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Lst>
  <p:notesMasterIdLst>
    <p:notesMasterId r:id="rId38"/>
  </p:notesMasterIdLst>
  <p:sldIdLst>
    <p:sldId id="265" r:id="rId3"/>
    <p:sldId id="345" r:id="rId4"/>
    <p:sldId id="325" r:id="rId5"/>
    <p:sldId id="342" r:id="rId6"/>
    <p:sldId id="267" r:id="rId7"/>
    <p:sldId id="268" r:id="rId8"/>
    <p:sldId id="290" r:id="rId9"/>
    <p:sldId id="348" r:id="rId10"/>
    <p:sldId id="292" r:id="rId11"/>
    <p:sldId id="347" r:id="rId12"/>
    <p:sldId id="340" r:id="rId13"/>
    <p:sldId id="341" r:id="rId14"/>
    <p:sldId id="324" r:id="rId15"/>
    <p:sldId id="323" r:id="rId16"/>
    <p:sldId id="326" r:id="rId17"/>
    <p:sldId id="328" r:id="rId18"/>
    <p:sldId id="293" r:id="rId19"/>
    <p:sldId id="329" r:id="rId20"/>
    <p:sldId id="258" r:id="rId21"/>
    <p:sldId id="297" r:id="rId22"/>
    <p:sldId id="313" r:id="rId23"/>
    <p:sldId id="263" r:id="rId24"/>
    <p:sldId id="264" r:id="rId25"/>
    <p:sldId id="335" r:id="rId26"/>
    <p:sldId id="286" r:id="rId27"/>
    <p:sldId id="277" r:id="rId28"/>
    <p:sldId id="315" r:id="rId29"/>
    <p:sldId id="295" r:id="rId30"/>
    <p:sldId id="294" r:id="rId31"/>
    <p:sldId id="278" r:id="rId32"/>
    <p:sldId id="316" r:id="rId33"/>
    <p:sldId id="284" r:id="rId34"/>
    <p:sldId id="309" r:id="rId35"/>
    <p:sldId id="346" r:id="rId36"/>
    <p:sldId id="344" r:id="rId37"/>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1805">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CCECFF"/>
    <a:srgbClr val="DDDDDD"/>
    <a:srgbClr val="EAEAEA"/>
    <a:srgbClr val="FFFFB2"/>
    <a:srgbClr val="0033CC"/>
    <a:srgbClr val="FA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546" autoAdjust="0"/>
    <p:restoredTop sz="94521" autoAdjust="0"/>
  </p:normalViewPr>
  <p:slideViewPr>
    <p:cSldViewPr>
      <p:cViewPr varScale="1">
        <p:scale>
          <a:sx n="51" d="100"/>
          <a:sy n="51" d="100"/>
        </p:scale>
        <p:origin x="2724" y="84"/>
      </p:cViewPr>
      <p:guideLst>
        <p:guide orient="horz" pos="1805"/>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ea typeface="ＭＳ Ｐゴシック" panose="020B0600070205080204" pitchFamily="50" charset="-128"/>
              </a:defRPr>
            </a:lvl1pPr>
          </a:lstStyle>
          <a:p>
            <a:pPr>
              <a:defRPr/>
            </a:pPr>
            <a:endParaRPr lang="en-US" altLang="ja-JP"/>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ea typeface="ＭＳ Ｐゴシック" panose="020B0600070205080204" pitchFamily="50" charset="-128"/>
              </a:defRPr>
            </a:lvl1pPr>
          </a:lstStyle>
          <a:p>
            <a:pPr>
              <a:defRPr/>
            </a:pPr>
            <a:endParaRPr lang="en-US" altLang="ja-JP"/>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ea typeface="ＭＳ Ｐゴシック" panose="020B0600070205080204" pitchFamily="50" charset="-128"/>
              </a:defRPr>
            </a:lvl1pPr>
          </a:lstStyle>
          <a:p>
            <a:pPr>
              <a:defRPr/>
            </a:pPr>
            <a:fld id="{241FE78A-704C-4947-A931-74D60657B9B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ea typeface="ＭＳ Ｐゴシック" panose="020B0600070205080204" pitchFamily="50" charset="-128"/>
              </a:rPr>
              <a:pPr/>
              <a:t>0</a:t>
            </a:fld>
            <a:endParaRPr lang="en-US" altLang="ja-JP" sz="1200" b="0" smtClean="0">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8.wmf"/><Relationship Id="rId7" Type="http://schemas.openxmlformats.org/officeDocument/2006/relationships/image" Target="../media/image30.wmf"/><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17.wmf"/><Relationship Id="rId4" Type="http://schemas.openxmlformats.org/officeDocument/2006/relationships/image" Target="../media/image28.wmf"/><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image" Target="../media/image3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www.pref.aichi.jp/bousai/all/all.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jpe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wmf"/><Relationship Id="rId11" Type="http://schemas.openxmlformats.org/officeDocument/2006/relationships/image" Target="../media/image23.png"/><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jpeg"/><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smtClean="0">
                <a:ea typeface="HG丸ｺﾞｼｯｸM-PRO" panose="020F0600000000000000" pitchFamily="50" charset="-128"/>
              </a:rPr>
              <a:t>事業継続計画書</a:t>
            </a:r>
            <a:br>
              <a:rPr lang="ja-JP" altLang="en-US" sz="4000" smtClean="0">
                <a:ea typeface="HG丸ｺﾞｼｯｸM-PRO" panose="020F0600000000000000" pitchFamily="50" charset="-128"/>
              </a:rPr>
            </a:br>
            <a:r>
              <a:rPr lang="ja-JP" altLang="en-US" sz="4000" smtClean="0">
                <a:ea typeface="HG丸ｺﾞｼｯｸM-PRO" panose="020F0600000000000000" pitchFamily="50" charset="-128"/>
              </a:rPr>
              <a:t>（ＢＣＰ）</a:t>
            </a:r>
          </a:p>
        </p:txBody>
      </p:sp>
      <p:sp>
        <p:nvSpPr>
          <p:cNvPr id="3076" name="Text Box 4"/>
          <p:cNvSpPr txBox="1">
            <a:spLocks noChangeArrowheads="1"/>
          </p:cNvSpPr>
          <p:nvPr/>
        </p:nvSpPr>
        <p:spPr bwMode="auto">
          <a:xfrm>
            <a:off x="128588" y="149225"/>
            <a:ext cx="4298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latin typeface="HG丸ｺﾞｼｯｸM-PRO" panose="020F0600000000000000" pitchFamily="50" charset="-128"/>
              </a:rPr>
              <a:t>あいちＢＣＰモデル</a:t>
            </a:r>
          </a:p>
          <a:p>
            <a:pPr eaLnBrk="1" hangingPunct="1"/>
            <a:endParaRPr lang="ja-JP" altLang="en-US" sz="1800" b="0">
              <a:latin typeface="HG丸ｺﾞｼｯｸM-PRO" panose="020F0600000000000000" pitchFamily="50" charset="-128"/>
            </a:endParaRPr>
          </a:p>
          <a:p>
            <a:pPr eaLnBrk="1" hangingPunct="1"/>
            <a:r>
              <a:rPr lang="ja-JP" altLang="en-US" sz="1800" b="0">
                <a:latin typeface="HG丸ｺﾞｼｯｸM-PRO" panose="020F0600000000000000" pitchFamily="50" charset="-128"/>
              </a:rPr>
              <a:t>［中小製造業向け　標準版（第１版）］</a:t>
            </a:r>
            <a:endParaRPr lang="ja-JP" altLang="en-US" sz="1400" b="0">
              <a:latin typeface="HG丸ｺﾞｼｯｸM-PRO" panose="020F0600000000000000" pitchFamily="50" charset="-128"/>
            </a:endParaRPr>
          </a:p>
        </p:txBody>
      </p:sp>
      <p:sp>
        <p:nvSpPr>
          <p:cNvPr id="3077" name="Text Box 23"/>
          <p:cNvSpPr txBox="1">
            <a:spLocks noChangeArrowheads="1"/>
          </p:cNvSpPr>
          <p:nvPr/>
        </p:nvSpPr>
        <p:spPr bwMode="auto">
          <a:xfrm>
            <a:off x="1484313" y="8572500"/>
            <a:ext cx="5291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i="1" dirty="0" smtClean="0">
                <a:solidFill>
                  <a:srgbClr val="800000"/>
                </a:solidFill>
                <a:ea typeface="ＭＳ Ｐ明朝" panose="02020600040205080304" pitchFamily="18" charset="-128"/>
              </a:rPr>
              <a:t>　　　</a:t>
            </a:r>
            <a:r>
              <a:rPr lang="ja-JP" altLang="en-US" sz="2000" i="1" dirty="0">
                <a:solidFill>
                  <a:srgbClr val="800000"/>
                </a:solidFill>
                <a:ea typeface="ＭＳ Ｐ明朝" panose="02020600040205080304" pitchFamily="18" charset="-128"/>
              </a:rPr>
              <a:t>　　　</a:t>
            </a:r>
            <a:r>
              <a:rPr lang="ja-JP" altLang="en-US" sz="2000" b="0" dirty="0"/>
              <a:t>年</a:t>
            </a:r>
            <a:r>
              <a:rPr lang="ja-JP" altLang="en-US" sz="2000" i="1" dirty="0">
                <a:solidFill>
                  <a:srgbClr val="800000"/>
                </a:solidFill>
                <a:ea typeface="ＭＳ Ｐ明朝" panose="02020600040205080304" pitchFamily="18" charset="-128"/>
              </a:rPr>
              <a:t>　　　</a:t>
            </a:r>
            <a:r>
              <a:rPr lang="ja-JP" altLang="en-US" sz="2000" b="0" dirty="0"/>
              <a:t>月</a:t>
            </a:r>
            <a:r>
              <a:rPr lang="ja-JP" altLang="en-US" sz="2000" i="1" dirty="0">
                <a:solidFill>
                  <a:srgbClr val="800000"/>
                </a:solidFill>
                <a:ea typeface="ＭＳ Ｐ明朝" panose="02020600040205080304" pitchFamily="18" charset="-128"/>
              </a:rPr>
              <a:t>　　　</a:t>
            </a:r>
            <a:r>
              <a:rPr lang="ja-JP" altLang="en-US" sz="2000" b="0" dirty="0"/>
              <a:t>日　作成</a:t>
            </a:r>
          </a:p>
          <a:p>
            <a:pPr eaLnBrk="1" hangingPunct="1"/>
            <a:r>
              <a:rPr lang="ja-JP" altLang="en-US" sz="2000" b="0" smtClean="0"/>
              <a:t>　　</a:t>
            </a:r>
            <a:r>
              <a:rPr lang="ja-JP" altLang="en-US" sz="2000" b="0" dirty="0"/>
              <a:t>　　年　　月　　日　改定（第　　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43100"/>
            <a:ext cx="66167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772" name="Group 212"/>
          <p:cNvGraphicFramePr>
            <a:graphicFrameLocks noGrp="1"/>
          </p:cNvGraphicFramePr>
          <p:nvPr/>
        </p:nvGraphicFramePr>
        <p:xfrm>
          <a:off x="333375" y="7473950"/>
          <a:ext cx="6192838" cy="210343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600" b="1"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液状化の影響のイメージ</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液状化後の地盤の沈下により、工場内の床面に亀裂、設備が傾斜する等の被害が生じる可能性が高いです。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液状化後の地盤の沈下により、工場内の床面に亀裂、設備が傾斜する等の被害が生じる可能性があります。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建物周辺地盤に若干の沈下等が生じる可能性があります。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特に液状化の影響は無いと考えられます。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375" y="560388"/>
            <a:ext cx="63357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（参考）液状化危険度</a:t>
            </a:r>
          </a:p>
          <a:p>
            <a:pPr eaLnBrk="1" hangingPunct="1"/>
            <a:endParaRPr lang="ja-JP" altLang="en-US"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ここでは、液状化に伴う被害発生の危険性について確認してください。</a:t>
            </a:r>
          </a:p>
          <a:p>
            <a:pPr eaLnBrk="1" hangingPunct="1">
              <a:buFontTx/>
              <a:buChar char="•"/>
            </a:pPr>
            <a:r>
              <a:rPr lang="ja-JP" altLang="en-US" b="0">
                <a:solidFill>
                  <a:srgbClr val="808080"/>
                </a:solidFill>
                <a:latin typeface="HG丸ｺﾞｼｯｸM-PRO" panose="020F0600000000000000" pitchFamily="50" charset="-128"/>
              </a:rPr>
              <a:t>特に、液状化危険度が「極めて高い」地域で、近隣に河川護岸や海岸がある場合には、大規模な地盤の移動や、沈下などが起こるおそれがあります。</a:t>
            </a:r>
            <a:r>
              <a:rPr lang="ja-JP" altLang="en-US" b="0">
                <a:solidFill>
                  <a:srgbClr val="808080"/>
                </a:solidFill>
              </a:rPr>
              <a:t>液状化危険度が「極めて高い」「高い」</a:t>
            </a:r>
            <a:r>
              <a:rPr lang="ja-JP" altLang="en-US" b="0">
                <a:solidFill>
                  <a:srgbClr val="808080"/>
                </a:solidFill>
                <a:latin typeface="HG丸ｺﾞｼｯｸM-PRO" panose="020F0600000000000000" pitchFamily="50" charset="-128"/>
              </a:rPr>
              <a:t>地域では、建設業者等の専門家に、その影響などについて相談してください。</a:t>
            </a:r>
          </a:p>
        </p:txBody>
      </p:sp>
      <p:sp>
        <p:nvSpPr>
          <p:cNvPr id="12321" name="Text Box 5"/>
          <p:cNvSpPr txBox="1">
            <a:spLocks noChangeArrowheads="1"/>
          </p:cNvSpPr>
          <p:nvPr/>
        </p:nvSpPr>
        <p:spPr bwMode="auto">
          <a:xfrm>
            <a:off x="1550988" y="6686550"/>
            <a:ext cx="4070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ea typeface="ＭＳ Ｐゴシック" panose="020B0600070205080204" pitchFamily="50" charset="-128"/>
              </a:rPr>
              <a:t>液状化危険度分布（想定過去自身最大モデル）</a:t>
            </a:r>
          </a:p>
          <a:p>
            <a:pPr algn="ctr" eaLnBrk="1" hangingPunct="1"/>
            <a:r>
              <a:rPr lang="ja-JP" altLang="en-US" sz="1200" b="0">
                <a:ea typeface="ＭＳ Ｐゴシック" panose="020B0600070205080204" pitchFamily="50" charset="-128"/>
              </a:rPr>
              <a:t>出典：平成２３年度～２５年度愛知県東海地震・東南海地震・</a:t>
            </a:r>
          </a:p>
          <a:p>
            <a:pPr algn="ctr" eaLnBrk="1" hangingPunct="1"/>
            <a:r>
              <a:rPr lang="ja-JP" altLang="en-US" sz="1200" b="0">
                <a:ea typeface="ＭＳ Ｐゴシック" panose="020B0600070205080204" pitchFamily="50" charset="-128"/>
              </a:rPr>
              <a:t>南海地震等被害予測調査結果</a:t>
            </a:r>
            <a:endParaRPr lang="ja-JP" altLang="en-US" b="0">
              <a:ea typeface="ＭＳ Ｐゴシック" panose="020B0600070205080204" pitchFamily="50" charset="-128"/>
            </a:endParaRPr>
          </a:p>
        </p:txBody>
      </p:sp>
      <p:pic>
        <p:nvPicPr>
          <p:cNvPr id="12322" name="Picture 8" descr="凡例液状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5024438"/>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717" name="Text Box 157"/>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6</a:t>
            </a: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7" name="Text Box 206"/>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2328" name="Text Box 207"/>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2329" name="Text Box 208"/>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60350" y="8121650"/>
            <a:ext cx="5976938"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a:solidFill>
                  <a:srgbClr val="777777"/>
                </a:solidFill>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a:solidFill>
                  <a:srgbClr val="777777"/>
                </a:solidFill>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a:solidFill>
                  <a:srgbClr val="777777"/>
                </a:solidFill>
              </a:rPr>
              <a:t>復旧期間・再調達期間は、工場の操業停止期間中であっても必要となる給与等の支払額を概算するために用います。</a:t>
            </a:r>
          </a:p>
        </p:txBody>
      </p:sp>
      <p:sp>
        <p:nvSpPr>
          <p:cNvPr id="13315" name="Rectangle 3"/>
          <p:cNvSpPr>
            <a:spLocks noChangeArrowheads="1"/>
          </p:cNvSpPr>
          <p:nvPr/>
        </p:nvSpPr>
        <p:spPr bwMode="auto">
          <a:xfrm>
            <a:off x="333375" y="2576513"/>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ゴシック" panose="020B0609070205080204" pitchFamily="49" charset="-128"/>
              </a:rPr>
              <a:t>①</a:t>
            </a:r>
            <a:r>
              <a:rPr lang="ja-JP" altLang="en-US" sz="1200" b="0">
                <a:ea typeface="ＭＳ ゴシック" panose="020B0609070205080204" pitchFamily="49" charset="-128"/>
              </a:rPr>
              <a:t>手元資金の状況</a:t>
            </a:r>
            <a:endParaRPr lang="ja-JP" altLang="en-US" sz="1800" b="0">
              <a:ea typeface="ＭＳ Ｐゴシック" panose="020B0600070205080204" pitchFamily="50" charset="-128"/>
            </a:endParaRPr>
          </a:p>
        </p:txBody>
      </p:sp>
      <p:graphicFrame>
        <p:nvGraphicFramePr>
          <p:cNvPr id="114803" name="Group 115"/>
          <p:cNvGraphicFramePr>
            <a:graphicFrameLocks noGrp="1"/>
          </p:cNvGraphicFramePr>
          <p:nvPr/>
        </p:nvGraphicFramePr>
        <p:xfrm>
          <a:off x="333375" y="2851150"/>
          <a:ext cx="5902325" cy="2089150"/>
        </p:xfrm>
        <a:graphic>
          <a:graphicData uri="http://schemas.openxmlformats.org/drawingml/2006/table">
            <a:tbl>
              <a:tblPr/>
              <a:tblGrid>
                <a:gridCol w="1001713">
                  <a:extLst>
                    <a:ext uri="{9D8B030D-6E8A-4147-A177-3AD203B41FA5}">
                      <a16:colId xmlns:a16="http://schemas.microsoft.com/office/drawing/2014/main" val="2033862265"/>
                    </a:ext>
                  </a:extLst>
                </a:gridCol>
                <a:gridCol w="2466975">
                  <a:extLst>
                    <a:ext uri="{9D8B030D-6E8A-4147-A177-3AD203B41FA5}">
                      <a16:colId xmlns:a16="http://schemas.microsoft.com/office/drawing/2014/main" val="1345278266"/>
                    </a:ext>
                  </a:extLst>
                </a:gridCol>
                <a:gridCol w="2433637">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種　　類</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金　　　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備　　　　考</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現金・預金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会社資産</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株券等の売却可能な資産を記入してください。</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457825"/>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ゴシック" panose="020B0609070205080204" pitchFamily="49" charset="-128"/>
              </a:rPr>
              <a:t>②</a:t>
            </a:r>
            <a:r>
              <a:rPr lang="ja-JP" altLang="en-US" sz="1200" b="0">
                <a:ea typeface="ＭＳ ゴシック" panose="020B0609070205080204" pitchFamily="49" charset="-128"/>
              </a:rPr>
              <a:t>復旧費用・その他支払額の予測</a:t>
            </a:r>
            <a:endParaRPr lang="ja-JP" altLang="en-US" sz="1800" b="0">
              <a:ea typeface="ＭＳ Ｐゴシック" panose="020B0600070205080204" pitchFamily="50" charset="-128"/>
            </a:endParaRPr>
          </a:p>
        </p:txBody>
      </p:sp>
      <p:sp>
        <p:nvSpPr>
          <p:cNvPr id="13343" name="Text Box 31"/>
          <p:cNvSpPr txBox="1">
            <a:spLocks noChangeArrowheads="1"/>
          </p:cNvSpPr>
          <p:nvPr/>
        </p:nvSpPr>
        <p:spPr bwMode="auto">
          <a:xfrm>
            <a:off x="333375" y="920750"/>
            <a:ext cx="61912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ポイントｰ</a:t>
            </a:r>
          </a:p>
          <a:p>
            <a:pPr eaLnBrk="1" hangingPunct="1"/>
            <a:endParaRPr lang="ja-JP" altLang="en-US" sz="800" b="0">
              <a:solidFill>
                <a:srgbClr val="808080"/>
              </a:solidFill>
            </a:endParaRPr>
          </a:p>
          <a:p>
            <a:pPr eaLnBrk="1" hangingPunct="1">
              <a:buFontTx/>
              <a:buChar char="•"/>
            </a:pPr>
            <a:r>
              <a:rPr lang="ja-JP" altLang="en-US" b="0">
                <a:solidFill>
                  <a:srgbClr val="808080"/>
                </a:solidFill>
              </a:rPr>
              <a:t>被災により、工場の操業が停止すると、収入が“ゼロ”になってしまいます。</a:t>
            </a:r>
          </a:p>
          <a:p>
            <a:pPr eaLnBrk="1" hangingPunct="1">
              <a:buFontTx/>
              <a:buChar char="•"/>
            </a:pPr>
            <a:r>
              <a:rPr lang="ja-JP" altLang="en-US" b="0">
                <a:solidFill>
                  <a:srgbClr val="808080"/>
                </a:solidFill>
              </a:rPr>
              <a:t>一方、支出は、被害を受けた設備などの復旧費用に加え、従業員の給与の支払いや買掛金の決済など、平常時と変わらず行う必要があります。</a:t>
            </a:r>
          </a:p>
          <a:p>
            <a:pPr eaLnBrk="1" hangingPunct="1">
              <a:buFontTx/>
              <a:buChar char="•"/>
            </a:pPr>
            <a:r>
              <a:rPr lang="ja-JP" altLang="en-US" b="0" i="1">
                <a:solidFill>
                  <a:schemeClr val="hlink"/>
                </a:solidFill>
              </a:rPr>
              <a:t>この項目では、あなたの会社で利用できる資金を整理するとともに、被災後の財務状況を簡単に見積もります。</a:t>
            </a:r>
          </a:p>
          <a:p>
            <a:pPr eaLnBrk="1" hangingPunct="1">
              <a:buFontTx/>
              <a:buChar char="•"/>
            </a:pPr>
            <a:r>
              <a:rPr lang="ja-JP" altLang="en-US" b="0">
                <a:solidFill>
                  <a:srgbClr val="808080"/>
                </a:solidFill>
              </a:rPr>
              <a:t>概算して得られた「手元資金」が、「復旧費用」よりも少ない場合は、緊急貸付についてあらかじめ取引のある金融機関に相談することをお勧めします（相談先については、「ＢＣＰ取組み事例集」の資料Ｂを参照してください）。</a:t>
            </a: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２．４．３　財務面での被害想定</a:t>
            </a:r>
            <a:endParaRPr lang="ja-JP" altLang="en-US" b="0">
              <a:latin typeface="HG創英角ｺﾞｼｯｸUB" panose="020B0909000000000000" pitchFamily="49" charset="-128"/>
              <a:ea typeface="HG創英角ｺﾞｼｯｸUB" panose="020B0909000000000000" pitchFamily="49" charset="-128"/>
            </a:endParaRPr>
          </a:p>
        </p:txBody>
      </p:sp>
      <p:sp>
        <p:nvSpPr>
          <p:cNvPr id="114721" name="Text Box 33"/>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7</a:t>
            </a:r>
          </a:p>
        </p:txBody>
      </p:sp>
      <p:graphicFrame>
        <p:nvGraphicFramePr>
          <p:cNvPr id="114802" name="Group 114"/>
          <p:cNvGraphicFramePr>
            <a:graphicFrameLocks noGrp="1"/>
          </p:cNvGraphicFramePr>
          <p:nvPr/>
        </p:nvGraphicFramePr>
        <p:xfrm>
          <a:off x="333375" y="5715000"/>
          <a:ext cx="5903913" cy="2403475"/>
        </p:xfrm>
        <a:graphic>
          <a:graphicData uri="http://schemas.openxmlformats.org/drawingml/2006/table">
            <a:tbl>
              <a:tblPr/>
              <a:tblGrid>
                <a:gridCol w="1539875">
                  <a:extLst>
                    <a:ext uri="{9D8B030D-6E8A-4147-A177-3AD203B41FA5}">
                      <a16:colId xmlns:a16="http://schemas.microsoft.com/office/drawing/2014/main" val="3654223482"/>
                    </a:ext>
                  </a:extLst>
                </a:gridCol>
                <a:gridCol w="1268413">
                  <a:extLst>
                    <a:ext uri="{9D8B030D-6E8A-4147-A177-3AD203B41FA5}">
                      <a16:colId xmlns:a16="http://schemas.microsoft.com/office/drawing/2014/main" val="1908366501"/>
                    </a:ext>
                  </a:extLst>
                </a:gridCol>
                <a:gridCol w="3095625">
                  <a:extLst>
                    <a:ext uri="{9D8B030D-6E8A-4147-A177-3AD203B41FA5}">
                      <a16:colId xmlns:a16="http://schemas.microsoft.com/office/drawing/2014/main" val="1554978676"/>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再調達期間</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復旧費用・その他支払額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733446030"/>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事業所建物</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機械・装置</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工具・器具・備品</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3842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小　計</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一日あたり 　　万円</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1502995"/>
                  </a:ext>
                </a:extLst>
              </a:tr>
              <a:tr h="3969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合計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6992659"/>
                  </a:ext>
                </a:extLst>
              </a:tr>
            </a:tbl>
          </a:graphicData>
        </a:graphic>
      </p:graphicFrame>
      <p:sp>
        <p:nvSpPr>
          <p:cNvPr id="13380" name="Rectangle 80"/>
          <p:cNvSpPr>
            <a:spLocks noChangeArrowheads="1"/>
          </p:cNvSpPr>
          <p:nvPr/>
        </p:nvSpPr>
        <p:spPr bwMode="auto">
          <a:xfrm>
            <a:off x="1785938" y="6888163"/>
            <a:ext cx="1084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ea typeface="ＭＳ Ｐゴシック" panose="020B0600070205080204" pitchFamily="50" charset="-128"/>
              </a:rPr>
              <a:t>上記の最大値を記入</a:t>
            </a:r>
          </a:p>
        </p:txBody>
      </p:sp>
      <p:sp>
        <p:nvSpPr>
          <p:cNvPr id="13381" name="Text Box 81"/>
          <p:cNvSpPr txBox="1">
            <a:spLocks noChangeArrowheads="1"/>
          </p:cNvSpPr>
          <p:nvPr/>
        </p:nvSpPr>
        <p:spPr bwMode="auto">
          <a:xfrm>
            <a:off x="333375" y="4910138"/>
            <a:ext cx="59039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a:solidFill>
                  <a:srgbClr val="808080"/>
                </a:solidFill>
              </a:rPr>
              <a:t>過去の被災企業の経験等により、一般的に１か月分の売上高程度を確保することが望ましいと考えられています。（中小企業庁「中小企業ＢＣＰ策定運用指針」より）</a:t>
            </a:r>
          </a:p>
        </p:txBody>
      </p:sp>
      <p:sp>
        <p:nvSpPr>
          <p:cNvPr id="13382" name="Rectangle 94"/>
          <p:cNvSpPr>
            <a:spLocks noChangeArrowheads="1"/>
          </p:cNvSpPr>
          <p:nvPr/>
        </p:nvSpPr>
        <p:spPr bwMode="auto">
          <a:xfrm>
            <a:off x="1785938" y="7283450"/>
            <a:ext cx="10842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ea typeface="ＭＳ Ｐゴシック" panose="020B0600070205080204" pitchFamily="50" charset="-128"/>
              </a:rPr>
              <a:t>上記の最大値を記入</a:t>
            </a:r>
          </a:p>
        </p:txBody>
      </p:sp>
      <p:sp>
        <p:nvSpPr>
          <p:cNvPr id="13383" name="Rectangle 96"/>
          <p:cNvSpPr>
            <a:spLocks noChangeArrowheads="1"/>
          </p:cNvSpPr>
          <p:nvPr/>
        </p:nvSpPr>
        <p:spPr bwMode="auto">
          <a:xfrm>
            <a:off x="1785938" y="7678738"/>
            <a:ext cx="1084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ea typeface="ＭＳ Ｐゴシック" panose="020B0600070205080204" pitchFamily="50" charset="-128"/>
              </a:rPr>
              <a:t>上記の最大値を記入</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7" name="Text Box 111"/>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3388" name="Text Box 112"/>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3389" name="Text Box 113"/>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339" name="Oval 3"/>
          <p:cNvSpPr>
            <a:spLocks noChangeArrowheads="1"/>
          </p:cNvSpPr>
          <p:nvPr/>
        </p:nvSpPr>
        <p:spPr bwMode="auto">
          <a:xfrm>
            <a:off x="260350" y="2393950"/>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340" name="Text Box 4"/>
          <p:cNvSpPr txBox="1">
            <a:spLocks noChangeArrowheads="1"/>
          </p:cNvSpPr>
          <p:nvPr/>
        </p:nvSpPr>
        <p:spPr bwMode="auto">
          <a:xfrm>
            <a:off x="260350" y="2374900"/>
            <a:ext cx="2455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STEP1</a:t>
            </a:r>
            <a:r>
              <a:rPr lang="ja-JP" altLang="en-US" sz="1200" b="0">
                <a:ea typeface="ＭＳ Ｐゴシック" panose="020B0600070205080204" pitchFamily="50" charset="-128"/>
              </a:rPr>
              <a:t>　：　重要な経営資源の抽出</a:t>
            </a:r>
          </a:p>
        </p:txBody>
      </p:sp>
      <p:sp>
        <p:nvSpPr>
          <p:cNvPr id="115717" name="Text Box 5"/>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8</a:t>
            </a:r>
          </a:p>
        </p:txBody>
      </p:sp>
      <p:graphicFrame>
        <p:nvGraphicFramePr>
          <p:cNvPr id="116001" name="Group 289"/>
          <p:cNvGraphicFramePr>
            <a:graphicFrameLocks noGrp="1"/>
          </p:cNvGraphicFramePr>
          <p:nvPr/>
        </p:nvGraphicFramePr>
        <p:xfrm>
          <a:off x="765175" y="2720975"/>
          <a:ext cx="5184775" cy="6962775"/>
        </p:xfrm>
        <a:graphic>
          <a:graphicData uri="http://schemas.openxmlformats.org/drawingml/2006/table">
            <a:tbl>
              <a:tblPr/>
              <a:tblGrid>
                <a:gridCol w="431800">
                  <a:extLst>
                    <a:ext uri="{9D8B030D-6E8A-4147-A177-3AD203B41FA5}">
                      <a16:colId xmlns:a16="http://schemas.microsoft.com/office/drawing/2014/main" val="2104106331"/>
                    </a:ext>
                  </a:extLst>
                </a:gridCol>
                <a:gridCol w="2205038">
                  <a:extLst>
                    <a:ext uri="{9D8B030D-6E8A-4147-A177-3AD203B41FA5}">
                      <a16:colId xmlns:a16="http://schemas.microsoft.com/office/drawing/2014/main" val="2389560408"/>
                    </a:ext>
                  </a:extLst>
                </a:gridCol>
                <a:gridCol w="2547937">
                  <a:extLst>
                    <a:ext uri="{9D8B030D-6E8A-4147-A177-3AD203B41FA5}">
                      <a16:colId xmlns:a16="http://schemas.microsoft.com/office/drawing/2014/main" val="344614311"/>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何人必要ですか？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27790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rowSpan="18">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モノ</a:t>
                      </a:r>
                    </a:p>
                  </a:txBody>
                  <a:tcPr marL="90000" marR="90000" marT="46793" marB="4679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どの施設が必要ですか？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0031790"/>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設備</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どの設備・装置が必要ですか？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どの金型・治工具が必要ですか？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原材料・サプライヤ</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どの原材料・部品が必要ですか？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原材料・出荷に係わる物流は？</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必要なインフラは？</a:t>
                      </a:r>
                      <a:endPar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システム・データ</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必要なデータは何が必要ですか？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運転資金にどれぐらいの額が必要ですか？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その他</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smtClean="0">
                        <a:ln>
                          <a:noFill/>
                        </a:ln>
                        <a:solidFill>
                          <a:srgbClr val="FF0000"/>
                        </a:solidFill>
                        <a:effectLst/>
                        <a:latin typeface="HG丸ｺﾞｼｯｸM-PRO" panose="020F0600000000000000" pitchFamily="50" charset="-128"/>
                        <a:ea typeface="HG丸ｺﾞｼｯｸM-PRO" panose="020F0600000000000000"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smtClean="0">
                        <a:ln>
                          <a:noFill/>
                        </a:ln>
                        <a:solidFill>
                          <a:srgbClr val="FF0000"/>
                        </a:solidFill>
                        <a:effectLst/>
                        <a:latin typeface="HG丸ｺﾞｼｯｸM-PRO" panose="020F0600000000000000" pitchFamily="50" charset="-128"/>
                        <a:ea typeface="HG丸ｺﾞｼｯｸM-PRO" panose="020F0600000000000000"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3" name="AutoShape 97"/>
          <p:cNvSpPr>
            <a:spLocks/>
          </p:cNvSpPr>
          <p:nvPr/>
        </p:nvSpPr>
        <p:spPr bwMode="auto">
          <a:xfrm>
            <a:off x="6021388" y="2936875"/>
            <a:ext cx="215900" cy="6643688"/>
          </a:xfrm>
          <a:prstGeom prst="rightBrace">
            <a:avLst>
              <a:gd name="adj1" fmla="val 22082"/>
              <a:gd name="adj2" fmla="val 50000"/>
            </a:avLst>
          </a:prstGeom>
          <a:solidFill>
            <a:schemeClr val="bg1"/>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S創英角ｺﾞｼｯｸUB" panose="020B0900000000000000" pitchFamily="50" charset="-128"/>
              </a:rPr>
              <a:t>２．５　</a:t>
            </a:r>
            <a:r>
              <a:rPr lang="ja-JP" altLang="en-US" sz="1400" b="0">
                <a:ea typeface="HGS創英角ｺﾞｼｯｸUB" panose="020B0900000000000000" pitchFamily="50" charset="-128"/>
              </a:rPr>
              <a:t>被害想定に基づくＢＣＰ対応策の検討</a:t>
            </a:r>
            <a:endParaRPr lang="ja-JP" altLang="en-US" sz="1400" b="0">
              <a:latin typeface="HG創英角ｺﾞｼｯｸUB" panose="020B0909000000000000" pitchFamily="49" charset="-128"/>
              <a:ea typeface="HGS創英角ｺﾞｼｯｸUB" panose="020B0900000000000000" pitchFamily="50" charset="-128"/>
            </a:endParaRP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「２</a:t>
            </a:r>
            <a:r>
              <a:rPr lang="en-US" altLang="ja-JP" b="0">
                <a:solidFill>
                  <a:srgbClr val="808080"/>
                </a:solidFill>
                <a:latin typeface="HG丸ｺﾞｼｯｸM-PRO" panose="020F0600000000000000" pitchFamily="50" charset="-128"/>
              </a:rPr>
              <a:t>.</a:t>
            </a:r>
            <a:r>
              <a:rPr lang="ja-JP" altLang="en-US" b="0">
                <a:solidFill>
                  <a:srgbClr val="808080"/>
                </a:solidFill>
                <a:latin typeface="HG丸ｺﾞｼｯｸM-PRO" panose="020F0600000000000000" pitchFamily="50" charset="-128"/>
              </a:rPr>
              <a:t>２　重要業務の決定</a:t>
            </a:r>
            <a:r>
              <a:rPr lang="en-US" altLang="ja-JP" b="0">
                <a:solidFill>
                  <a:srgbClr val="808080"/>
                </a:solidFill>
                <a:latin typeface="HG丸ｺﾞｼｯｸM-PRO" panose="020F0600000000000000" pitchFamily="50" charset="-128"/>
              </a:rPr>
              <a:t>｣</a:t>
            </a:r>
            <a:r>
              <a:rPr lang="ja-JP" altLang="en-US" b="0">
                <a:solidFill>
                  <a:srgbClr val="808080"/>
                </a:solidFill>
                <a:latin typeface="HG丸ｺﾞｼｯｸM-PRO" panose="020F0600000000000000" pitchFamily="50" charset="-128"/>
              </a:rPr>
              <a:t>で決めた、あなたの会社の重要業務を対象に、</a:t>
            </a:r>
            <a:r>
              <a:rPr lang="en-US" altLang="ja-JP" b="0">
                <a:solidFill>
                  <a:srgbClr val="808080"/>
                </a:solidFill>
                <a:latin typeface="HG丸ｺﾞｼｯｸM-PRO" panose="020F0600000000000000" pitchFamily="50" charset="-128"/>
              </a:rPr>
              <a:t>STEP</a:t>
            </a:r>
            <a:r>
              <a:rPr lang="ja-JP" altLang="en-US" b="0">
                <a:solidFill>
                  <a:srgbClr val="808080"/>
                </a:solidFill>
                <a:latin typeface="HG丸ｺﾞｼｯｸM-PRO" panose="020F0600000000000000" pitchFamily="50" charset="-128"/>
              </a:rPr>
              <a:t>１では、どのような経営資源が必要なのかを整理し、</a:t>
            </a:r>
            <a:r>
              <a:rPr lang="en-US" altLang="ja-JP" b="0">
                <a:solidFill>
                  <a:srgbClr val="808080"/>
                </a:solidFill>
                <a:latin typeface="HG丸ｺﾞｼｯｸM-PRO" panose="020F0600000000000000" pitchFamily="50" charset="-128"/>
              </a:rPr>
              <a:t>STEP</a:t>
            </a:r>
            <a:r>
              <a:rPr lang="ja-JP" altLang="en-US" b="0">
                <a:solidFill>
                  <a:srgbClr val="808080"/>
                </a:solidFill>
                <a:latin typeface="HG丸ｺﾞｼｯｸM-PRO" panose="020F0600000000000000" pitchFamily="50" charset="-128"/>
              </a:rPr>
              <a:t>２では、大規模地震が発生すると、どのような状況（被害）になり、復旧目標までに事業を復旧させる</a:t>
            </a:r>
            <a:r>
              <a:rPr lang="ja-JP" altLang="en-US" b="0">
                <a:solidFill>
                  <a:srgbClr val="808080"/>
                </a:solidFill>
              </a:rPr>
              <a:t>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7" name="Text Box 124"/>
          <p:cNvSpPr txBox="1">
            <a:spLocks noChangeArrowheads="1"/>
          </p:cNvSpPr>
          <p:nvPr/>
        </p:nvSpPr>
        <p:spPr bwMode="auto">
          <a:xfrm>
            <a:off x="2079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STEP1</a:t>
            </a: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003300"/>
                </a:solidFill>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0" name="Text Box 127"/>
          <p:cNvSpPr txBox="1">
            <a:spLocks noChangeArrowheads="1"/>
          </p:cNvSpPr>
          <p:nvPr/>
        </p:nvSpPr>
        <p:spPr bwMode="auto">
          <a:xfrm>
            <a:off x="1795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STEP2</a:t>
            </a: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003300"/>
                </a:solidFill>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3" name="Text Box 130"/>
          <p:cNvSpPr txBox="1">
            <a:spLocks noChangeArrowheads="1"/>
          </p:cNvSpPr>
          <p:nvPr/>
        </p:nvSpPr>
        <p:spPr bwMode="auto">
          <a:xfrm>
            <a:off x="3446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STEP3</a:t>
            </a: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003300"/>
                </a:solidFill>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6" name="Text Box 133"/>
          <p:cNvSpPr txBox="1">
            <a:spLocks noChangeArrowheads="1"/>
          </p:cNvSpPr>
          <p:nvPr/>
        </p:nvSpPr>
        <p:spPr bwMode="auto">
          <a:xfrm>
            <a:off x="5248275"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STEP4</a:t>
            </a: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a:solidFill>
                  <a:srgbClr val="003300"/>
                </a:solidFill>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44" name="Text Box 154"/>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4445" name="Text Box 155"/>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4446" name="Text Box 156"/>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4447" name="AutoShape 162"/>
          <p:cNvSpPr>
            <a:spLocks noChangeArrowheads="1"/>
          </p:cNvSpPr>
          <p:nvPr/>
        </p:nvSpPr>
        <p:spPr bwMode="auto">
          <a:xfrm>
            <a:off x="6116638" y="6121400"/>
            <a:ext cx="292100" cy="287338"/>
          </a:xfrm>
          <a:prstGeom prst="rightArrow">
            <a:avLst>
              <a:gd name="adj1" fmla="val 50000"/>
              <a:gd name="adj2" fmla="val 25414"/>
            </a:avLst>
          </a:prstGeom>
          <a:solidFill>
            <a:schemeClr val="bg2"/>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16003" name="Group 291"/>
          <p:cNvGraphicFramePr>
            <a:graphicFrameLocks noGrp="1"/>
          </p:cNvGraphicFramePr>
          <p:nvPr/>
        </p:nvGraphicFramePr>
        <p:xfrm>
          <a:off x="260350" y="2720975"/>
          <a:ext cx="431800" cy="6864350"/>
        </p:xfrm>
        <a:graphic>
          <a:graphicData uri="http://schemas.openxmlformats.org/drawingml/2006/table">
            <a:tbl>
              <a:tblPr/>
              <a:tblGrid>
                <a:gridCol w="431800">
                  <a:extLst>
                    <a:ext uri="{9D8B030D-6E8A-4147-A177-3AD203B41FA5}">
                      <a16:colId xmlns:a16="http://schemas.microsoft.com/office/drawing/2014/main" val="2587887187"/>
                    </a:ext>
                  </a:extLst>
                </a:gridCol>
              </a:tblGrid>
              <a:tr h="686435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endPar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290271"/>
                  </a:ext>
                </a:extLst>
              </a:tr>
            </a:tbl>
          </a:graphicData>
        </a:graphic>
      </p:graphicFrame>
      <p:sp>
        <p:nvSpPr>
          <p:cNvPr id="14454" name="Text Box 272"/>
          <p:cNvSpPr txBox="1">
            <a:spLocks noChangeArrowheads="1"/>
          </p:cNvSpPr>
          <p:nvPr/>
        </p:nvSpPr>
        <p:spPr bwMode="auto">
          <a:xfrm>
            <a:off x="298450" y="7569200"/>
            <a:ext cx="363538"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t>には右表の経営資源が必要</a:t>
            </a:r>
          </a:p>
        </p:txBody>
      </p:sp>
      <p:sp>
        <p:nvSpPr>
          <p:cNvPr id="14455" name="Text Box 274"/>
          <p:cNvSpPr txBox="1">
            <a:spLocks noChangeArrowheads="1"/>
          </p:cNvSpPr>
          <p:nvPr/>
        </p:nvSpPr>
        <p:spPr bwMode="auto">
          <a:xfrm>
            <a:off x="298450" y="2786063"/>
            <a:ext cx="363538"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t>重要業務である</a:t>
            </a:r>
          </a:p>
        </p:txBody>
      </p:sp>
      <p:sp>
        <p:nvSpPr>
          <p:cNvPr id="14456" name="Text Box 278"/>
          <p:cNvSpPr txBox="1">
            <a:spLocks noChangeArrowheads="1"/>
          </p:cNvSpPr>
          <p:nvPr/>
        </p:nvSpPr>
        <p:spPr bwMode="auto">
          <a:xfrm>
            <a:off x="6381750" y="4679950"/>
            <a:ext cx="393700" cy="293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t>ＳＴＥＰ２の各種経営資源の設問へ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3"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4" name="AutoShape 6"/>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3582" name="Group 398"/>
          <p:cNvGraphicFramePr>
            <a:graphicFrameLocks noGrp="1"/>
          </p:cNvGraphicFramePr>
          <p:nvPr/>
        </p:nvGraphicFramePr>
        <p:xfrm>
          <a:off x="4437063" y="1390650"/>
          <a:ext cx="2087562" cy="2541588"/>
        </p:xfrm>
        <a:graphic>
          <a:graphicData uri="http://schemas.openxmlformats.org/drawingml/2006/table">
            <a:tbl>
              <a:tblPr/>
              <a:tblGrid>
                <a:gridCol w="2087562">
                  <a:extLst>
                    <a:ext uri="{9D8B030D-6E8A-4147-A177-3AD203B41FA5}">
                      <a16:colId xmlns:a16="http://schemas.microsoft.com/office/drawing/2014/main" val="4114554567"/>
                    </a:ext>
                  </a:extLst>
                </a:gridCol>
              </a:tblGrid>
              <a:tr h="2742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7937552"/>
                  </a:ext>
                </a:extLst>
              </a:tr>
              <a:tr h="2267339">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87173950"/>
                  </a:ext>
                </a:extLst>
              </a:tr>
            </a:tbl>
          </a:graphicData>
        </a:graphic>
      </p:graphicFrame>
      <p:sp>
        <p:nvSpPr>
          <p:cNvPr id="15373" name="Text Box 19"/>
          <p:cNvSpPr txBox="1">
            <a:spLocks noChangeArrowheads="1"/>
          </p:cNvSpPr>
          <p:nvPr/>
        </p:nvSpPr>
        <p:spPr bwMode="auto">
          <a:xfrm>
            <a:off x="161925" y="196850"/>
            <a:ext cx="403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STEP2</a:t>
            </a:r>
            <a:r>
              <a:rPr lang="ja-JP" altLang="en-US" sz="1200" b="0">
                <a:ea typeface="ＭＳ Ｐゴシック" panose="020B0600070205080204" pitchFamily="50" charset="-128"/>
              </a:rPr>
              <a:t>　：　抽出した経営資源の評価（１／３）</a:t>
            </a:r>
          </a:p>
        </p:txBody>
      </p:sp>
      <p:graphicFrame>
        <p:nvGraphicFramePr>
          <p:cNvPr id="93570" name="Group 386"/>
          <p:cNvGraphicFramePr>
            <a:graphicFrameLocks noGrp="1"/>
          </p:cNvGraphicFramePr>
          <p:nvPr/>
        </p:nvGraphicFramePr>
        <p:xfrm>
          <a:off x="404813" y="1384300"/>
          <a:ext cx="3887787" cy="1662113"/>
        </p:xfrm>
        <a:graphic>
          <a:graphicData uri="http://schemas.openxmlformats.org/drawingml/2006/table">
            <a:tbl>
              <a:tblPr/>
              <a:tblGrid>
                <a:gridCol w="2879725">
                  <a:extLst>
                    <a:ext uri="{9D8B030D-6E8A-4147-A177-3AD203B41FA5}">
                      <a16:colId xmlns:a16="http://schemas.microsoft.com/office/drawing/2014/main" val="3416415048"/>
                    </a:ext>
                  </a:extLst>
                </a:gridCol>
                <a:gridCol w="504825">
                  <a:extLst>
                    <a:ext uri="{9D8B030D-6E8A-4147-A177-3AD203B41FA5}">
                      <a16:colId xmlns:a16="http://schemas.microsoft.com/office/drawing/2014/main" val="3005084830"/>
                    </a:ext>
                  </a:extLst>
                </a:gridCol>
                <a:gridCol w="503237">
                  <a:extLst>
                    <a:ext uri="{9D8B030D-6E8A-4147-A177-3AD203B41FA5}">
                      <a16:colId xmlns:a16="http://schemas.microsoft.com/office/drawing/2014/main" val="2890129880"/>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ヒト</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安否確認はできますか？ （電話が使えない場合）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出社・待機の指示はできますか？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従業員の身の回りの安全は確保できていますか？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3984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就業時間外に発災した場合、会社に出社する要員を決めていますか？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応援要請は可能ですか？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bl>
          </a:graphicData>
        </a:graphic>
      </p:graphicFrame>
      <p:sp>
        <p:nvSpPr>
          <p:cNvPr id="93315" name="Text Box 131"/>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9</a:t>
            </a:r>
          </a:p>
        </p:txBody>
      </p:sp>
      <p:sp>
        <p:nvSpPr>
          <p:cNvPr id="15405" name="AutoShape 132"/>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3450" name="Group 266"/>
          <p:cNvGraphicFramePr>
            <a:graphicFrameLocks noGrp="1"/>
          </p:cNvGraphicFramePr>
          <p:nvPr/>
        </p:nvGraphicFramePr>
        <p:xfrm>
          <a:off x="4437063" y="4187825"/>
          <a:ext cx="2087562" cy="2495550"/>
        </p:xfrm>
        <a:graphic>
          <a:graphicData uri="http://schemas.openxmlformats.org/drawingml/2006/table">
            <a:tbl>
              <a:tblPr/>
              <a:tblGrid>
                <a:gridCol w="2087562">
                  <a:extLst>
                    <a:ext uri="{9D8B030D-6E8A-4147-A177-3AD203B41FA5}">
                      <a16:colId xmlns:a16="http://schemas.microsoft.com/office/drawing/2014/main" val="1311989001"/>
                    </a:ext>
                  </a:extLst>
                </a:gridCol>
              </a:tblGrid>
              <a:tr h="2743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76205429"/>
                  </a:ext>
                </a:extLst>
              </a:tr>
              <a:tr h="2221195">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69370150"/>
                  </a:ext>
                </a:extLst>
              </a:tr>
            </a:tbl>
          </a:graphicData>
        </a:graphic>
      </p:graphicFrame>
      <p:graphicFrame>
        <p:nvGraphicFramePr>
          <p:cNvPr id="93516" name="Group 332"/>
          <p:cNvGraphicFramePr>
            <a:graphicFrameLocks noGrp="1"/>
          </p:cNvGraphicFramePr>
          <p:nvPr/>
        </p:nvGraphicFramePr>
        <p:xfrm>
          <a:off x="404813" y="4181475"/>
          <a:ext cx="3887787" cy="1416050"/>
        </p:xfrm>
        <a:graphic>
          <a:graphicData uri="http://schemas.openxmlformats.org/drawingml/2006/table">
            <a:tbl>
              <a:tblPr/>
              <a:tblGrid>
                <a:gridCol w="2879725">
                  <a:extLst>
                    <a:ext uri="{9D8B030D-6E8A-4147-A177-3AD203B41FA5}">
                      <a16:colId xmlns:a16="http://schemas.microsoft.com/office/drawing/2014/main" val="2811303933"/>
                    </a:ext>
                  </a:extLst>
                </a:gridCol>
                <a:gridCol w="504825">
                  <a:extLst>
                    <a:ext uri="{9D8B030D-6E8A-4147-A177-3AD203B41FA5}">
                      <a16:colId xmlns:a16="http://schemas.microsoft.com/office/drawing/2014/main" val="1898697597"/>
                    </a:ext>
                  </a:extLst>
                </a:gridCol>
                <a:gridCol w="503237">
                  <a:extLst>
                    <a:ext uri="{9D8B030D-6E8A-4147-A177-3AD203B41FA5}">
                      <a16:colId xmlns:a16="http://schemas.microsoft.com/office/drawing/2014/main" val="1669299916"/>
                    </a:ext>
                  </a:extLst>
                </a:gridCol>
              </a:tblGrid>
              <a:tr h="2794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施設</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66794542"/>
                  </a:ext>
                </a:extLst>
              </a:tr>
              <a:tr h="3984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新耐震設計法（昭和</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56</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年以降）による設計ですか？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582510"/>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耐震診断／耐震補強は実施済みですか？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4918036"/>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ＢＣＰ対応拠点を複数検討していますか？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6812244"/>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9606688"/>
                  </a:ext>
                </a:extLst>
              </a:tr>
            </a:tbl>
          </a:graphicData>
        </a:graphic>
      </p:graphicFrame>
      <p:sp>
        <p:nvSpPr>
          <p:cNvPr id="15440" name="Freeform 174"/>
          <p:cNvSpPr>
            <a:spLocks/>
          </p:cNvSpPr>
          <p:nvPr/>
        </p:nvSpPr>
        <p:spPr bwMode="auto">
          <a:xfrm>
            <a:off x="4038600" y="5600700"/>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5441" name="AutoShape 175"/>
          <p:cNvSpPr>
            <a:spLocks noChangeArrowheads="1"/>
          </p:cNvSpPr>
          <p:nvPr/>
        </p:nvSpPr>
        <p:spPr bwMode="auto">
          <a:xfrm>
            <a:off x="260350" y="689768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42" name="Text Box 177"/>
          <p:cNvSpPr txBox="1">
            <a:spLocks noChangeArrowheads="1"/>
          </p:cNvSpPr>
          <p:nvPr/>
        </p:nvSpPr>
        <p:spPr bwMode="auto">
          <a:xfrm>
            <a:off x="4508500" y="6934200"/>
            <a:ext cx="38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No</a:t>
            </a:r>
          </a:p>
        </p:txBody>
      </p:sp>
      <p:graphicFrame>
        <p:nvGraphicFramePr>
          <p:cNvPr id="93548" name="Group 364"/>
          <p:cNvGraphicFramePr>
            <a:graphicFrameLocks noGrp="1"/>
          </p:cNvGraphicFramePr>
          <p:nvPr/>
        </p:nvGraphicFramePr>
        <p:xfrm>
          <a:off x="4437063" y="6972300"/>
          <a:ext cx="2087562" cy="2452688"/>
        </p:xfrm>
        <a:graphic>
          <a:graphicData uri="http://schemas.openxmlformats.org/drawingml/2006/table">
            <a:tbl>
              <a:tblPr/>
              <a:tblGrid>
                <a:gridCol w="2087562">
                  <a:extLst>
                    <a:ext uri="{9D8B030D-6E8A-4147-A177-3AD203B41FA5}">
                      <a16:colId xmlns:a16="http://schemas.microsoft.com/office/drawing/2014/main" val="3757817552"/>
                    </a:ext>
                  </a:extLst>
                </a:gridCol>
              </a:tblGrid>
              <a:tr h="2743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01831808"/>
                  </a:ext>
                </a:extLst>
              </a:tr>
              <a:tr h="2178332">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7561736"/>
                  </a:ext>
                </a:extLst>
              </a:tr>
            </a:tbl>
          </a:graphicData>
        </a:graphic>
      </p:graphicFrame>
      <p:sp>
        <p:nvSpPr>
          <p:cNvPr id="15451" name="Freeform 217"/>
          <p:cNvSpPr>
            <a:spLocks/>
          </p:cNvSpPr>
          <p:nvPr/>
        </p:nvSpPr>
        <p:spPr bwMode="auto">
          <a:xfrm>
            <a:off x="4038600" y="88423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5452" name="AutoShape 240"/>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latin typeface="HG丸ｺﾞｼｯｸM-PRO" panose="020F0600000000000000" pitchFamily="50" charset="-128"/>
              </a:rPr>
              <a:t>重要業務である</a:t>
            </a:r>
          </a:p>
          <a:p>
            <a:pPr eaLnBrk="1" hangingPunct="1"/>
            <a:r>
              <a:rPr lang="ja-JP" altLang="en-US" sz="1200" b="0">
                <a:latin typeface="HG丸ｺﾞｼｯｸM-PRO" panose="020F0600000000000000" pitchFamily="50" charset="-128"/>
              </a:rPr>
              <a:t>「</a:t>
            </a:r>
            <a:r>
              <a:rPr lang="ja-JP" altLang="en-US" sz="1200" b="0" i="1">
                <a:solidFill>
                  <a:srgbClr val="800000"/>
                </a:solidFill>
                <a:latin typeface="ＭＳ Ｐ明朝" panose="02020600040205080304" pitchFamily="18" charset="-128"/>
                <a:ea typeface="ＭＳ Ｐ明朝" panose="02020600040205080304" pitchFamily="18" charset="-128"/>
              </a:rPr>
              <a:t> 　　　　　　　　　　　　</a:t>
            </a:r>
            <a:r>
              <a:rPr lang="ja-JP" altLang="en-US" sz="1200" b="0">
                <a:latin typeface="HG丸ｺﾞｼｯｸM-PRO" panose="020F0600000000000000" pitchFamily="50" charset="-128"/>
              </a:rPr>
              <a:t>」</a:t>
            </a:r>
            <a:r>
              <a:rPr lang="ja-JP" altLang="en-US" b="0">
                <a:latin typeface="HG丸ｺﾞｼｯｸM-PRO" panose="020F0600000000000000" pitchFamily="50" charset="-128"/>
              </a:rPr>
              <a:t>を、震度</a:t>
            </a:r>
            <a:r>
              <a:rPr lang="ja-JP" altLang="en-US" sz="1200" b="0">
                <a:latin typeface="HG丸ｺﾞｼｯｸM-PRO" panose="020F0600000000000000" pitchFamily="50" charset="-128"/>
              </a:rPr>
              <a:t> ６強 </a:t>
            </a:r>
            <a:r>
              <a:rPr lang="ja-JP" altLang="en-US" b="0">
                <a:latin typeface="HG丸ｺﾞｼｯｸM-PRO" panose="020F0600000000000000" pitchFamily="50" charset="-128"/>
              </a:rPr>
              <a:t>の地震が発生した場合にも</a:t>
            </a:r>
          </a:p>
          <a:p>
            <a:pPr eaLnBrk="1" hangingPunct="1"/>
            <a:r>
              <a:rPr lang="ja-JP" altLang="en-US" sz="900" b="0">
                <a:latin typeface="HG丸ｺﾞｼｯｸM-PRO" panose="020F0600000000000000" pitchFamily="50" charset="-128"/>
              </a:rPr>
              <a:t>復旧目標の</a:t>
            </a:r>
            <a:r>
              <a:rPr lang="ja-JP" altLang="en-US" sz="1200" b="0">
                <a:latin typeface="HG丸ｺﾞｼｯｸM-PRO" panose="020F0600000000000000" pitchFamily="50" charset="-128"/>
              </a:rPr>
              <a:t>「</a:t>
            </a:r>
            <a:r>
              <a:rPr lang="ja-JP" altLang="en-US" sz="900" b="0">
                <a:latin typeface="HG丸ｺﾞｼｯｸM-PRO" panose="020F0600000000000000" pitchFamily="50" charset="-128"/>
              </a:rPr>
              <a:t> </a:t>
            </a:r>
            <a:r>
              <a:rPr lang="ja-JP" altLang="en-US" sz="1200" i="1">
                <a:solidFill>
                  <a:srgbClr val="800000"/>
                </a:solidFill>
                <a:latin typeface="ＭＳ Ｐ明朝" panose="02020600040205080304" pitchFamily="18" charset="-128"/>
                <a:ea typeface="ＭＳ Ｐ明朝" panose="02020600040205080304" pitchFamily="18" charset="-128"/>
              </a:rPr>
              <a:t>　　　　　　　　　　　　　　　　</a:t>
            </a:r>
            <a:r>
              <a:rPr lang="ja-JP" altLang="en-US" sz="1200" b="0">
                <a:latin typeface="HG丸ｺﾞｼｯｸM-PRO" panose="020F0600000000000000" pitchFamily="50" charset="-128"/>
              </a:rPr>
              <a:t> 」</a:t>
            </a:r>
            <a:r>
              <a:rPr lang="ja-JP" altLang="en-US" b="0">
                <a:latin typeface="HG丸ｺﾞｼｯｸM-PRO" panose="020F0600000000000000" pitchFamily="50" charset="-128"/>
              </a:rPr>
              <a:t>に再開する！</a:t>
            </a:r>
          </a:p>
        </p:txBody>
      </p:sp>
      <p:graphicFrame>
        <p:nvGraphicFramePr>
          <p:cNvPr id="93499" name="Group 315"/>
          <p:cNvGraphicFramePr>
            <a:graphicFrameLocks noGrp="1"/>
          </p:cNvGraphicFramePr>
          <p:nvPr/>
        </p:nvGraphicFramePr>
        <p:xfrm>
          <a:off x="404813" y="6965950"/>
          <a:ext cx="3887787" cy="1814513"/>
        </p:xfrm>
        <a:graphic>
          <a:graphicData uri="http://schemas.openxmlformats.org/drawingml/2006/table">
            <a:tbl>
              <a:tblPr/>
              <a:tblGrid>
                <a:gridCol w="2879725">
                  <a:extLst>
                    <a:ext uri="{9D8B030D-6E8A-4147-A177-3AD203B41FA5}">
                      <a16:colId xmlns:a16="http://schemas.microsoft.com/office/drawing/2014/main" val="1306718414"/>
                    </a:ext>
                  </a:extLst>
                </a:gridCol>
                <a:gridCol w="504825">
                  <a:extLst>
                    <a:ext uri="{9D8B030D-6E8A-4147-A177-3AD203B41FA5}">
                      <a16:colId xmlns:a16="http://schemas.microsoft.com/office/drawing/2014/main" val="550755920"/>
                    </a:ext>
                  </a:extLst>
                </a:gridCol>
                <a:gridCol w="503237">
                  <a:extLst>
                    <a:ext uri="{9D8B030D-6E8A-4147-A177-3AD203B41FA5}">
                      <a16:colId xmlns:a16="http://schemas.microsoft.com/office/drawing/2014/main" val="3947474163"/>
                    </a:ext>
                  </a:extLst>
                </a:gridCol>
              </a:tblGrid>
              <a:tr h="27944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設備</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68429881"/>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生産設備の固定対策は実施済みですか？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3989524"/>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工場内の設備の耐震性を把握していますか？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6067370"/>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金型、治具、工具類の保管状況は万全ですか？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7445114"/>
                  </a:ext>
                </a:extLst>
              </a:tr>
              <a:tr h="3984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出火のおそれがある設備に地震感知器等を設置していますか？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04719"/>
                  </a:ext>
                </a:extLst>
              </a:tr>
              <a:tr h="3984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設備の点検・調整は必要ありますか（自社で対応可能ですか）？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6700589"/>
                  </a:ext>
                </a:extLst>
              </a:tr>
            </a:tbl>
          </a:graphicData>
        </a:graphic>
      </p:graphicFrame>
      <p:sp>
        <p:nvSpPr>
          <p:cNvPr id="15483" name="Freeform 346"/>
          <p:cNvSpPr>
            <a:spLocks/>
          </p:cNvSpPr>
          <p:nvPr/>
        </p:nvSpPr>
        <p:spPr bwMode="auto">
          <a:xfrm>
            <a:off x="4038600" y="3033713"/>
            <a:ext cx="360363" cy="190500"/>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pic>
        <p:nvPicPr>
          <p:cNvPr id="15484" name="Picture 3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631031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85" name="Picture 3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9056688"/>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6550" y="364331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87" name="Oval 7"/>
          <p:cNvSpPr>
            <a:spLocks noChangeArrowheads="1"/>
          </p:cNvSpPr>
          <p:nvPr/>
        </p:nvSpPr>
        <p:spPr bwMode="auto">
          <a:xfrm>
            <a:off x="477838" y="3297238"/>
            <a:ext cx="1079500" cy="647700"/>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ヒト</a:t>
            </a:r>
          </a:p>
        </p:txBody>
      </p:sp>
      <p:sp>
        <p:nvSpPr>
          <p:cNvPr id="15488" name="Oval 218"/>
          <p:cNvSpPr>
            <a:spLocks noChangeArrowheads="1"/>
          </p:cNvSpPr>
          <p:nvPr/>
        </p:nvSpPr>
        <p:spPr bwMode="auto">
          <a:xfrm>
            <a:off x="477838" y="6032500"/>
            <a:ext cx="1079500" cy="685800"/>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36000" rIns="18000" bIns="360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施設</a:t>
            </a:r>
          </a:p>
        </p:txBody>
      </p:sp>
      <p:sp>
        <p:nvSpPr>
          <p:cNvPr id="15489" name="Oval 219"/>
          <p:cNvSpPr>
            <a:spLocks noChangeArrowheads="1"/>
          </p:cNvSpPr>
          <p:nvPr/>
        </p:nvSpPr>
        <p:spPr bwMode="auto">
          <a:xfrm>
            <a:off x="477838" y="8840788"/>
            <a:ext cx="1079500" cy="6524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設備</a:t>
            </a:r>
          </a:p>
        </p:txBody>
      </p:sp>
      <p:pic>
        <p:nvPicPr>
          <p:cNvPr id="15490" name="Picture 369" descr="GUM02_CL05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3224213"/>
            <a:ext cx="4286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1" name="Picture 370" descr="j03035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775" y="5851525"/>
            <a:ext cx="7493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2" name="Picture 371" descr="j029058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9900" y="8867775"/>
            <a:ext cx="6508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6" name="Text Box 378"/>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5497" name="Text Box 379"/>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5498" name="Text Box 380"/>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7"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8" name="AutoShape 6"/>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9" name="AutoShape 9"/>
          <p:cNvSpPr>
            <a:spLocks noChangeArrowheads="1"/>
          </p:cNvSpPr>
          <p:nvPr/>
        </p:nvSpPr>
        <p:spPr bwMode="auto">
          <a:xfrm>
            <a:off x="260350" y="6862763"/>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2483" name="Group 323"/>
          <p:cNvGraphicFramePr>
            <a:graphicFrameLocks noGrp="1"/>
          </p:cNvGraphicFramePr>
          <p:nvPr/>
        </p:nvGraphicFramePr>
        <p:xfrm>
          <a:off x="404813" y="4157663"/>
          <a:ext cx="3887787" cy="1568450"/>
        </p:xfrm>
        <a:graphic>
          <a:graphicData uri="http://schemas.openxmlformats.org/drawingml/2006/table">
            <a:tbl>
              <a:tblPr/>
              <a:tblGrid>
                <a:gridCol w="2879725">
                  <a:extLst>
                    <a:ext uri="{9D8B030D-6E8A-4147-A177-3AD203B41FA5}">
                      <a16:colId xmlns:a16="http://schemas.microsoft.com/office/drawing/2014/main" val="741393186"/>
                    </a:ext>
                  </a:extLst>
                </a:gridCol>
                <a:gridCol w="504825">
                  <a:extLst>
                    <a:ext uri="{9D8B030D-6E8A-4147-A177-3AD203B41FA5}">
                      <a16:colId xmlns:a16="http://schemas.microsoft.com/office/drawing/2014/main" val="1435030827"/>
                    </a:ext>
                  </a:extLst>
                </a:gridCol>
                <a:gridCol w="503237">
                  <a:extLst>
                    <a:ext uri="{9D8B030D-6E8A-4147-A177-3AD203B41FA5}">
                      <a16:colId xmlns:a16="http://schemas.microsoft.com/office/drawing/2014/main" val="2217032720"/>
                    </a:ext>
                  </a:extLst>
                </a:gridCol>
              </a:tblGrid>
              <a:tr h="2794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物流</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1619736"/>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災害時の緊急輸送路や土砂災害等の被害により通行ができなくなる道路を把握していますか？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7893302"/>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配送業者と災害時の対応について協議していますか？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724833"/>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2815130"/>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0114174"/>
                  </a:ext>
                </a:extLst>
              </a:tr>
            </a:tbl>
          </a:graphicData>
        </a:graphic>
      </p:graphicFrame>
      <p:sp>
        <p:nvSpPr>
          <p:cNvPr id="16416" name="Freeform 47"/>
          <p:cNvSpPr>
            <a:spLocks/>
          </p:cNvSpPr>
          <p:nvPr/>
        </p:nvSpPr>
        <p:spPr bwMode="auto">
          <a:xfrm>
            <a:off x="4038600" y="588962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2409" name="Group 249"/>
          <p:cNvGraphicFramePr>
            <a:graphicFrameLocks noGrp="1"/>
          </p:cNvGraphicFramePr>
          <p:nvPr/>
        </p:nvGraphicFramePr>
        <p:xfrm>
          <a:off x="4437063" y="4164013"/>
          <a:ext cx="2087562" cy="2517775"/>
        </p:xfrm>
        <a:graphic>
          <a:graphicData uri="http://schemas.openxmlformats.org/drawingml/2006/table">
            <a:tbl>
              <a:tblPr/>
              <a:tblGrid>
                <a:gridCol w="2087562">
                  <a:extLst>
                    <a:ext uri="{9D8B030D-6E8A-4147-A177-3AD203B41FA5}">
                      <a16:colId xmlns:a16="http://schemas.microsoft.com/office/drawing/2014/main" val="3667631945"/>
                    </a:ext>
                  </a:extLst>
                </a:gridCol>
              </a:tblGrid>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57790263"/>
                  </a:ext>
                </a:extLst>
              </a:tr>
              <a:tr h="2236787">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9724992"/>
                  </a:ext>
                </a:extLst>
              </a:tr>
            </a:tbl>
          </a:graphicData>
        </a:graphic>
      </p:graphicFrame>
      <p:graphicFrame>
        <p:nvGraphicFramePr>
          <p:cNvPr id="92403" name="Group 243"/>
          <p:cNvGraphicFramePr>
            <a:graphicFrameLocks noGrp="1"/>
          </p:cNvGraphicFramePr>
          <p:nvPr/>
        </p:nvGraphicFramePr>
        <p:xfrm>
          <a:off x="404813" y="6934200"/>
          <a:ext cx="3887787" cy="1416050"/>
        </p:xfrm>
        <a:graphic>
          <a:graphicData uri="http://schemas.openxmlformats.org/drawingml/2006/table">
            <a:tbl>
              <a:tblPr/>
              <a:tblGrid>
                <a:gridCol w="2879725">
                  <a:extLst>
                    <a:ext uri="{9D8B030D-6E8A-4147-A177-3AD203B41FA5}">
                      <a16:colId xmlns:a16="http://schemas.microsoft.com/office/drawing/2014/main" val="3935560242"/>
                    </a:ext>
                  </a:extLst>
                </a:gridCol>
                <a:gridCol w="504825">
                  <a:extLst>
                    <a:ext uri="{9D8B030D-6E8A-4147-A177-3AD203B41FA5}">
                      <a16:colId xmlns:a16="http://schemas.microsoft.com/office/drawing/2014/main" val="225734079"/>
                    </a:ext>
                  </a:extLst>
                </a:gridCol>
                <a:gridCol w="503237">
                  <a:extLst>
                    <a:ext uri="{9D8B030D-6E8A-4147-A177-3AD203B41FA5}">
                      <a16:colId xmlns:a16="http://schemas.microsoft.com/office/drawing/2014/main" val="1881780155"/>
                    </a:ext>
                  </a:extLst>
                </a:gridCol>
              </a:tblGrid>
              <a:tr h="2794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インフラ</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212931228"/>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操業に必要なインフラを把握していますか？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113471"/>
                  </a:ext>
                </a:extLst>
              </a:tr>
              <a:tr h="3984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電気・ガス・水道などが長期に停止した場合を想定した対処をしていますか？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5794957"/>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非常時の通信手段を検討していますか？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9111034"/>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6073906"/>
                  </a:ext>
                </a:extLst>
              </a:tr>
            </a:tbl>
          </a:graphicData>
        </a:graphic>
      </p:graphicFrame>
      <p:sp>
        <p:nvSpPr>
          <p:cNvPr id="16451" name="Freeform 86"/>
          <p:cNvSpPr>
            <a:spLocks/>
          </p:cNvSpPr>
          <p:nvPr/>
        </p:nvSpPr>
        <p:spPr bwMode="auto">
          <a:xfrm>
            <a:off x="4038600" y="8447088"/>
            <a:ext cx="360363" cy="287337"/>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2485" name="Group 325"/>
          <p:cNvGraphicFramePr>
            <a:graphicFrameLocks noGrp="1"/>
          </p:cNvGraphicFramePr>
          <p:nvPr/>
        </p:nvGraphicFramePr>
        <p:xfrm>
          <a:off x="4437063" y="6940550"/>
          <a:ext cx="2087562" cy="2362200"/>
        </p:xfrm>
        <a:graphic>
          <a:graphicData uri="http://schemas.openxmlformats.org/drawingml/2006/table">
            <a:tbl>
              <a:tblPr/>
              <a:tblGrid>
                <a:gridCol w="2087562">
                  <a:extLst>
                    <a:ext uri="{9D8B030D-6E8A-4147-A177-3AD203B41FA5}">
                      <a16:colId xmlns:a16="http://schemas.microsoft.com/office/drawing/2014/main" val="2654187185"/>
                    </a:ext>
                  </a:extLst>
                </a:gridCol>
              </a:tblGrid>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33181727"/>
                  </a:ext>
                </a:extLst>
              </a:tr>
              <a:tr h="2081212">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67538715"/>
                  </a:ext>
                </a:extLst>
              </a:tr>
            </a:tbl>
          </a:graphicData>
        </a:graphic>
      </p:graphicFrame>
      <p:sp>
        <p:nvSpPr>
          <p:cNvPr id="92294" name="Text Box 134"/>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10</a:t>
            </a:r>
          </a:p>
        </p:txBody>
      </p:sp>
      <p:sp>
        <p:nvSpPr>
          <p:cNvPr id="16461" name="Oval 135"/>
          <p:cNvSpPr>
            <a:spLocks noChangeArrowheads="1"/>
          </p:cNvSpPr>
          <p:nvPr/>
        </p:nvSpPr>
        <p:spPr bwMode="auto">
          <a:xfrm>
            <a:off x="477838" y="5926138"/>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物流</a:t>
            </a:r>
          </a:p>
        </p:txBody>
      </p:sp>
      <p:sp>
        <p:nvSpPr>
          <p:cNvPr id="16462" name="Oval 136"/>
          <p:cNvSpPr>
            <a:spLocks noChangeArrowheads="1"/>
          </p:cNvSpPr>
          <p:nvPr/>
        </p:nvSpPr>
        <p:spPr bwMode="auto">
          <a:xfrm>
            <a:off x="477838" y="8699500"/>
            <a:ext cx="1079500" cy="792163"/>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インフラ</a:t>
            </a:r>
          </a:p>
        </p:txBody>
      </p:sp>
      <p:sp>
        <p:nvSpPr>
          <p:cNvPr id="16463" name="AutoShape 172"/>
          <p:cNvSpPr>
            <a:spLocks noChangeArrowheads="1"/>
          </p:cNvSpPr>
          <p:nvPr/>
        </p:nvSpPr>
        <p:spPr bwMode="auto">
          <a:xfrm>
            <a:off x="260350" y="1304925"/>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2399" name="Group 239"/>
          <p:cNvGraphicFramePr>
            <a:graphicFrameLocks noGrp="1"/>
          </p:cNvGraphicFramePr>
          <p:nvPr/>
        </p:nvGraphicFramePr>
        <p:xfrm>
          <a:off x="404813" y="1384300"/>
          <a:ext cx="3887787" cy="1263650"/>
        </p:xfrm>
        <a:graphic>
          <a:graphicData uri="http://schemas.openxmlformats.org/drawingml/2006/table">
            <a:tbl>
              <a:tblPr/>
              <a:tblGrid>
                <a:gridCol w="2879725">
                  <a:extLst>
                    <a:ext uri="{9D8B030D-6E8A-4147-A177-3AD203B41FA5}">
                      <a16:colId xmlns:a16="http://schemas.microsoft.com/office/drawing/2014/main" val="2924423722"/>
                    </a:ext>
                  </a:extLst>
                </a:gridCol>
                <a:gridCol w="504825">
                  <a:extLst>
                    <a:ext uri="{9D8B030D-6E8A-4147-A177-3AD203B41FA5}">
                      <a16:colId xmlns:a16="http://schemas.microsoft.com/office/drawing/2014/main" val="646678723"/>
                    </a:ext>
                  </a:extLst>
                </a:gridCol>
                <a:gridCol w="503237">
                  <a:extLst>
                    <a:ext uri="{9D8B030D-6E8A-4147-A177-3AD203B41FA5}">
                      <a16:colId xmlns:a16="http://schemas.microsoft.com/office/drawing/2014/main" val="3860293813"/>
                    </a:ext>
                  </a:extLst>
                </a:gridCol>
              </a:tblGrid>
              <a:tr h="2794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原材料・ｻﾌﾟﾗｲﾔ</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49543629"/>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原材料を確保できますか？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42608"/>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原材料の代替調達先を確保していますか？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5376093"/>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582840"/>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834414"/>
                  </a:ext>
                </a:extLst>
              </a:tr>
            </a:tbl>
          </a:graphicData>
        </a:graphic>
      </p:graphicFrame>
      <p:sp>
        <p:nvSpPr>
          <p:cNvPr id="16490" name="Freeform 199"/>
          <p:cNvSpPr>
            <a:spLocks/>
          </p:cNvSpPr>
          <p:nvPr/>
        </p:nvSpPr>
        <p:spPr bwMode="auto">
          <a:xfrm>
            <a:off x="4038600" y="2744788"/>
            <a:ext cx="360363" cy="287337"/>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2423" name="Group 263"/>
          <p:cNvGraphicFramePr>
            <a:graphicFrameLocks noGrp="1"/>
          </p:cNvGraphicFramePr>
          <p:nvPr/>
        </p:nvGraphicFramePr>
        <p:xfrm>
          <a:off x="4437063" y="1390650"/>
          <a:ext cx="2087562" cy="2506663"/>
        </p:xfrm>
        <a:graphic>
          <a:graphicData uri="http://schemas.openxmlformats.org/drawingml/2006/table">
            <a:tbl>
              <a:tblPr/>
              <a:tblGrid>
                <a:gridCol w="2087562">
                  <a:extLst>
                    <a:ext uri="{9D8B030D-6E8A-4147-A177-3AD203B41FA5}">
                      <a16:colId xmlns:a16="http://schemas.microsoft.com/office/drawing/2014/main" val="4196852378"/>
                    </a:ext>
                  </a:extLst>
                </a:gridCol>
              </a:tblGrid>
              <a:tr h="279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4485024"/>
                  </a:ext>
                </a:extLst>
              </a:tr>
              <a:tr h="2227263">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HG丸ｺﾞｼｯｸM-PRO" panose="020F0600000000000000" pitchFamily="50" charset="-128"/>
                        <a:ea typeface="HG丸ｺﾞｼｯｸM-PRO" panose="020F0600000000000000"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5770954"/>
                  </a:ext>
                </a:extLst>
              </a:tr>
            </a:tbl>
          </a:graphicData>
        </a:graphic>
      </p:graphicFrame>
      <p:sp>
        <p:nvSpPr>
          <p:cNvPr id="16499" name="Oval 208"/>
          <p:cNvSpPr>
            <a:spLocks noChangeArrowheads="1"/>
          </p:cNvSpPr>
          <p:nvPr/>
        </p:nvSpPr>
        <p:spPr bwMode="auto">
          <a:xfrm>
            <a:off x="477838" y="3135313"/>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原材料・</a:t>
            </a:r>
          </a:p>
          <a:p>
            <a:pPr algn="ctr" eaLnBrk="1" hangingPunct="1"/>
            <a:r>
              <a:rPr lang="ja-JP" altLang="en-US" sz="1400">
                <a:ea typeface="ＭＳ Ｐゴシック" panose="020B0600070205080204" pitchFamily="50" charset="-128"/>
              </a:rPr>
              <a:t>ｻﾌﾟﾗｲﾔ</a:t>
            </a:r>
          </a:p>
        </p:txBody>
      </p:sp>
      <p:sp>
        <p:nvSpPr>
          <p:cNvPr id="16500" name="Text Box 210"/>
          <p:cNvSpPr txBox="1">
            <a:spLocks noChangeArrowheads="1"/>
          </p:cNvSpPr>
          <p:nvPr/>
        </p:nvSpPr>
        <p:spPr bwMode="auto">
          <a:xfrm>
            <a:off x="188913" y="206375"/>
            <a:ext cx="4103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STEP2</a:t>
            </a:r>
            <a:r>
              <a:rPr lang="ja-JP" altLang="en-US" sz="1200" b="0">
                <a:ea typeface="ＭＳ Ｐゴシック" panose="020B0600070205080204" pitchFamily="50" charset="-128"/>
              </a:rPr>
              <a:t>　：　抽出した経営資源の評価（２／３）</a:t>
            </a:r>
          </a:p>
        </p:txBody>
      </p:sp>
      <p:pic>
        <p:nvPicPr>
          <p:cNvPr id="16501" name="Picture 2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357346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2" name="Picture 2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898525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3" name="Picture 2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638175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4" name="Picture 305" descr="MCSY0060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8531225"/>
            <a:ext cx="5873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5" name="Picture 306" descr="j027946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3" y="2865438"/>
            <a:ext cx="571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6" name="Picture 307" descr="j02395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8624888"/>
            <a:ext cx="863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7" name="Picture 308" descr="in005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3100" y="3081338"/>
            <a:ext cx="9255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8" name="Picture 309" descr="j031132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3238" y="3081338"/>
            <a:ext cx="5873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9" name="Picture 310" descr="j02337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0213" y="8624888"/>
            <a:ext cx="5873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0" name="Picture 311" descr="GUM02_CL051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8363" y="5889625"/>
            <a:ext cx="87153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4" name="Text Box 319"/>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6515" name="Text Box 320"/>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6516" name="Text Box 321"/>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6517" name="AutoShape 324"/>
          <p:cNvSpPr>
            <a:spLocks noChangeArrowheads="1"/>
          </p:cNvSpPr>
          <p:nvPr/>
        </p:nvSpPr>
        <p:spPr bwMode="auto">
          <a:xfrm>
            <a:off x="401638" y="661988"/>
            <a:ext cx="6053137"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latin typeface="HG丸ｺﾞｼｯｸM-PRO" panose="020F0600000000000000" pitchFamily="50" charset="-128"/>
              </a:rPr>
              <a:t>重要業務である</a:t>
            </a:r>
          </a:p>
          <a:p>
            <a:pPr eaLnBrk="1" hangingPunct="1"/>
            <a:r>
              <a:rPr lang="ja-JP" altLang="en-US" sz="1200" b="0">
                <a:latin typeface="HG丸ｺﾞｼｯｸM-PRO" panose="020F0600000000000000" pitchFamily="50" charset="-128"/>
              </a:rPr>
              <a:t>「</a:t>
            </a:r>
            <a:r>
              <a:rPr lang="ja-JP" altLang="en-US" sz="1200" b="0" i="1">
                <a:solidFill>
                  <a:srgbClr val="800000"/>
                </a:solidFill>
                <a:latin typeface="ＭＳ Ｐ明朝" panose="02020600040205080304" pitchFamily="18" charset="-128"/>
                <a:ea typeface="ＭＳ Ｐ明朝" panose="02020600040205080304" pitchFamily="18" charset="-128"/>
              </a:rPr>
              <a:t> 　　　　　　　　　　　　</a:t>
            </a:r>
            <a:r>
              <a:rPr lang="ja-JP" altLang="en-US" sz="1200" b="0">
                <a:latin typeface="HG丸ｺﾞｼｯｸM-PRO" panose="020F0600000000000000" pitchFamily="50" charset="-128"/>
              </a:rPr>
              <a:t>」</a:t>
            </a:r>
            <a:r>
              <a:rPr lang="ja-JP" altLang="en-US" b="0">
                <a:latin typeface="HG丸ｺﾞｼｯｸM-PRO" panose="020F0600000000000000" pitchFamily="50" charset="-128"/>
              </a:rPr>
              <a:t>を、震度</a:t>
            </a:r>
            <a:r>
              <a:rPr lang="ja-JP" altLang="en-US" sz="1200" b="0">
                <a:latin typeface="HG丸ｺﾞｼｯｸM-PRO" panose="020F0600000000000000" pitchFamily="50" charset="-128"/>
              </a:rPr>
              <a:t> ６強 </a:t>
            </a:r>
            <a:r>
              <a:rPr lang="ja-JP" altLang="en-US" b="0">
                <a:latin typeface="HG丸ｺﾞｼｯｸM-PRO" panose="020F0600000000000000" pitchFamily="50" charset="-128"/>
              </a:rPr>
              <a:t>の地震が発生した場合にも</a:t>
            </a:r>
          </a:p>
          <a:p>
            <a:pPr eaLnBrk="1" hangingPunct="1"/>
            <a:r>
              <a:rPr lang="ja-JP" altLang="en-US" sz="900" b="0">
                <a:latin typeface="HG丸ｺﾞｼｯｸM-PRO" panose="020F0600000000000000" pitchFamily="50" charset="-128"/>
              </a:rPr>
              <a:t>復旧目標の</a:t>
            </a:r>
            <a:r>
              <a:rPr lang="ja-JP" altLang="en-US" sz="1200" b="0">
                <a:latin typeface="HG丸ｺﾞｼｯｸM-PRO" panose="020F0600000000000000" pitchFamily="50" charset="-128"/>
              </a:rPr>
              <a:t>「</a:t>
            </a:r>
            <a:r>
              <a:rPr lang="ja-JP" altLang="en-US" sz="900" b="0">
                <a:latin typeface="HG丸ｺﾞｼｯｸM-PRO" panose="020F0600000000000000" pitchFamily="50" charset="-128"/>
              </a:rPr>
              <a:t> </a:t>
            </a:r>
            <a:r>
              <a:rPr lang="ja-JP" altLang="en-US" sz="1200" i="1">
                <a:solidFill>
                  <a:srgbClr val="800000"/>
                </a:solidFill>
                <a:latin typeface="ＭＳ Ｐ明朝" panose="02020600040205080304" pitchFamily="18" charset="-128"/>
                <a:ea typeface="ＭＳ Ｐ明朝" panose="02020600040205080304" pitchFamily="18" charset="-128"/>
              </a:rPr>
              <a:t>　　　　　　　　　　　　　　　　</a:t>
            </a:r>
            <a:r>
              <a:rPr lang="ja-JP" altLang="en-US" sz="1200" b="0">
                <a:latin typeface="HG丸ｺﾞｼｯｸM-PRO" panose="020F0600000000000000" pitchFamily="50" charset="-128"/>
              </a:rPr>
              <a:t> 」</a:t>
            </a:r>
            <a:r>
              <a:rPr lang="ja-JP" altLang="en-US" b="0">
                <a:latin typeface="HG丸ｺﾞｼｯｸM-PRO" panose="020F0600000000000000" pitchFamily="50" charset="-128"/>
              </a:rPr>
              <a:t>に再開する！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11"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12" name="AutoShape 7"/>
          <p:cNvSpPr>
            <a:spLocks noChangeArrowheads="1"/>
          </p:cNvSpPr>
          <p:nvPr/>
        </p:nvSpPr>
        <p:spPr bwMode="auto">
          <a:xfrm>
            <a:off x="260350" y="6867525"/>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13" name="Text Box 8"/>
          <p:cNvSpPr txBox="1">
            <a:spLocks noChangeArrowheads="1"/>
          </p:cNvSpPr>
          <p:nvPr/>
        </p:nvSpPr>
        <p:spPr bwMode="auto">
          <a:xfrm>
            <a:off x="188913" y="206375"/>
            <a:ext cx="3887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STEP2</a:t>
            </a:r>
            <a:r>
              <a:rPr lang="ja-JP" altLang="en-US" sz="1200" b="0">
                <a:ea typeface="ＭＳ Ｐゴシック" panose="020B0600070205080204" pitchFamily="50" charset="-128"/>
              </a:rPr>
              <a:t>　：　抽出した経営資源の評価（３／３）</a:t>
            </a:r>
          </a:p>
        </p:txBody>
      </p:sp>
      <p:sp>
        <p:nvSpPr>
          <p:cNvPr id="17414" name="Oval 9"/>
          <p:cNvSpPr>
            <a:spLocks noChangeArrowheads="1"/>
          </p:cNvSpPr>
          <p:nvPr/>
        </p:nvSpPr>
        <p:spPr bwMode="auto">
          <a:xfrm>
            <a:off x="476250" y="8697913"/>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その他</a:t>
            </a:r>
          </a:p>
        </p:txBody>
      </p:sp>
      <p:graphicFrame>
        <p:nvGraphicFramePr>
          <p:cNvPr id="97506" name="Group 226"/>
          <p:cNvGraphicFramePr>
            <a:graphicFrameLocks noGrp="1"/>
          </p:cNvGraphicFramePr>
          <p:nvPr/>
        </p:nvGraphicFramePr>
        <p:xfrm>
          <a:off x="404813" y="6946900"/>
          <a:ext cx="3887787" cy="1509713"/>
        </p:xfrm>
        <a:graphic>
          <a:graphicData uri="http://schemas.openxmlformats.org/drawingml/2006/table">
            <a:tbl>
              <a:tblPr/>
              <a:tblGrid>
                <a:gridCol w="2879725">
                  <a:extLst>
                    <a:ext uri="{9D8B030D-6E8A-4147-A177-3AD203B41FA5}">
                      <a16:colId xmlns:a16="http://schemas.microsoft.com/office/drawing/2014/main" val="348093932"/>
                    </a:ext>
                  </a:extLst>
                </a:gridCol>
                <a:gridCol w="504825">
                  <a:extLst>
                    <a:ext uri="{9D8B030D-6E8A-4147-A177-3AD203B41FA5}">
                      <a16:colId xmlns:a16="http://schemas.microsoft.com/office/drawing/2014/main" val="1900328942"/>
                    </a:ext>
                  </a:extLst>
                </a:gridCol>
                <a:gridCol w="503237">
                  <a:extLst>
                    <a:ext uri="{9D8B030D-6E8A-4147-A177-3AD203B41FA5}">
                      <a16:colId xmlns:a16="http://schemas.microsoft.com/office/drawing/2014/main" val="2665406979"/>
                    </a:ext>
                  </a:extLst>
                </a:gridCol>
              </a:tblGrid>
              <a:tr h="2794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その他</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476475120"/>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9356404"/>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9352172"/>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9893916"/>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846376"/>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228032"/>
                  </a:ext>
                </a:extLst>
              </a:tr>
            </a:tbl>
          </a:graphicData>
        </a:graphic>
      </p:graphicFrame>
      <p:sp>
        <p:nvSpPr>
          <p:cNvPr id="17445" name="Freeform 110"/>
          <p:cNvSpPr>
            <a:spLocks/>
          </p:cNvSpPr>
          <p:nvPr/>
        </p:nvSpPr>
        <p:spPr bwMode="auto">
          <a:xfrm>
            <a:off x="4038600" y="85121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7511" name="Group 231"/>
          <p:cNvGraphicFramePr>
            <a:graphicFrameLocks noGrp="1"/>
          </p:cNvGraphicFramePr>
          <p:nvPr/>
        </p:nvGraphicFramePr>
        <p:xfrm>
          <a:off x="4437063" y="6953250"/>
          <a:ext cx="2087562" cy="2511425"/>
        </p:xfrm>
        <a:graphic>
          <a:graphicData uri="http://schemas.openxmlformats.org/drawingml/2006/table">
            <a:tbl>
              <a:tblPr/>
              <a:tblGrid>
                <a:gridCol w="2087562">
                  <a:extLst>
                    <a:ext uri="{9D8B030D-6E8A-4147-A177-3AD203B41FA5}">
                      <a16:colId xmlns:a16="http://schemas.microsoft.com/office/drawing/2014/main" val="336726825"/>
                    </a:ext>
                  </a:extLst>
                </a:gridCol>
              </a:tblGrid>
              <a:tr h="2743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737550541"/>
                  </a:ext>
                </a:extLst>
              </a:tr>
              <a:tr h="2237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69631107"/>
                  </a:ext>
                </a:extLst>
              </a:tr>
            </a:tbl>
          </a:graphicData>
        </a:graphic>
      </p:graphicFrame>
      <p:sp>
        <p:nvSpPr>
          <p:cNvPr id="97399" name="Text Box 119"/>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11</a:t>
            </a:r>
          </a:p>
        </p:txBody>
      </p:sp>
      <p:sp>
        <p:nvSpPr>
          <p:cNvPr id="17455" name="Text Box 126"/>
          <p:cNvSpPr txBox="1">
            <a:spLocks noChangeArrowheads="1"/>
          </p:cNvSpPr>
          <p:nvPr/>
        </p:nvSpPr>
        <p:spPr bwMode="auto">
          <a:xfrm>
            <a:off x="501650" y="619125"/>
            <a:ext cx="1323975" cy="228600"/>
          </a:xfrm>
          <a:prstGeom prst="rect">
            <a:avLst/>
          </a:prstGeom>
          <a:noFill/>
          <a:ln>
            <a:noFill/>
          </a:ln>
          <a:effectLst/>
          <a:extLst>
            <a:ext uri="{909E8E84-426E-40DD-AFC4-6F175D3DCCD1}">
              <a14:hiddenFill xmlns:a14="http://schemas.microsoft.com/office/drawing/2010/main">
                <a:solidFill>
                  <a:srgbClr val="D3EDEC"/>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t>重要業務と復旧目標：</a:t>
            </a:r>
          </a:p>
        </p:txBody>
      </p:sp>
      <p:sp>
        <p:nvSpPr>
          <p:cNvPr id="17456" name="AutoShape 127"/>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57" name="Oval 128"/>
          <p:cNvSpPr>
            <a:spLocks noChangeArrowheads="1"/>
          </p:cNvSpPr>
          <p:nvPr/>
        </p:nvSpPr>
        <p:spPr bwMode="auto">
          <a:xfrm>
            <a:off x="477838" y="3152775"/>
            <a:ext cx="1079500" cy="792163"/>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システム</a:t>
            </a:r>
          </a:p>
          <a:p>
            <a:pPr algn="ctr" eaLnBrk="1" hangingPunct="1"/>
            <a:r>
              <a:rPr lang="ja-JP" altLang="en-US" sz="1400">
                <a:ea typeface="ＭＳ Ｐゴシック" panose="020B0600070205080204" pitchFamily="50" charset="-128"/>
              </a:rPr>
              <a:t>・データ</a:t>
            </a:r>
          </a:p>
        </p:txBody>
      </p:sp>
      <p:graphicFrame>
        <p:nvGraphicFramePr>
          <p:cNvPr id="97508" name="Group 228"/>
          <p:cNvGraphicFramePr>
            <a:graphicFrameLocks noGrp="1"/>
          </p:cNvGraphicFramePr>
          <p:nvPr/>
        </p:nvGraphicFramePr>
        <p:xfrm>
          <a:off x="404813" y="1384300"/>
          <a:ext cx="3887787" cy="1263650"/>
        </p:xfrm>
        <a:graphic>
          <a:graphicData uri="http://schemas.openxmlformats.org/drawingml/2006/table">
            <a:tbl>
              <a:tblPr/>
              <a:tblGrid>
                <a:gridCol w="2879725">
                  <a:extLst>
                    <a:ext uri="{9D8B030D-6E8A-4147-A177-3AD203B41FA5}">
                      <a16:colId xmlns:a16="http://schemas.microsoft.com/office/drawing/2014/main" val="379272208"/>
                    </a:ext>
                  </a:extLst>
                </a:gridCol>
                <a:gridCol w="504825">
                  <a:extLst>
                    <a:ext uri="{9D8B030D-6E8A-4147-A177-3AD203B41FA5}">
                      <a16:colId xmlns:a16="http://schemas.microsoft.com/office/drawing/2014/main" val="2696188597"/>
                    </a:ext>
                  </a:extLst>
                </a:gridCol>
                <a:gridCol w="503237">
                  <a:extLst>
                    <a:ext uri="{9D8B030D-6E8A-4147-A177-3AD203B41FA5}">
                      <a16:colId xmlns:a16="http://schemas.microsoft.com/office/drawing/2014/main" val="2315229776"/>
                    </a:ext>
                  </a:extLst>
                </a:gridCol>
              </a:tblGrid>
              <a:tr h="2794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ｼｽﾃﾑ・ﾃﾞｰﾀ</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37233212"/>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基幹ｼｽﾃﾑ、ﾃﾞｰﾀｻｰﾊﾞの耐震対策は万全ですか？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6122209"/>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ﾃﾞｰﾀのﾊﾞｯｸｱｯﾌﾟは定期的に行っていますか？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3303077"/>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特に重要なﾃﾞｰﾀは特別な保管を行っていますか？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0417764"/>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602391"/>
                  </a:ext>
                </a:extLst>
              </a:tr>
            </a:tbl>
          </a:graphicData>
        </a:graphic>
      </p:graphicFrame>
      <p:sp>
        <p:nvSpPr>
          <p:cNvPr id="17484" name="Freeform 156"/>
          <p:cNvSpPr>
            <a:spLocks/>
          </p:cNvSpPr>
          <p:nvPr/>
        </p:nvSpPr>
        <p:spPr bwMode="auto">
          <a:xfrm>
            <a:off x="4038600" y="27209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7521" name="Group 241"/>
          <p:cNvGraphicFramePr>
            <a:graphicFrameLocks noGrp="1"/>
          </p:cNvGraphicFramePr>
          <p:nvPr/>
        </p:nvGraphicFramePr>
        <p:xfrm>
          <a:off x="4437063" y="1390650"/>
          <a:ext cx="2087562" cy="2482850"/>
        </p:xfrm>
        <a:graphic>
          <a:graphicData uri="http://schemas.openxmlformats.org/drawingml/2006/table">
            <a:tbl>
              <a:tblPr/>
              <a:tblGrid>
                <a:gridCol w="2087562">
                  <a:extLst>
                    <a:ext uri="{9D8B030D-6E8A-4147-A177-3AD203B41FA5}">
                      <a16:colId xmlns:a16="http://schemas.microsoft.com/office/drawing/2014/main" val="2492498603"/>
                    </a:ext>
                  </a:extLst>
                </a:gridCol>
              </a:tblGrid>
              <a:tr h="2762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10104044"/>
                  </a:ext>
                </a:extLst>
              </a:tr>
              <a:tr h="2206625">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20077352"/>
                  </a:ext>
                </a:extLst>
              </a:tr>
            </a:tbl>
          </a:graphicData>
        </a:graphic>
      </p:graphicFrame>
      <p:sp>
        <p:nvSpPr>
          <p:cNvPr id="17493" name="AutoShape 165"/>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94" name="Oval 166"/>
          <p:cNvSpPr>
            <a:spLocks noChangeArrowheads="1"/>
          </p:cNvSpPr>
          <p:nvPr/>
        </p:nvSpPr>
        <p:spPr bwMode="auto">
          <a:xfrm>
            <a:off x="477838" y="5926138"/>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カネ</a:t>
            </a:r>
          </a:p>
        </p:txBody>
      </p:sp>
      <p:pic>
        <p:nvPicPr>
          <p:cNvPr id="17495" name="Picture 167" descr="j03458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5805488"/>
            <a:ext cx="9794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96" name="Object 168"/>
          <p:cNvGraphicFramePr>
            <a:graphicFrameLocks noChangeAspect="1"/>
          </p:cNvGraphicFramePr>
          <p:nvPr/>
        </p:nvGraphicFramePr>
        <p:xfrm>
          <a:off x="1625600" y="6145213"/>
          <a:ext cx="579438" cy="463550"/>
        </p:xfrm>
        <a:graphic>
          <a:graphicData uri="http://schemas.openxmlformats.org/presentationml/2006/ole">
            <mc:AlternateContent xmlns:mc="http://schemas.openxmlformats.org/markup-compatibility/2006">
              <mc:Choice xmlns:v="urn:schemas-microsoft-com:vml" Requires="v">
                <p:oleObj spid="_x0000_s17544" name="Photo Editor 写真" r:id="rId4" imgW="3048426" imgH="2438095" progId="MSPhotoEd.3">
                  <p:embed/>
                </p:oleObj>
              </mc:Choice>
              <mc:Fallback>
                <p:oleObj name="Photo Editor 写真" r:id="rId4" imgW="3048426" imgH="2438095" progId="MSPhotoEd.3">
                  <p:embed/>
                  <p:pic>
                    <p:nvPicPr>
                      <p:cNvPr id="0" name="Object 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6145213"/>
                        <a:ext cx="5794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507" name="Group 227"/>
          <p:cNvGraphicFramePr>
            <a:graphicFrameLocks noGrp="1"/>
          </p:cNvGraphicFramePr>
          <p:nvPr/>
        </p:nvGraphicFramePr>
        <p:xfrm>
          <a:off x="404813" y="4160838"/>
          <a:ext cx="3887787" cy="1416050"/>
        </p:xfrm>
        <a:graphic>
          <a:graphicData uri="http://schemas.openxmlformats.org/drawingml/2006/table">
            <a:tbl>
              <a:tblPr/>
              <a:tblGrid>
                <a:gridCol w="2879725">
                  <a:extLst>
                    <a:ext uri="{9D8B030D-6E8A-4147-A177-3AD203B41FA5}">
                      <a16:colId xmlns:a16="http://schemas.microsoft.com/office/drawing/2014/main" val="3833182975"/>
                    </a:ext>
                  </a:extLst>
                </a:gridCol>
                <a:gridCol w="504825">
                  <a:extLst>
                    <a:ext uri="{9D8B030D-6E8A-4147-A177-3AD203B41FA5}">
                      <a16:colId xmlns:a16="http://schemas.microsoft.com/office/drawing/2014/main" val="3815019028"/>
                    </a:ext>
                  </a:extLst>
                </a:gridCol>
                <a:gridCol w="503237">
                  <a:extLst>
                    <a:ext uri="{9D8B030D-6E8A-4147-A177-3AD203B41FA5}">
                      <a16:colId xmlns:a16="http://schemas.microsoft.com/office/drawing/2014/main" val="1549610261"/>
                    </a:ext>
                  </a:extLst>
                </a:gridCol>
              </a:tblGrid>
              <a:tr h="2794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カネ</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65654682"/>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必要な運転資金を把握していますか？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040611"/>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操業が停止した場合の影響を検討していますか？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1940449"/>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現在の手持ち資金で対応可能ですか？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5549478"/>
                  </a:ext>
                </a:extLst>
              </a:tr>
              <a:tr h="3984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被害が発生した際の概算復旧費用を把握していますか？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9324567"/>
                  </a:ext>
                </a:extLst>
              </a:tr>
            </a:tbl>
          </a:graphicData>
        </a:graphic>
      </p:graphicFrame>
      <p:sp>
        <p:nvSpPr>
          <p:cNvPr id="17523" name="Freeform 195"/>
          <p:cNvSpPr>
            <a:spLocks/>
          </p:cNvSpPr>
          <p:nvPr/>
        </p:nvSpPr>
        <p:spPr bwMode="auto">
          <a:xfrm>
            <a:off x="4038600" y="5600700"/>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7510" name="Group 230"/>
          <p:cNvGraphicFramePr>
            <a:graphicFrameLocks noGrp="1"/>
          </p:cNvGraphicFramePr>
          <p:nvPr/>
        </p:nvGraphicFramePr>
        <p:xfrm>
          <a:off x="4437063" y="4167188"/>
          <a:ext cx="2087562" cy="2489200"/>
        </p:xfrm>
        <a:graphic>
          <a:graphicData uri="http://schemas.openxmlformats.org/drawingml/2006/table">
            <a:tbl>
              <a:tblPr/>
              <a:tblGrid>
                <a:gridCol w="2087562">
                  <a:extLst>
                    <a:ext uri="{9D8B030D-6E8A-4147-A177-3AD203B41FA5}">
                      <a16:colId xmlns:a16="http://schemas.microsoft.com/office/drawing/2014/main" val="2247817555"/>
                    </a:ext>
                  </a:extLst>
                </a:gridCol>
              </a:tblGrid>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924352647"/>
                  </a:ext>
                </a:extLst>
              </a:tr>
              <a:tr h="2208212">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50351318"/>
                  </a:ext>
                </a:extLst>
              </a:tr>
            </a:tbl>
          </a:graphicData>
        </a:graphic>
      </p:graphicFrame>
      <p:pic>
        <p:nvPicPr>
          <p:cNvPr id="17532" name="Picture 2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357346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33" name="Picture 2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912971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34" name="Picture 2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6321425"/>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35" name="Picture 278" descr="j037103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5788" y="2803525"/>
            <a:ext cx="11223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39" name="Text Box 284"/>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7540" name="Text Box 285"/>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7541" name="Text Box 286"/>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7542" name="AutoShape 287"/>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重要業務である</a:t>
            </a:r>
          </a:p>
          <a:p>
            <a:pPr eaLnBrk="1" hangingPunct="1"/>
            <a:r>
              <a:rPr lang="ja-JP" altLang="en-US" b="0"/>
              <a:t>「</a:t>
            </a:r>
            <a:r>
              <a:rPr lang="ja-JP" altLang="en-US" b="0" i="1">
                <a:solidFill>
                  <a:srgbClr val="800000"/>
                </a:solidFill>
              </a:rPr>
              <a:t> 　　　　　　　　　　　　</a:t>
            </a:r>
            <a:r>
              <a:rPr lang="ja-JP" altLang="en-US" b="0"/>
              <a:t>」を、震度 ６強 の地震が発生した場合にも</a:t>
            </a:r>
          </a:p>
          <a:p>
            <a:pPr eaLnBrk="1" hangingPunct="1"/>
            <a:r>
              <a:rPr lang="ja-JP" altLang="en-US" b="0"/>
              <a:t>復旧目標の「 </a:t>
            </a:r>
            <a:r>
              <a:rPr lang="ja-JP" altLang="en-US" i="1">
                <a:solidFill>
                  <a:srgbClr val="800000"/>
                </a:solidFill>
              </a:rPr>
              <a:t>　　　　　　　　　　　　　　　　</a:t>
            </a:r>
            <a:r>
              <a:rPr lang="ja-JP" altLang="en-US" b="0"/>
              <a:t> 」に再開する！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767"/>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35" name="Text Box 196"/>
          <p:cNvSpPr txBox="1">
            <a:spLocks noChangeArrowheads="1"/>
          </p:cNvSpPr>
          <p:nvPr/>
        </p:nvSpPr>
        <p:spPr bwMode="auto">
          <a:xfrm>
            <a:off x="152400" y="20161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200" b="0">
                <a:ea typeface="ＭＳ Ｐゴシック" panose="020B0600070205080204" pitchFamily="50" charset="-128"/>
              </a:rPr>
              <a:t>STEP3</a:t>
            </a:r>
            <a:r>
              <a:rPr lang="ja-JP" altLang="en-US" sz="1200" b="0">
                <a:ea typeface="ＭＳ Ｐゴシック" panose="020B0600070205080204" pitchFamily="50" charset="-128"/>
              </a:rPr>
              <a:t>　</a:t>
            </a:r>
          </a:p>
        </p:txBody>
      </p:sp>
      <p:graphicFrame>
        <p:nvGraphicFramePr>
          <p:cNvPr id="100099" name="Group 771"/>
          <p:cNvGraphicFramePr>
            <a:graphicFrameLocks noGrp="1"/>
          </p:cNvGraphicFramePr>
          <p:nvPr/>
        </p:nvGraphicFramePr>
        <p:xfrm>
          <a:off x="115888" y="1168400"/>
          <a:ext cx="6691312" cy="7546975"/>
        </p:xfrm>
        <a:graphic>
          <a:graphicData uri="http://schemas.openxmlformats.org/drawingml/2006/table">
            <a:tbl>
              <a:tblPr/>
              <a:tblGrid>
                <a:gridCol w="217487">
                  <a:extLst>
                    <a:ext uri="{9D8B030D-6E8A-4147-A177-3AD203B41FA5}">
                      <a16:colId xmlns:a16="http://schemas.microsoft.com/office/drawing/2014/main" val="2002059075"/>
                    </a:ext>
                  </a:extLst>
                </a:gridCol>
                <a:gridCol w="647700">
                  <a:extLst>
                    <a:ext uri="{9D8B030D-6E8A-4147-A177-3AD203B41FA5}">
                      <a16:colId xmlns:a16="http://schemas.microsoft.com/office/drawing/2014/main" val="976099030"/>
                    </a:ext>
                  </a:extLst>
                </a:gridCol>
                <a:gridCol w="935038">
                  <a:extLst>
                    <a:ext uri="{9D8B030D-6E8A-4147-A177-3AD203B41FA5}">
                      <a16:colId xmlns:a16="http://schemas.microsoft.com/office/drawing/2014/main" val="2802308037"/>
                    </a:ext>
                  </a:extLst>
                </a:gridCol>
                <a:gridCol w="3097212">
                  <a:extLst>
                    <a:ext uri="{9D8B030D-6E8A-4147-A177-3AD203B41FA5}">
                      <a16:colId xmlns:a16="http://schemas.microsoft.com/office/drawing/2014/main" val="413831855"/>
                    </a:ext>
                  </a:extLst>
                </a:gridCol>
                <a:gridCol w="468313">
                  <a:extLst>
                    <a:ext uri="{9D8B030D-6E8A-4147-A177-3AD203B41FA5}">
                      <a16:colId xmlns:a16="http://schemas.microsoft.com/office/drawing/2014/main" val="3733411244"/>
                    </a:ext>
                  </a:extLst>
                </a:gridCol>
                <a:gridCol w="468312">
                  <a:extLst>
                    <a:ext uri="{9D8B030D-6E8A-4147-A177-3AD203B41FA5}">
                      <a16:colId xmlns:a16="http://schemas.microsoft.com/office/drawing/2014/main" val="1331527130"/>
                    </a:ext>
                  </a:extLst>
                </a:gridCol>
                <a:gridCol w="857250">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対応策の</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対応のため整備・使用</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ヒト</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モノ</a:t>
                      </a:r>
                    </a:p>
                  </a:txBody>
                  <a:tcPr marL="90000" marR="9000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施設</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設備</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原材料・</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ｻﾌﾟﾗｲﾔ</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物流</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インフラ</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システム・データ</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カネ</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その他</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908050" y="168275"/>
            <a:ext cx="253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ea typeface="ＭＳ Ｐゴシック" panose="020B0600070205080204" pitchFamily="50" charset="-128"/>
              </a:rPr>
              <a:t>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chemeClr val="bg2"/>
                </a:solidFill>
                <a:latin typeface="HG丸ｺﾞｼｯｸM-PRO" panose="020F0600000000000000" pitchFamily="50" charset="-128"/>
              </a:rPr>
              <a:t>-</a:t>
            </a:r>
            <a:r>
              <a:rPr lang="ja-JP" altLang="en-US" sz="1200" b="0">
                <a:solidFill>
                  <a:schemeClr val="bg2"/>
                </a:solidFill>
                <a:latin typeface="HG丸ｺﾞｼｯｸM-PRO" panose="020F0600000000000000" pitchFamily="50" charset="-128"/>
              </a:rPr>
              <a:t>ポイント</a:t>
            </a:r>
            <a:r>
              <a:rPr lang="en-US" altLang="ja-JP" sz="1200" b="0">
                <a:solidFill>
                  <a:schemeClr val="bg2"/>
                </a:solidFill>
                <a:latin typeface="HG丸ｺﾞｼｯｸM-PRO" panose="020F0600000000000000" pitchFamily="50" charset="-128"/>
              </a:rPr>
              <a:t>-</a:t>
            </a:r>
          </a:p>
          <a:p>
            <a:pPr eaLnBrk="1" hangingPunct="1"/>
            <a:r>
              <a:rPr lang="ja-JP" altLang="en-US" b="0" i="1">
                <a:solidFill>
                  <a:schemeClr val="hlink"/>
                </a:solidFill>
                <a:latin typeface="HG丸ｺﾞｼｯｸM-PRO" panose="020F0600000000000000" pitchFamily="50" charset="-128"/>
              </a:rPr>
              <a:t>・</a:t>
            </a:r>
            <a:r>
              <a:rPr lang="en-US" altLang="ja-JP" b="0" i="1">
                <a:solidFill>
                  <a:schemeClr val="hlink"/>
                </a:solidFill>
                <a:latin typeface="HG丸ｺﾞｼｯｸM-PRO" panose="020F0600000000000000" pitchFamily="50" charset="-128"/>
              </a:rPr>
              <a:t>STEP2</a:t>
            </a:r>
            <a:r>
              <a:rPr lang="ja-JP" altLang="en-US" b="0" i="1">
                <a:solidFill>
                  <a:schemeClr val="hlink"/>
                </a:solidFill>
                <a:latin typeface="HG丸ｺﾞｼｯｸM-PRO" panose="020F0600000000000000" pitchFamily="50" charset="-128"/>
              </a:rPr>
              <a:t>で洗い出した対応策を、「ＢＣＰ対応策一覧」としてまとめ、短期的に実施する項目か、長期的に実施する項目かに分けましょう。</a:t>
            </a:r>
          </a:p>
        </p:txBody>
      </p:sp>
      <p:sp>
        <p:nvSpPr>
          <p:cNvPr id="99526" name="Text Box 198"/>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12</a:t>
            </a: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a:solidFill>
                <a:schemeClr val="bg2"/>
              </a:solidFill>
            </a:endParaRPr>
          </a:p>
        </p:txBody>
      </p:sp>
      <p:sp>
        <p:nvSpPr>
          <p:cNvPr id="18638" name="Text Box 620"/>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641" name="Text Box 623"/>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8642" name="Text Box 624"/>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accent2"/>
                </a:solidFill>
              </a:rPr>
              <a:t>ギャップを</a:t>
            </a:r>
          </a:p>
          <a:p>
            <a:pPr algn="ctr" eaLnBrk="1" hangingPunct="1"/>
            <a:r>
              <a:rPr lang="ja-JP" altLang="en-US" b="0">
                <a:solidFill>
                  <a:schemeClr val="accent2"/>
                </a:solidFill>
              </a:rPr>
              <a:t>埋める！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67"/>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a:solidFill>
                  <a:srgbClr val="3333FF"/>
                </a:solidFill>
                <a:ea typeface="ＭＳ Ｐゴシック" panose="020B0600070205080204" pitchFamily="50" charset="-128"/>
              </a:rPr>
              <a:t>別途作成</a:t>
            </a:r>
          </a:p>
          <a:p>
            <a:pPr algn="ctr" eaLnBrk="1" hangingPunct="1"/>
            <a:r>
              <a:rPr lang="ja-JP" altLang="en-US" sz="3200">
                <a:solidFill>
                  <a:srgbClr val="3333FF"/>
                </a:solidFill>
                <a:ea typeface="ＭＳ Ｐゴシック" panose="020B0600070205080204" pitchFamily="50" charset="-128"/>
              </a:rPr>
              <a:t>（別ファイル）</a:t>
            </a:r>
          </a:p>
        </p:txBody>
      </p:sp>
      <p:sp>
        <p:nvSpPr>
          <p:cNvPr id="46252" name="Text Box 172"/>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13</a:t>
            </a: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3" name="Text Box 201"/>
          <p:cNvSpPr txBox="1">
            <a:spLocks noChangeArrowheads="1"/>
          </p:cNvSpPr>
          <p:nvPr/>
        </p:nvSpPr>
        <p:spPr bwMode="auto">
          <a:xfrm>
            <a:off x="4757738" y="128588"/>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chemeClr val="bg2"/>
                </a:solidFill>
              </a:rPr>
              <a:t>目標を</a:t>
            </a:r>
          </a:p>
          <a:p>
            <a:pPr eaLnBrk="1" hangingPunct="1"/>
            <a:r>
              <a:rPr lang="ja-JP" altLang="en-US" sz="800" b="0">
                <a:solidFill>
                  <a:schemeClr val="bg2"/>
                </a:solidFill>
              </a:rPr>
              <a:t>たてる！</a:t>
            </a:r>
          </a:p>
        </p:txBody>
      </p:sp>
      <p:sp>
        <p:nvSpPr>
          <p:cNvPr id="19464" name="Text Box 202"/>
          <p:cNvSpPr txBox="1">
            <a:spLocks noChangeArrowheads="1"/>
          </p:cNvSpPr>
          <p:nvPr/>
        </p:nvSpPr>
        <p:spPr bwMode="auto">
          <a:xfrm>
            <a:off x="5384800" y="130175"/>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chemeClr val="bg2"/>
                </a:solidFill>
              </a:rPr>
              <a:t>ギャップ</a:t>
            </a:r>
          </a:p>
          <a:p>
            <a:pPr algn="ctr" eaLnBrk="1" hangingPunct="1"/>
            <a:r>
              <a:rPr lang="ja-JP" altLang="en-US" sz="800" b="0">
                <a:solidFill>
                  <a:schemeClr val="bg2"/>
                </a:solidFill>
              </a:rPr>
              <a:t>の把握！</a:t>
            </a:r>
          </a:p>
        </p:txBody>
      </p:sp>
      <p:sp>
        <p:nvSpPr>
          <p:cNvPr id="19465" name="Text Box 203"/>
          <p:cNvSpPr txBox="1">
            <a:spLocks noChangeArrowheads="1"/>
          </p:cNvSpPr>
          <p:nvPr/>
        </p:nvSpPr>
        <p:spPr bwMode="auto">
          <a:xfrm>
            <a:off x="5980113" y="128588"/>
            <a:ext cx="6889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chemeClr val="accent2"/>
                </a:solidFill>
              </a:rPr>
              <a:t>ギャップ</a:t>
            </a:r>
          </a:p>
          <a:p>
            <a:pPr algn="ctr" eaLnBrk="1" hangingPunct="1"/>
            <a:r>
              <a:rPr lang="ja-JP" altLang="en-US" sz="800" b="0">
                <a:solidFill>
                  <a:schemeClr val="accent2"/>
                </a:solidFill>
              </a:rPr>
              <a:t>を埋める！</a:t>
            </a:r>
          </a:p>
        </p:txBody>
      </p:sp>
      <p:sp>
        <p:nvSpPr>
          <p:cNvPr id="19466" name="Text Box 204"/>
          <p:cNvSpPr txBox="1">
            <a:spLocks noChangeArrowheads="1"/>
          </p:cNvSpPr>
          <p:nvPr/>
        </p:nvSpPr>
        <p:spPr bwMode="auto">
          <a:xfrm>
            <a:off x="1125538" y="203200"/>
            <a:ext cx="2643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ea typeface="ＭＳ Ｐゴシック" panose="020B0600070205080204" pitchFamily="50" charset="-128"/>
              </a:rPr>
              <a:t>長期的なＢＣＰ対応策の実施計画立案</a:t>
            </a:r>
          </a:p>
        </p:txBody>
      </p:sp>
      <p:sp>
        <p:nvSpPr>
          <p:cNvPr id="19467" name="Oval 205"/>
          <p:cNvSpPr>
            <a:spLocks noChangeArrowheads="1"/>
          </p:cNvSpPr>
          <p:nvPr/>
        </p:nvSpPr>
        <p:spPr bwMode="auto">
          <a:xfrm>
            <a:off x="115888" y="103188"/>
            <a:ext cx="1008062" cy="358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8" name="Text Box 206"/>
          <p:cNvSpPr txBox="1">
            <a:spLocks noChangeArrowheads="1"/>
          </p:cNvSpPr>
          <p:nvPr/>
        </p:nvSpPr>
        <p:spPr bwMode="auto">
          <a:xfrm>
            <a:off x="155575" y="104775"/>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800" b="0">
                <a:ea typeface="ＭＳ Ｐゴシック" panose="020B0600070205080204" pitchFamily="50" charset="-128"/>
              </a:rPr>
              <a:t>STEP4</a:t>
            </a:r>
            <a:r>
              <a:rPr lang="ja-JP" altLang="en-US" sz="1800" b="0">
                <a:ea typeface="ＭＳ Ｐゴシック" panose="020B0600070205080204" pitchFamily="50" charset="-128"/>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14</a:t>
            </a: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３．事業継続対応</a:t>
            </a:r>
          </a:p>
        </p:txBody>
      </p:sp>
      <p:sp>
        <p:nvSpPr>
          <p:cNvPr id="20484" name="Text Box 220"/>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a:solidFill>
                  <a:srgbClr val="3333FF"/>
                </a:solidFill>
                <a:ea typeface="ＭＳ Ｐゴシック" panose="020B0600070205080204" pitchFamily="50" charset="-128"/>
              </a:rPr>
              <a:t>別途作成</a:t>
            </a:r>
          </a:p>
          <a:p>
            <a:pPr algn="ctr" eaLnBrk="1" hangingPunct="1"/>
            <a:r>
              <a:rPr lang="ja-JP" altLang="en-US" sz="3200">
                <a:solidFill>
                  <a:srgbClr val="3333FF"/>
                </a:solidFill>
                <a:ea typeface="ＭＳ Ｐゴシック" panose="020B0600070205080204" pitchFamily="50" charset="-128"/>
              </a:rPr>
              <a:t>（別ファイル）</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89" name="Group 293"/>
          <p:cNvGraphicFramePr>
            <a:graphicFrameLocks noGrp="1"/>
          </p:cNvGraphicFramePr>
          <p:nvPr/>
        </p:nvGraphicFramePr>
        <p:xfrm>
          <a:off x="333375" y="2092325"/>
          <a:ext cx="6046788" cy="1568450"/>
        </p:xfrm>
        <a:graphic>
          <a:graphicData uri="http://schemas.openxmlformats.org/drawingml/2006/table">
            <a:tbl>
              <a:tblPr/>
              <a:tblGrid>
                <a:gridCol w="746125">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区分</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内　容</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目　的</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対象者</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頻度・時期</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4289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4525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4430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bl>
          </a:graphicData>
        </a:graphic>
      </p:graphicFrame>
      <p:sp>
        <p:nvSpPr>
          <p:cNvPr id="21538" name="Text Box 61"/>
          <p:cNvSpPr txBox="1">
            <a:spLocks noChangeArrowheads="1"/>
          </p:cNvSpPr>
          <p:nvPr/>
        </p:nvSpPr>
        <p:spPr bwMode="auto">
          <a:xfrm>
            <a:off x="188913" y="993775"/>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808080"/>
                </a:solidFill>
                <a:latin typeface="HG丸ｺﾞｼｯｸM-PRO" panose="020F0600000000000000" pitchFamily="50" charset="-128"/>
              </a:rPr>
              <a:t>・ 被災時に、これまでに検討してきたＢＣＰ対応を、従業員の皆様が迅速かつ的確に行うには、各自の役割とその対応内容を十分理解しておく必要があります。そのためには、従業員への教育や訓練が欠かせません。</a:t>
            </a:r>
          </a:p>
        </p:txBody>
      </p:sp>
      <p:sp>
        <p:nvSpPr>
          <p:cNvPr id="21539" name="Text Box 62"/>
          <p:cNvSpPr txBox="1">
            <a:spLocks noChangeArrowheads="1"/>
          </p:cNvSpPr>
          <p:nvPr/>
        </p:nvSpPr>
        <p:spPr bwMode="auto">
          <a:xfrm>
            <a:off x="692150" y="4322763"/>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rPr>
              <a:t>-</a:t>
            </a:r>
            <a:r>
              <a:rPr lang="ja-JP" altLang="en-US" sz="1200" b="0">
                <a:solidFill>
                  <a:srgbClr val="808080"/>
                </a:solidFill>
              </a:rPr>
              <a:t>ポイント</a:t>
            </a:r>
            <a:r>
              <a:rPr lang="en-US" altLang="ja-JP" sz="1200" b="0">
                <a:solidFill>
                  <a:srgbClr val="808080"/>
                </a:solidFill>
              </a:rPr>
              <a:t>-</a:t>
            </a: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４．教育・訓練計画</a:t>
            </a:r>
          </a:p>
        </p:txBody>
      </p:sp>
      <p:sp>
        <p:nvSpPr>
          <p:cNvPr id="4278" name="Text Box 182"/>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400" b="0">
              <a:solidFill>
                <a:srgbClr val="FF9933"/>
              </a:solidFill>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ＢＣＰで決めた各種対応策の実施状況を踏まえ、定期的な見直しを行う必要があります。また、それ以外に見直しを行うべき場合も、あらかじめ決めておきましょう。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５．点検・是正措置・見直し</a:t>
            </a:r>
          </a:p>
        </p:txBody>
      </p:sp>
      <p:graphicFrame>
        <p:nvGraphicFramePr>
          <p:cNvPr id="53404" name="Group 156"/>
          <p:cNvGraphicFramePr>
            <a:graphicFrameLocks noGrp="1"/>
          </p:cNvGraphicFramePr>
          <p:nvPr/>
        </p:nvGraphicFramePr>
        <p:xfrm>
          <a:off x="476250" y="2720975"/>
          <a:ext cx="5905500" cy="2019300"/>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16</a:t>
            </a:r>
          </a:p>
        </p:txBody>
      </p:sp>
      <p:graphicFrame>
        <p:nvGraphicFramePr>
          <p:cNvPr id="53373" name="Group 125"/>
          <p:cNvGraphicFramePr>
            <a:graphicFrameLocks noGrp="1"/>
          </p:cNvGraphicFramePr>
          <p:nvPr/>
        </p:nvGraphicFramePr>
        <p:xfrm>
          <a:off x="1916113" y="5399088"/>
          <a:ext cx="4465637" cy="1258887"/>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チェック</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主要な製品や取引先に変更はないか？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a:ea typeface="ＭＳ Ｐゴシック" panose="020B0600070205080204" pitchFamily="50" charset="-128"/>
              </a:rPr>
              <a:t>以下の基準に該当する場合には、経営者および各部門長で見直しを行い、必要に応じて更新する。</a:t>
            </a:r>
          </a:p>
          <a:p>
            <a:pPr eaLnBrk="1" hangingPunct="1"/>
            <a:endParaRPr lang="en-US" altLang="ja-JP" sz="120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89"/>
          <p:cNvSpPr>
            <a:spLocks noChangeArrowheads="1"/>
          </p:cNvSpPr>
          <p:nvPr/>
        </p:nvSpPr>
        <p:spPr bwMode="auto">
          <a:xfrm>
            <a:off x="260350" y="200025"/>
            <a:ext cx="36004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55" name="Text Box 2"/>
          <p:cNvSpPr txBox="1">
            <a:spLocks noChangeArrowheads="1"/>
          </p:cNvSpPr>
          <p:nvPr/>
        </p:nvSpPr>
        <p:spPr bwMode="auto">
          <a:xfrm>
            <a:off x="1773238" y="128588"/>
            <a:ext cx="2065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ＢＣＰ対応拠点一覧</a:t>
            </a:r>
          </a:p>
        </p:txBody>
      </p:sp>
      <p:sp>
        <p:nvSpPr>
          <p:cNvPr id="23556" name="Text Box 3"/>
          <p:cNvSpPr txBox="1">
            <a:spLocks noChangeArrowheads="1"/>
          </p:cNvSpPr>
          <p:nvPr/>
        </p:nvSpPr>
        <p:spPr bwMode="auto">
          <a:xfrm>
            <a:off x="234950" y="128588"/>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①</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3557" name="Text Box 67"/>
          <p:cNvSpPr txBox="1">
            <a:spLocks noChangeArrowheads="1"/>
          </p:cNvSpPr>
          <p:nvPr/>
        </p:nvSpPr>
        <p:spPr bwMode="auto">
          <a:xfrm>
            <a:off x="333375" y="849313"/>
            <a:ext cx="61912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事業を継続または早期に復旧させるには、従業員の安否確認、取引先との連絡、情報の集約、指揮などを行うための重要拠点を明確にし、全従業員に周知する必要があります。</a:t>
            </a:r>
          </a:p>
          <a:p>
            <a:pPr eaLnBrk="1" hangingPunct="1">
              <a:buFontTx/>
              <a:buChar char="•"/>
            </a:pPr>
            <a:r>
              <a:rPr lang="ja-JP" altLang="en-US" b="0">
                <a:solidFill>
                  <a:srgbClr val="808080"/>
                </a:solidFill>
                <a:latin typeface="HG丸ｺﾞｼｯｸM-PRO" panose="020F0600000000000000" pitchFamily="50" charset="-128"/>
              </a:rPr>
              <a:t>事業所に立ち入れなくなる場合も想定して、 </a:t>
            </a:r>
            <a:r>
              <a:rPr lang="ja-JP" altLang="en-US" b="0">
                <a:solidFill>
                  <a:srgbClr val="808080"/>
                </a:solidFill>
              </a:rPr>
              <a:t>３か所程度の</a:t>
            </a:r>
            <a:r>
              <a:rPr lang="ja-JP" altLang="en-US" b="0">
                <a:solidFill>
                  <a:srgbClr val="808080"/>
                </a:solidFill>
                <a:latin typeface="HG丸ｺﾞｼｯｸM-PRO" panose="020F0600000000000000" pitchFamily="50" charset="-128"/>
              </a:rPr>
              <a:t>ＢＣＰ対応を行う拠点を、あらかじめ決めておきましょう。</a:t>
            </a:r>
          </a:p>
        </p:txBody>
      </p:sp>
      <p:sp>
        <p:nvSpPr>
          <p:cNvPr id="23558" name="Text Box 68"/>
          <p:cNvSpPr txBox="1">
            <a:spLocks noChangeArrowheads="1"/>
          </p:cNvSpPr>
          <p:nvPr/>
        </p:nvSpPr>
        <p:spPr bwMode="auto">
          <a:xfrm>
            <a:off x="333375" y="6437313"/>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a:latin typeface="HG丸ｺﾞｼｯｸM-PRO" panose="020F0600000000000000" pitchFamily="50" charset="-128"/>
              </a:rPr>
              <a:t>※</a:t>
            </a:r>
            <a:r>
              <a:rPr lang="ja-JP" altLang="en-US" b="0">
                <a:latin typeface="HG丸ｺﾞｼｯｸM-PRO" panose="020F0600000000000000" pitchFamily="50"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nvPr>
        </p:nvGraphicFramePr>
        <p:xfrm>
          <a:off x="404813" y="2000250"/>
          <a:ext cx="6172200" cy="4357688"/>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1785938">
                  <a:extLst>
                    <a:ext uri="{9D8B030D-6E8A-4147-A177-3AD203B41FA5}">
                      <a16:colId xmlns:a16="http://schemas.microsoft.com/office/drawing/2014/main" val="2352590432"/>
                    </a:ext>
                  </a:extLst>
                </a:gridCol>
                <a:gridCol w="178435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連絡手段</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0970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25"/>
          <p:cNvSpPr>
            <a:spLocks noChangeArrowheads="1"/>
          </p:cNvSpPr>
          <p:nvPr/>
        </p:nvSpPr>
        <p:spPr bwMode="auto">
          <a:xfrm>
            <a:off x="260350" y="184150"/>
            <a:ext cx="3816350" cy="285750"/>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579" name="Text Box 2"/>
          <p:cNvSpPr txBox="1">
            <a:spLocks noChangeArrowheads="1"/>
          </p:cNvSpPr>
          <p:nvPr/>
        </p:nvSpPr>
        <p:spPr bwMode="auto">
          <a:xfrm>
            <a:off x="1700213" y="13335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避難経路図・避難計画</a:t>
            </a:r>
          </a:p>
        </p:txBody>
      </p:sp>
      <p:sp>
        <p:nvSpPr>
          <p:cNvPr id="24580"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②</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latin typeface="HG丸ｺﾞｼｯｸM-PRO" panose="020F0600000000000000" pitchFamily="50" charset="-128"/>
              </a:rPr>
              <a:t>避難経路図</a:t>
            </a:r>
          </a:p>
        </p:txBody>
      </p:sp>
      <p:sp>
        <p:nvSpPr>
          <p:cNvPr id="24583" name="Text Box 33"/>
          <p:cNvSpPr txBox="1">
            <a:spLocks noChangeArrowheads="1"/>
          </p:cNvSpPr>
          <p:nvPr/>
        </p:nvSpPr>
        <p:spPr bwMode="auto">
          <a:xfrm>
            <a:off x="188913" y="6861175"/>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b="0">
                <a:solidFill>
                  <a:srgbClr val="808080"/>
                </a:solidFill>
              </a:rPr>
              <a:t>火災や倒壊の危険がない場合は、事業所内にとどまる方が安全な場合があります。避難誘導責任者には、臨機応変な対応が求められます。</a:t>
            </a:r>
          </a:p>
        </p:txBody>
      </p:sp>
      <p:sp>
        <p:nvSpPr>
          <p:cNvPr id="24584" name="Text Box 34"/>
          <p:cNvSpPr txBox="1">
            <a:spLocks noChangeArrowheads="1"/>
          </p:cNvSpPr>
          <p:nvPr/>
        </p:nvSpPr>
        <p:spPr bwMode="auto">
          <a:xfrm>
            <a:off x="188913" y="62039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latin typeface="HG丸ｺﾞｼｯｸM-PRO" panose="020F0600000000000000" pitchFamily="50" charset="-128"/>
              </a:rPr>
              <a:t>避難計画</a:t>
            </a:r>
          </a:p>
        </p:txBody>
      </p:sp>
      <p:sp>
        <p:nvSpPr>
          <p:cNvPr id="24585" name="Text Box 35"/>
          <p:cNvSpPr txBox="1">
            <a:spLocks noChangeArrowheads="1"/>
          </p:cNvSpPr>
          <p:nvPr/>
        </p:nvSpPr>
        <p:spPr bwMode="auto">
          <a:xfrm>
            <a:off x="188913" y="6573838"/>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rPr>
              <a:t>-</a:t>
            </a:r>
            <a:r>
              <a:rPr lang="ja-JP" altLang="en-US" sz="1200" b="0">
                <a:solidFill>
                  <a:srgbClr val="808080"/>
                </a:solidFill>
              </a:rPr>
              <a:t>ポイント</a:t>
            </a:r>
            <a:r>
              <a:rPr lang="en-US" altLang="ja-JP" sz="1200" b="0">
                <a:solidFill>
                  <a:srgbClr val="808080"/>
                </a:solidFill>
              </a:rPr>
              <a:t>-</a:t>
            </a:r>
          </a:p>
        </p:txBody>
      </p:sp>
      <p:sp>
        <p:nvSpPr>
          <p:cNvPr id="24586" name="Text Box 167"/>
          <p:cNvSpPr txBox="1">
            <a:spLocks noChangeArrowheads="1"/>
          </p:cNvSpPr>
          <p:nvPr/>
        </p:nvSpPr>
        <p:spPr bwMode="auto">
          <a:xfrm>
            <a:off x="260350" y="992188"/>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取引先や来客、従業員が、安全な場所へスムーズに避難できるように、避難計画を作成しましょう。</a:t>
            </a:r>
          </a:p>
          <a:p>
            <a:pPr eaLnBrk="1" hangingPunct="1">
              <a:buFontTx/>
              <a:buChar char="•"/>
            </a:pPr>
            <a:r>
              <a:rPr lang="ja-JP" altLang="en-US" b="0">
                <a:solidFill>
                  <a:srgbClr val="808080"/>
                </a:solidFill>
              </a:rPr>
              <a:t>避難経路を決める際には、事業所内で爆発や延焼の可能性のある危険物の設置場所を把握しておくことが、重要です。</a:t>
            </a:r>
          </a:p>
          <a:p>
            <a:pPr eaLnBrk="1" hangingPunct="1">
              <a:buFontTx/>
              <a:buChar char="•"/>
            </a:pPr>
            <a:r>
              <a:rPr lang="ja-JP" altLang="en-US" b="0">
                <a:solidFill>
                  <a:srgbClr val="808080"/>
                </a:solidFill>
              </a:rPr>
              <a:t>安全な避難のため、経路だけでなく、危険物の保管場所、消火器や工具などの保管場所、また、非常口や非常階段の場所を記載しておきましょう。</a:t>
            </a:r>
          </a:p>
          <a:p>
            <a:pPr eaLnBrk="1" hangingPunct="1">
              <a:buFontTx/>
              <a:buChar char="•"/>
            </a:pPr>
            <a:r>
              <a:rPr lang="ja-JP" altLang="en-US" b="0">
                <a:solidFill>
                  <a:srgbClr val="808080"/>
                </a:solidFill>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50"/>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（集合場所）</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避難誘導責任者</a:t>
                      </a:r>
                      <a:b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b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（代理責任者）</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備考</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18</a:t>
            </a: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808080"/>
                </a:solidFill>
                <a:latin typeface="HG丸ｺﾞｼｯｸM-PRO" panose="020F0600000000000000" pitchFamily="50" charset="-128"/>
              </a:rPr>
              <a:t>避難図</a:t>
            </a:r>
            <a:endParaRPr lang="ja-JP" altLang="en-US" sz="1800" b="0">
              <a:ea typeface="ＭＳ Ｐゴシック" panose="020B0600070205080204" pitchFamily="50"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808080"/>
                </a:solidFill>
                <a:latin typeface="HG丸ｺﾞｼｯｸM-PRO" panose="020F0600000000000000" pitchFamily="50" charset="-128"/>
              </a:rPr>
              <a:t>及び</a:t>
            </a:r>
            <a:endParaRPr lang="ja-JP" altLang="en-US" sz="1800" b="0">
              <a:ea typeface="ＭＳ Ｐゴシック" panose="020B0600070205080204" pitchFamily="50"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808080"/>
                </a:solidFill>
                <a:latin typeface="HG丸ｺﾞｼｯｸM-PRO" panose="020F0600000000000000" pitchFamily="50" charset="-128"/>
              </a:rPr>
              <a:t>危険マップ</a:t>
            </a:r>
            <a:endParaRPr lang="ja-JP" altLang="en-US" sz="1800" b="0">
              <a:ea typeface="ＭＳ Ｐゴシック" panose="020B0600070205080204" pitchFamily="50"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000000"/>
                </a:solidFill>
                <a:latin typeface="HG丸ｺﾞｼｯｸM-PRO" panose="020F0600000000000000" pitchFamily="50" charset="-128"/>
              </a:rPr>
              <a:t>避難経路図</a:t>
            </a:r>
            <a:endParaRPr lang="ja-JP" altLang="en-US" sz="1800" b="0">
              <a:ea typeface="ＭＳ Ｐゴシック" panose="020B0600070205080204" pitchFamily="50"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000000"/>
                </a:solidFill>
                <a:latin typeface="HG丸ｺﾞｼｯｸM-PRO" panose="020F0600000000000000" pitchFamily="50" charset="-128"/>
              </a:rPr>
              <a:t>及び</a:t>
            </a:r>
            <a:endParaRPr lang="ja-JP" altLang="en-US" sz="1800" b="0">
              <a:ea typeface="ＭＳ Ｐゴシック" panose="020B0600070205080204" pitchFamily="50"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000000"/>
                </a:solidFill>
                <a:latin typeface="HG丸ｺﾞｼｯｸM-PRO" panose="020F0600000000000000" pitchFamily="50" charset="-128"/>
              </a:rPr>
              <a:t>危険マップ</a:t>
            </a:r>
            <a:endParaRPr lang="ja-JP" altLang="en-US" sz="1800" b="0">
              <a:ea typeface="ＭＳ Ｐゴシック" panose="020B0600070205080204" pitchFamily="50"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7" name="Text Box 329"/>
          <p:cNvSpPr txBox="1">
            <a:spLocks noChangeArrowheads="1"/>
          </p:cNvSpPr>
          <p:nvPr/>
        </p:nvSpPr>
        <p:spPr bwMode="auto">
          <a:xfrm>
            <a:off x="4005263" y="603250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この様式の大きさにかかわらず、できるだけ大きく張り出してください。</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08"/>
          <p:cNvSpPr>
            <a:spLocks noChangeArrowheads="1"/>
          </p:cNvSpPr>
          <p:nvPr/>
        </p:nvSpPr>
        <p:spPr bwMode="auto">
          <a:xfrm>
            <a:off x="260350" y="200025"/>
            <a:ext cx="28813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5603" name="Text Box 2"/>
          <p:cNvSpPr txBox="1">
            <a:spLocks noChangeArrowheads="1"/>
          </p:cNvSpPr>
          <p:nvPr/>
        </p:nvSpPr>
        <p:spPr bwMode="auto">
          <a:xfrm>
            <a:off x="1700213" y="133350"/>
            <a:ext cx="139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備蓄品リスト</a:t>
            </a:r>
          </a:p>
        </p:txBody>
      </p:sp>
      <p:sp>
        <p:nvSpPr>
          <p:cNvPr id="25604"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③</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graphicFrame>
        <p:nvGraphicFramePr>
          <p:cNvPr id="13884" name="Group 572"/>
          <p:cNvGraphicFramePr>
            <a:graphicFrameLocks noGrp="1"/>
          </p:cNvGraphicFramePr>
          <p:nvPr/>
        </p:nvGraphicFramePr>
        <p:xfrm>
          <a:off x="476250" y="2862263"/>
          <a:ext cx="6121400" cy="6030912"/>
        </p:xfrm>
        <a:graphic>
          <a:graphicData uri="http://schemas.openxmlformats.org/drawingml/2006/table">
            <a:tbl>
              <a:tblPr/>
              <a:tblGrid>
                <a:gridCol w="2952750">
                  <a:extLst>
                    <a:ext uri="{9D8B030D-6E8A-4147-A177-3AD203B41FA5}">
                      <a16:colId xmlns:a16="http://schemas.microsoft.com/office/drawing/2014/main" val="2620645537"/>
                    </a:ext>
                  </a:extLst>
                </a:gridCol>
                <a:gridCol w="1112838">
                  <a:extLst>
                    <a:ext uri="{9D8B030D-6E8A-4147-A177-3AD203B41FA5}">
                      <a16:colId xmlns:a16="http://schemas.microsoft.com/office/drawing/2014/main" val="2674400715"/>
                    </a:ext>
                  </a:extLst>
                </a:gridCol>
                <a:gridCol w="577850">
                  <a:extLst>
                    <a:ext uri="{9D8B030D-6E8A-4147-A177-3AD203B41FA5}">
                      <a16:colId xmlns:a16="http://schemas.microsoft.com/office/drawing/2014/main" val="4054043989"/>
                    </a:ext>
                  </a:extLst>
                </a:gridCol>
                <a:gridCol w="739775">
                  <a:extLst>
                    <a:ext uri="{9D8B030D-6E8A-4147-A177-3AD203B41FA5}">
                      <a16:colId xmlns:a16="http://schemas.microsoft.com/office/drawing/2014/main" val="2110487705"/>
                    </a:ext>
                  </a:extLst>
                </a:gridCol>
                <a:gridCol w="738187">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L="90000" marR="90000" marT="46787" marB="4678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備蓄量</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要更新</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時期</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整備状況チェック</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1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27644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懐中電燈と予備乾電池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1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1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1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51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携帯電話の充電器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発電機</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発電機用燃料ガソリン</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069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13812" name="Text Box 500"/>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19</a:t>
            </a:r>
          </a:p>
        </p:txBody>
      </p:sp>
      <p:sp>
        <p:nvSpPr>
          <p:cNvPr id="25722" name="Text Box 520"/>
          <p:cNvSpPr txBox="1">
            <a:spLocks noChangeArrowheads="1"/>
          </p:cNvSpPr>
          <p:nvPr/>
        </p:nvSpPr>
        <p:spPr bwMode="auto">
          <a:xfrm>
            <a:off x="260350" y="631825"/>
            <a:ext cx="63373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備蓄品は、災害が発生した際に、その場から避難するために必要なモノ、救援などの応急措置に必要なモノ、その後生きながらえるために必要なモノといった観点から考えてください。</a:t>
            </a:r>
          </a:p>
          <a:p>
            <a:pPr eaLnBrk="1" hangingPunct="1">
              <a:buFontTx/>
              <a:buChar char="•"/>
            </a:pPr>
            <a:r>
              <a:rPr lang="ja-JP" altLang="en-US" b="0">
                <a:solidFill>
                  <a:srgbClr val="808080"/>
                </a:solidFill>
              </a:rPr>
              <a:t>水や食料などの備蓄量は、≪人数</a:t>
            </a:r>
            <a:r>
              <a:rPr lang="en-US" altLang="ja-JP" b="0">
                <a:solidFill>
                  <a:srgbClr val="808080"/>
                </a:solidFill>
              </a:rPr>
              <a:t>×</a:t>
            </a:r>
            <a:r>
              <a:rPr lang="ja-JP" altLang="en-US" b="0">
                <a:solidFill>
                  <a:srgbClr val="808080"/>
                </a:solidFill>
              </a:rPr>
              <a:t>３日分≫が目安といわれています。あなたの会社の予算やスペースの制約もあると思われますが、人命の安全確保の観点からも３日分を目安に確保してください。</a:t>
            </a:r>
          </a:p>
          <a:p>
            <a:pPr eaLnBrk="1" hangingPunct="1">
              <a:buFontTx/>
              <a:buChar char="•"/>
            </a:pPr>
            <a:r>
              <a:rPr lang="ja-JP" altLang="en-US" b="0">
                <a:solidFill>
                  <a:srgbClr val="808080"/>
                </a:solidFill>
              </a:rPr>
              <a:t>ＢＣＰ対応を行う要員や、帰宅できない従業員を対象とした備蓄品については、特に準備が必要です。</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6"/>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6627" name="Text Box 2"/>
          <p:cNvSpPr txBox="1">
            <a:spLocks noChangeArrowheads="1"/>
          </p:cNvSpPr>
          <p:nvPr/>
        </p:nvSpPr>
        <p:spPr bwMode="auto">
          <a:xfrm>
            <a:off x="1700213" y="133350"/>
            <a:ext cx="303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二次災害防止用チェックリスト</a:t>
            </a:r>
          </a:p>
        </p:txBody>
      </p:sp>
      <p:sp>
        <p:nvSpPr>
          <p:cNvPr id="26628"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④</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6629" name="Text Box 5"/>
          <p:cNvSpPr txBox="1">
            <a:spLocks noChangeArrowheads="1"/>
          </p:cNvSpPr>
          <p:nvPr/>
        </p:nvSpPr>
        <p:spPr bwMode="auto">
          <a:xfrm>
            <a:off x="333375" y="828675"/>
            <a:ext cx="611981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被災時に、事業所を早期に復旧するためにも、被害は最小限にとどめなければなりません</a:t>
            </a:r>
            <a:r>
              <a:rPr lang="ja-JP" altLang="en-US" b="0">
                <a:solidFill>
                  <a:srgbClr val="808080"/>
                </a:solidFill>
                <a:latin typeface="HG丸ｺﾞｼｯｸM-PRO" panose="020F0600000000000000" pitchFamily="50" charset="-128"/>
              </a:rPr>
              <a:t>。また、周辺の住民や他企業へ迷惑をかけないよう、二次災害の防止に努めなければなりません。</a:t>
            </a:r>
          </a:p>
          <a:p>
            <a:pPr eaLnBrk="1" hangingPunct="1">
              <a:buFontTx/>
              <a:buChar char="•"/>
            </a:pPr>
            <a:r>
              <a:rPr lang="ja-JP" altLang="en-US" b="0">
                <a:solidFill>
                  <a:srgbClr val="808080"/>
                </a:solidFill>
                <a:latin typeface="HG丸ｺﾞｼｯｸM-PRO" panose="020F0600000000000000" pitchFamily="50" charset="-128"/>
              </a:rPr>
              <a:t>危険物の漏洩や火災発生のおそれがある箇所については、特に十分な措置を行う必要があります。</a:t>
            </a:r>
          </a:p>
          <a:p>
            <a:pPr eaLnBrk="1" hangingPunct="1">
              <a:buFontTx/>
              <a:buChar char="•"/>
            </a:pPr>
            <a:r>
              <a:rPr lang="ja-JP" altLang="en-US" b="0">
                <a:solidFill>
                  <a:srgbClr val="808080"/>
                </a:solidFill>
                <a:latin typeface="HG丸ｺﾞｼｯｸM-PRO" panose="020F0600000000000000" pitchFamily="50" charset="-128"/>
              </a:rPr>
              <a:t>地震の場合には、建物崩壊の危険性や火災の発生がなければ、無理に避難する必要はありません。</a:t>
            </a:r>
          </a:p>
          <a:p>
            <a:pPr eaLnBrk="1" hangingPunct="1">
              <a:buFontTx/>
              <a:buChar char="•"/>
            </a:pPr>
            <a:r>
              <a:rPr lang="ja-JP" altLang="en-US" b="0">
                <a:solidFill>
                  <a:srgbClr val="808080"/>
                </a:solidFill>
                <a:latin typeface="HG丸ｺﾞｼｯｸM-PRO" panose="020F0600000000000000" pitchFamily="50"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nvGraphicFramePr>
        <p:xfrm>
          <a:off x="549275" y="2792413"/>
          <a:ext cx="5903913" cy="2598737"/>
        </p:xfrm>
        <a:graphic>
          <a:graphicData uri="http://schemas.openxmlformats.org/drawingml/2006/table">
            <a:tbl>
              <a:tblPr/>
              <a:tblGrid>
                <a:gridCol w="208915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503238">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チェックすべき箇所・項目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20</a:t>
            </a:r>
          </a:p>
        </p:txBody>
      </p:sp>
      <p:sp>
        <p:nvSpPr>
          <p:cNvPr id="26653" name="AutoShape 95"/>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90"/>
          <p:cNvSpPr>
            <a:spLocks noChangeArrowheads="1"/>
          </p:cNvSpPr>
          <p:nvPr/>
        </p:nvSpPr>
        <p:spPr bwMode="auto">
          <a:xfrm>
            <a:off x="260350" y="200025"/>
            <a:ext cx="35290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7651" name="Text Box 4"/>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⑤</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7652" name="Text Box 5"/>
          <p:cNvSpPr txBox="1">
            <a:spLocks noChangeArrowheads="1"/>
          </p:cNvSpPr>
          <p:nvPr/>
        </p:nvSpPr>
        <p:spPr bwMode="auto">
          <a:xfrm>
            <a:off x="1700213" y="133350"/>
            <a:ext cx="2079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従業員連絡先リスト</a:t>
            </a:r>
          </a:p>
        </p:txBody>
      </p:sp>
      <p:graphicFrame>
        <p:nvGraphicFramePr>
          <p:cNvPr id="37158" name="Group 294"/>
          <p:cNvGraphicFramePr>
            <a:graphicFrameLocks noGrp="1"/>
          </p:cNvGraphicFramePr>
          <p:nvPr/>
        </p:nvGraphicFramePr>
        <p:xfrm>
          <a:off x="166688" y="1928813"/>
          <a:ext cx="6575425" cy="7494587"/>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1975">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314328">
                <a:tc gridSpan="9">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平成</a:t>
                      </a:r>
                      <a:r>
                        <a:rPr kumimoji="1" lang="ja-JP" altLang="en-US" sz="10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年</a:t>
                      </a:r>
                      <a:r>
                        <a:rPr kumimoji="1" lang="ja-JP" altLang="en-US" sz="10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月</a:t>
                      </a:r>
                      <a:r>
                        <a:rPr kumimoji="1" lang="ja-JP" altLang="en-US" sz="10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　更新）</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7645665"/>
                  </a:ext>
                </a:extLst>
              </a:tr>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氏名</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部署</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役職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緊急連絡先</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（家族など）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携帯メール</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出社の</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必要性</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キーとなる</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スキル</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sp>
        <p:nvSpPr>
          <p:cNvPr id="37150" name="Text Box 286"/>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21</a:t>
            </a:r>
          </a:p>
        </p:txBody>
      </p:sp>
      <p:sp>
        <p:nvSpPr>
          <p:cNvPr id="27917" name="Text Box 297"/>
          <p:cNvSpPr txBox="1">
            <a:spLocks noChangeArrowheads="1"/>
          </p:cNvSpPr>
          <p:nvPr/>
        </p:nvSpPr>
        <p:spPr bwMode="auto">
          <a:xfrm>
            <a:off x="295275" y="638175"/>
            <a:ext cx="62293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buFontTx/>
              <a:buChar char="•"/>
            </a:pPr>
            <a:r>
              <a:rPr lang="ja-JP" altLang="en-US" b="0">
                <a:solidFill>
                  <a:srgbClr val="808080"/>
                </a:solidFill>
                <a:latin typeface="HG丸ｺﾞｼｯｸM-PRO" panose="020F0600000000000000" pitchFamily="50" charset="-128"/>
              </a:rPr>
              <a:t>この様式に記載した内容を基に、「安否確認チェックシート」「緊急時出社メンバーリスト」や「部単位のリスト」などに適宜加工し、利用するようにしてください。</a:t>
            </a:r>
          </a:p>
          <a:p>
            <a:pPr eaLnBrk="1" hangingPunct="1">
              <a:buFontTx/>
              <a:buChar char="•"/>
            </a:pPr>
            <a:r>
              <a:rPr lang="ja-JP" altLang="en-US" b="0">
                <a:solidFill>
                  <a:srgbClr val="808080"/>
                </a:solidFill>
                <a:latin typeface="HG丸ｺﾞｼｯｸM-PRO" panose="020F0600000000000000" pitchFamily="50" charset="-128"/>
              </a:rPr>
              <a:t>既存の同様のリストがある場合は、それを加工することで、作業を軽減できます。</a:t>
            </a:r>
          </a:p>
          <a:p>
            <a:pPr eaLnBrk="1" hangingPunct="1">
              <a:buFontTx/>
              <a:buChar char="•"/>
            </a:pPr>
            <a:r>
              <a:rPr lang="ja-JP" altLang="en-US" b="0" i="1">
                <a:solidFill>
                  <a:schemeClr val="hlink"/>
                </a:solidFill>
                <a:latin typeface="HG丸ｺﾞｼｯｸM-PRO" panose="020F0600000000000000" pitchFamily="50" charset="-128"/>
              </a:rPr>
              <a:t>被災時において、雇用形態は関係ありません。役員・職員だけでなく、パートやアルバイトの情報も記載しましょう。</a:t>
            </a:r>
          </a:p>
          <a:p>
            <a:pPr eaLnBrk="1" hangingPunct="1">
              <a:buFontTx/>
              <a:buChar char="•"/>
            </a:pPr>
            <a:r>
              <a:rPr lang="ja-JP" altLang="en-US" b="0">
                <a:solidFill>
                  <a:srgbClr val="808080"/>
                </a:solidFill>
              </a:rPr>
              <a:t>電話がつながりにくいことが想定されます。電話だけではなく、携帯メール、ＰＣメールなどについても、連絡先を複数把握しておきましょう。</a:t>
            </a:r>
          </a:p>
        </p:txBody>
      </p:sp>
      <p:sp>
        <p:nvSpPr>
          <p:cNvPr id="27918" name="Text Box 298"/>
          <p:cNvSpPr txBox="1">
            <a:spLocks noChangeArrowheads="1"/>
          </p:cNvSpPr>
          <p:nvPr/>
        </p:nvSpPr>
        <p:spPr bwMode="auto">
          <a:xfrm>
            <a:off x="115888" y="9415463"/>
            <a:ext cx="63404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　上記リストに追加する際には、連絡・指示に用いる</a:t>
            </a:r>
            <a:r>
              <a:rPr lang="en-US" altLang="ja-JP" b="0"/>
              <a:t>『</a:t>
            </a:r>
            <a:r>
              <a:rPr lang="ja-JP" altLang="en-US" b="0"/>
              <a:t>安否確認用ﾒｰﾘﾝｸﾞﾘｽﾄ</a:t>
            </a:r>
            <a:r>
              <a:rPr lang="en-US" altLang="ja-JP" b="0"/>
              <a:t>』</a:t>
            </a:r>
            <a:r>
              <a:rPr lang="ja-JP" altLang="en-US" b="0"/>
              <a:t>についても更新を行うこと。</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51"/>
          <p:cNvSpPr>
            <a:spLocks noChangeArrowheads="1"/>
          </p:cNvSpPr>
          <p:nvPr/>
        </p:nvSpPr>
        <p:spPr bwMode="auto">
          <a:xfrm>
            <a:off x="260350" y="200025"/>
            <a:ext cx="38163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27340" name="Group 716"/>
          <p:cNvGraphicFramePr>
            <a:graphicFrameLocks noGrp="1"/>
          </p:cNvGraphicFramePr>
          <p:nvPr/>
        </p:nvGraphicFramePr>
        <p:xfrm>
          <a:off x="115888" y="4084638"/>
          <a:ext cx="6626225" cy="3833812"/>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年月日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キーとなるスキル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TEL</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携帯メール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PC</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メール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確認事項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職員・家族の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安否状況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出勤</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避難先等</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2</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3</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5</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6</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7</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8</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9</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10</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例</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08/4/1</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田中一郎</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090-xxxx-xxxx</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本人：かすり傷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長男：打撲傷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建物少し傾く。家具転倒。ガラス散乱。</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4/4</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中学校に避難</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3" name="Text Box 347"/>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⑥</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8824" name="Text Box 348"/>
          <p:cNvSpPr txBox="1">
            <a:spLocks noChangeArrowheads="1"/>
          </p:cNvSpPr>
          <p:nvPr/>
        </p:nvSpPr>
        <p:spPr bwMode="auto">
          <a:xfrm>
            <a:off x="1700213" y="133350"/>
            <a:ext cx="240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a:solidFill>
                  <a:srgbClr val="808080"/>
                </a:solidFill>
              </a:rPr>
              <a:t>既に、防災計画等で作成済みの場合には、それを活用してください。</a:t>
            </a:r>
          </a:p>
          <a:p>
            <a:pPr eaLnBrk="1" hangingPunct="1">
              <a:buFontTx/>
              <a:buChar char="•"/>
            </a:pPr>
            <a:r>
              <a:rPr lang="ja-JP" altLang="en-US" b="0">
                <a:solidFill>
                  <a:srgbClr val="808080"/>
                </a:solidFill>
              </a:rPr>
              <a:t>また、社員本人のみならず、その家族の安否についても確認しましょう。家族の怪我などの状況によっては、家族への対応を優先させることも考えられます。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a:solidFill>
                <a:srgbClr val="808080"/>
              </a:solidFill>
              <a:latin typeface="HG丸ｺﾞｼｯｸM-PRO" panose="020F0600000000000000" pitchFamily="50" charset="-128"/>
            </a:endParaRPr>
          </a:p>
        </p:txBody>
      </p:sp>
      <p:sp>
        <p:nvSpPr>
          <p:cNvPr id="28826" name="Text Box 400"/>
          <p:cNvSpPr txBox="1">
            <a:spLocks noChangeArrowheads="1"/>
          </p:cNvSpPr>
          <p:nvPr/>
        </p:nvSpPr>
        <p:spPr bwMode="auto">
          <a:xfrm>
            <a:off x="404813" y="3008313"/>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808080"/>
                </a:solidFill>
                <a:latin typeface="HG丸ｺﾞｼｯｸM-PRO" panose="020F0600000000000000" pitchFamily="50" charset="-128"/>
              </a:rPr>
              <a:t>（参考）</a:t>
            </a:r>
          </a:p>
          <a:p>
            <a:pPr eaLnBrk="1" hangingPunct="1">
              <a:buFont typeface="HG丸ｺﾞｼｯｸM-PRO" panose="020F0600000000000000" pitchFamily="50" charset="-128"/>
              <a:buChar char="※"/>
            </a:pPr>
            <a:r>
              <a:rPr lang="ja-JP" altLang="en-US" b="0">
                <a:solidFill>
                  <a:srgbClr val="808080"/>
                </a:solidFill>
                <a:latin typeface="HG丸ｺﾞｼｯｸM-PRO" panose="020F0600000000000000" pitchFamily="50"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安否確認を行う際には、</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様式 ⑤</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の「従業員連絡先リスト」を活用してください。</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必要な情報を</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様式 ⑫</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の「従業員携帯カード」に記載し、従業員全員に携帯させてください。</a:t>
            </a:r>
          </a:p>
        </p:txBody>
      </p:sp>
      <p:sp>
        <p:nvSpPr>
          <p:cNvPr id="27030" name="Text Box 406"/>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22</a:t>
            </a: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graphicFrame>
        <p:nvGraphicFramePr>
          <p:cNvPr id="27338" name="Group 714"/>
          <p:cNvGraphicFramePr>
            <a:graphicFrameLocks noGrp="1"/>
          </p:cNvGraphicFramePr>
          <p:nvPr/>
        </p:nvGraphicFramePr>
        <p:xfrm>
          <a:off x="476250" y="2000250"/>
          <a:ext cx="5975350" cy="1017588"/>
        </p:xfrm>
        <a:graphic>
          <a:graphicData uri="http://schemas.openxmlformats.org/drawingml/2006/table">
            <a:tbl>
              <a:tblPr/>
              <a:tblGrid>
                <a:gridCol w="1293813">
                  <a:extLst>
                    <a:ext uri="{9D8B030D-6E8A-4147-A177-3AD203B41FA5}">
                      <a16:colId xmlns:a16="http://schemas.microsoft.com/office/drawing/2014/main" val="3667742566"/>
                    </a:ext>
                  </a:extLst>
                </a:gridCol>
                <a:gridCol w="4681537">
                  <a:extLst>
                    <a:ext uri="{9D8B030D-6E8A-4147-A177-3AD203B41FA5}">
                      <a16:colId xmlns:a16="http://schemas.microsoft.com/office/drawing/2014/main" val="3125378744"/>
                    </a:ext>
                  </a:extLst>
                </a:gridCol>
              </a:tblGrid>
              <a:tr h="52178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7860122"/>
                  </a:ext>
                </a:extLst>
              </a:tr>
              <a:tr h="4958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8"/>
          <p:cNvSpPr>
            <a:spLocks noChangeArrowheads="1"/>
          </p:cNvSpPr>
          <p:nvPr/>
        </p:nvSpPr>
        <p:spPr bwMode="auto">
          <a:xfrm>
            <a:off x="260350" y="200025"/>
            <a:ext cx="324008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9699" name="Text Box 5"/>
          <p:cNvSpPr txBox="1">
            <a:spLocks noChangeArrowheads="1"/>
          </p:cNvSpPr>
          <p:nvPr/>
        </p:nvSpPr>
        <p:spPr bwMode="auto">
          <a:xfrm>
            <a:off x="404813" y="776288"/>
            <a:ext cx="6119812"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buFontTx/>
              <a:buChar char="•"/>
            </a:pPr>
            <a:r>
              <a:rPr lang="ja-JP" altLang="en-US" b="0">
                <a:solidFill>
                  <a:srgbClr val="808080"/>
                </a:solidFill>
              </a:rPr>
              <a:t>ＣＳＲ（企業の社会的責任）の観点からも、地域貢献には積極的に取り組みましょう。</a:t>
            </a:r>
          </a:p>
          <a:p>
            <a:pPr eaLnBrk="1" hangingPunct="1"/>
            <a:r>
              <a:rPr lang="ja-JP" altLang="en-US" b="0">
                <a:solidFill>
                  <a:srgbClr val="808080"/>
                </a:solidFill>
              </a:rPr>
              <a:t>　</a:t>
            </a:r>
          </a:p>
          <a:p>
            <a:pPr eaLnBrk="1" hangingPunct="1"/>
            <a:r>
              <a:rPr lang="ja-JP" altLang="en-US" b="0">
                <a:solidFill>
                  <a:srgbClr val="808080"/>
                </a:solidFill>
              </a:rPr>
              <a:t>　</a:t>
            </a:r>
            <a:endParaRPr lang="ja-JP" altLang="en-US" b="0">
              <a:solidFill>
                <a:srgbClr val="808080"/>
              </a:solidFill>
              <a:latin typeface="HG丸ｺﾞｼｯｸM-PRO" panose="020F0600000000000000" pitchFamily="50" charset="-128"/>
            </a:endParaRPr>
          </a:p>
        </p:txBody>
      </p:sp>
      <p:sp>
        <p:nvSpPr>
          <p:cNvPr id="29700" name="Text Box 58"/>
          <p:cNvSpPr txBox="1">
            <a:spLocks noChangeArrowheads="1"/>
          </p:cNvSpPr>
          <p:nvPr/>
        </p:nvSpPr>
        <p:spPr bwMode="auto">
          <a:xfrm>
            <a:off x="1701800" y="12858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地域貢献策一覧</a:t>
            </a:r>
          </a:p>
        </p:txBody>
      </p:sp>
      <p:sp>
        <p:nvSpPr>
          <p:cNvPr id="29701" name="Text Box 59"/>
          <p:cNvSpPr txBox="1">
            <a:spLocks noChangeArrowheads="1"/>
          </p:cNvSpPr>
          <p:nvPr/>
        </p:nvSpPr>
        <p:spPr bwMode="auto">
          <a:xfrm>
            <a:off x="242888" y="142875"/>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⑦</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graphicFrame>
        <p:nvGraphicFramePr>
          <p:cNvPr id="84095" name="Group 127"/>
          <p:cNvGraphicFramePr>
            <a:graphicFrameLocks noGrp="1"/>
          </p:cNvGraphicFramePr>
          <p:nvPr/>
        </p:nvGraphicFramePr>
        <p:xfrm>
          <a:off x="549275" y="3317875"/>
          <a:ext cx="5832475" cy="2065338"/>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474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474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800000"/>
                        </a:solidFill>
                        <a:effectLst/>
                        <a:latin typeface="Arial" panose="020B0604020202020204" pitchFamily="34" charset="0"/>
                        <a:ea typeface="HG丸ｺﾞｼｯｸM-PRO" panose="020F0600000000000000"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800000"/>
                        </a:solidFill>
                        <a:effectLst/>
                        <a:latin typeface="Arial" panose="020B0604020202020204" pitchFamily="34" charset="0"/>
                        <a:ea typeface="HG丸ｺﾞｼｯｸM-PRO" panose="020F0600000000000000"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23</a:t>
            </a: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66FF"/>
                  </a:solidFill>
                  <a:ea typeface="HGS創英角ﾎﾟｯﾌﾟ体" panose="040B0A00000000000000" pitchFamily="50"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635625"/>
            <a:ext cx="4176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accent2"/>
                </a:solidFill>
                <a:latin typeface="HG丸ｺﾞｼｯｸM-PRO" panose="020F0600000000000000" pitchFamily="50" charset="-128"/>
              </a:rPr>
              <a:t>地域と連携することが効果的です。具体的な事例については「ＢＣＰ取組み事例集」（</a:t>
            </a:r>
            <a:r>
              <a:rPr lang="en-US" altLang="ja-JP" b="0">
                <a:solidFill>
                  <a:schemeClr val="accent2"/>
                </a:solidFill>
                <a:latin typeface="HG丸ｺﾞｼｯｸM-PRO" panose="020F0600000000000000" pitchFamily="50" charset="-128"/>
              </a:rPr>
              <a:t>Ⅲ</a:t>
            </a:r>
            <a:r>
              <a:rPr lang="ja-JP" altLang="en-US" b="0">
                <a:solidFill>
                  <a:schemeClr val="accent2"/>
                </a:solidFill>
                <a:latin typeface="HG丸ｺﾞｼｯｸM-PRO" panose="020F0600000000000000" pitchFamily="50" charset="-128"/>
              </a:rPr>
              <a:t>．ＢＣＰ取組みの連携事例・アイデア集）を参照してください。</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65"/>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23" name="Text Box 2"/>
          <p:cNvSpPr txBox="1">
            <a:spLocks noChangeArrowheads="1"/>
          </p:cNvSpPr>
          <p:nvPr/>
        </p:nvSpPr>
        <p:spPr bwMode="auto">
          <a:xfrm>
            <a:off x="1700213" y="13335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被災状況調査シート（自社用）</a:t>
            </a:r>
          </a:p>
        </p:txBody>
      </p:sp>
      <p:sp>
        <p:nvSpPr>
          <p:cNvPr id="30724" name="Text Box 3"/>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⑧</a:t>
            </a:r>
            <a:r>
              <a:rPr lang="en-US" altLang="ja-JP" sz="1800" b="0">
                <a:ea typeface="ＭＳ Ｐゴシック" panose="020B0600070205080204" pitchFamily="50" charset="-128"/>
              </a:rPr>
              <a:t>-1】</a:t>
            </a:r>
            <a:r>
              <a:rPr lang="ja-JP" altLang="en-US" sz="1800" b="0">
                <a:ea typeface="ＭＳ Ｐゴシック" panose="020B0600070205080204" pitchFamily="50" charset="-128"/>
              </a:rPr>
              <a:t>　</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50743" name="Group 1591"/>
          <p:cNvGraphicFramePr>
            <a:graphicFrameLocks noGrp="1"/>
          </p:cNvGraphicFramePr>
          <p:nvPr/>
        </p:nvGraphicFramePr>
        <p:xfrm>
          <a:off x="333375" y="1063625"/>
          <a:ext cx="6264275" cy="8137525"/>
        </p:xfrm>
        <a:graphic>
          <a:graphicData uri="http://schemas.openxmlformats.org/drawingml/2006/table">
            <a:tbl>
              <a:tblPr/>
              <a:tblGrid>
                <a:gridCol w="752475">
                  <a:extLst>
                    <a:ext uri="{9D8B030D-6E8A-4147-A177-3AD203B41FA5}">
                      <a16:colId xmlns:a16="http://schemas.microsoft.com/office/drawing/2014/main" val="1802737686"/>
                    </a:ext>
                  </a:extLst>
                </a:gridCol>
                <a:gridCol w="179388">
                  <a:extLst>
                    <a:ext uri="{9D8B030D-6E8A-4147-A177-3AD203B41FA5}">
                      <a16:colId xmlns:a16="http://schemas.microsoft.com/office/drawing/2014/main" val="2096795357"/>
                    </a:ext>
                  </a:extLst>
                </a:gridCol>
                <a:gridCol w="1069975">
                  <a:extLst>
                    <a:ext uri="{9D8B030D-6E8A-4147-A177-3AD203B41FA5}">
                      <a16:colId xmlns:a16="http://schemas.microsoft.com/office/drawing/2014/main" val="2491000418"/>
                    </a:ext>
                  </a:extLst>
                </a:gridCol>
                <a:gridCol w="434975">
                  <a:extLst>
                    <a:ext uri="{9D8B030D-6E8A-4147-A177-3AD203B41FA5}">
                      <a16:colId xmlns:a16="http://schemas.microsoft.com/office/drawing/2014/main" val="4060217446"/>
                    </a:ext>
                  </a:extLst>
                </a:gridCol>
                <a:gridCol w="179387">
                  <a:extLst>
                    <a:ext uri="{9D8B030D-6E8A-4147-A177-3AD203B41FA5}">
                      <a16:colId xmlns:a16="http://schemas.microsoft.com/office/drawing/2014/main" val="3833965475"/>
                    </a:ext>
                  </a:extLst>
                </a:gridCol>
                <a:gridCol w="635000">
                  <a:extLst>
                    <a:ext uri="{9D8B030D-6E8A-4147-A177-3AD203B41FA5}">
                      <a16:colId xmlns:a16="http://schemas.microsoft.com/office/drawing/2014/main" val="1481258552"/>
                    </a:ext>
                  </a:extLst>
                </a:gridCol>
                <a:gridCol w="1122363">
                  <a:extLst>
                    <a:ext uri="{9D8B030D-6E8A-4147-A177-3AD203B41FA5}">
                      <a16:colId xmlns:a16="http://schemas.microsoft.com/office/drawing/2014/main" val="831375806"/>
                    </a:ext>
                  </a:extLst>
                </a:gridCol>
                <a:gridCol w="844550">
                  <a:extLst>
                    <a:ext uri="{9D8B030D-6E8A-4147-A177-3AD203B41FA5}">
                      <a16:colId xmlns:a16="http://schemas.microsoft.com/office/drawing/2014/main" val="2353338759"/>
                    </a:ext>
                  </a:extLst>
                </a:gridCol>
                <a:gridCol w="1046162">
                  <a:extLst>
                    <a:ext uri="{9D8B030D-6E8A-4147-A177-3AD203B41FA5}">
                      <a16:colId xmlns:a16="http://schemas.microsoft.com/office/drawing/2014/main" val="3625522083"/>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場所</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3968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チェック項目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異常の有無、被害状況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96947398"/>
                  </a:ext>
                </a:extLst>
              </a:tr>
              <a:tr h="293688">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人的被害の有無</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65885193"/>
                  </a:ext>
                </a:extLst>
              </a:tr>
              <a:tr h="293688">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6855294"/>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65573639"/>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29568054"/>
                  </a:ext>
                </a:extLst>
              </a:tr>
              <a:tr h="295275">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3272582"/>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96625185"/>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8933295"/>
                  </a:ext>
                </a:extLst>
              </a:tr>
              <a:tr h="293688">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設備</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4637070"/>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28721485"/>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08266243"/>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006652"/>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17823253"/>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7345037"/>
                  </a:ext>
                </a:extLst>
              </a:tr>
              <a:tr h="29368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什器・備品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5383134"/>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80602518"/>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76090040"/>
                  </a:ext>
                </a:extLst>
              </a:tr>
              <a:tr h="293688">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仕掛品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8843026"/>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17323385"/>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8237574"/>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22212044"/>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3290690"/>
                  </a:ext>
                </a:extLst>
              </a:tr>
              <a:tr h="293688">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その他</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2841078"/>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2701782"/>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81697149"/>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50716" name="Text Box 1564"/>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24</a:t>
            </a:r>
          </a:p>
        </p:txBody>
      </p:sp>
      <p:sp>
        <p:nvSpPr>
          <p:cNvPr id="30865" name="AutoShape 1584"/>
          <p:cNvSpPr>
            <a:spLocks noChangeArrowheads="1"/>
          </p:cNvSpPr>
          <p:nvPr/>
        </p:nvSpPr>
        <p:spPr bwMode="auto">
          <a:xfrm>
            <a:off x="4652963" y="271463"/>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35"/>
          <p:cNvSpPr>
            <a:spLocks noChangeArrowheads="1"/>
          </p:cNvSpPr>
          <p:nvPr/>
        </p:nvSpPr>
        <p:spPr bwMode="auto">
          <a:xfrm>
            <a:off x="260350" y="200025"/>
            <a:ext cx="4752975"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1747" name="Text Box 174"/>
          <p:cNvSpPr txBox="1">
            <a:spLocks noChangeArrowheads="1"/>
          </p:cNvSpPr>
          <p:nvPr/>
        </p:nvSpPr>
        <p:spPr bwMode="auto">
          <a:xfrm>
            <a:off x="1700213" y="133350"/>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被災状況調査シート（取引先用）</a:t>
            </a:r>
          </a:p>
        </p:txBody>
      </p:sp>
      <p:sp>
        <p:nvSpPr>
          <p:cNvPr id="31748" name="Text Box 175"/>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⑧</a:t>
            </a:r>
            <a:r>
              <a:rPr lang="en-US" altLang="ja-JP" sz="1800" b="0">
                <a:ea typeface="ＭＳ Ｐゴシック" panose="020B0600070205080204" pitchFamily="50" charset="-128"/>
              </a:rPr>
              <a:t>-2】</a:t>
            </a:r>
            <a:r>
              <a:rPr lang="ja-JP" altLang="en-US" sz="1800" b="0">
                <a:ea typeface="ＭＳ Ｐゴシック" panose="020B0600070205080204" pitchFamily="50" charset="-128"/>
              </a:rPr>
              <a:t>　</a:t>
            </a:r>
          </a:p>
        </p:txBody>
      </p:sp>
      <p:graphicFrame>
        <p:nvGraphicFramePr>
          <p:cNvPr id="48701" name="Group 573"/>
          <p:cNvGraphicFramePr>
            <a:graphicFrameLocks noGrp="1"/>
          </p:cNvGraphicFramePr>
          <p:nvPr/>
        </p:nvGraphicFramePr>
        <p:xfrm>
          <a:off x="279400" y="690563"/>
          <a:ext cx="6299200" cy="8782050"/>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会社名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住所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代表</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第１</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第２</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現在の被災状況</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今後の対応方針</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製品・サービスの復旧予定</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備考</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（自社の対応方針等）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25</a:t>
            </a:r>
          </a:p>
        </p:txBody>
      </p:sp>
      <p:sp>
        <p:nvSpPr>
          <p:cNvPr id="31811" name="AutoShape 565"/>
          <p:cNvSpPr>
            <a:spLocks noChangeArrowheads="1"/>
          </p:cNvSpPr>
          <p:nvPr/>
        </p:nvSpPr>
        <p:spPr bwMode="auto">
          <a:xfrm>
            <a:off x="4652963" y="703263"/>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nvGraphicFramePr>
        <p:xfrm>
          <a:off x="965200" y="709613"/>
          <a:ext cx="5041900" cy="4427537"/>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地震危険度の確認（前提条件）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7</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9</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13</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15</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16</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2287588" y="9056688"/>
            <a:ext cx="380523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333399"/>
                </a:solidFill>
                <a:latin typeface="HG丸ｺﾞｼｯｸM-PRO" panose="020F0600000000000000" pitchFamily="50" charset="-128"/>
              </a:rPr>
              <a:t>マークの付いている項目は、連携した取組みを検討することが効果的な項目です。検討する際に参考となる</a:t>
            </a:r>
            <a:r>
              <a:rPr lang="ja-JP" altLang="en-US" b="0">
                <a:solidFill>
                  <a:srgbClr val="333399"/>
                </a:solidFill>
              </a:rPr>
              <a:t>具体的な事例については、「ＢＣＰ取組み事例集」 </a:t>
            </a:r>
            <a:r>
              <a:rPr lang="ja-JP" altLang="en-US" b="0">
                <a:solidFill>
                  <a:srgbClr val="333399"/>
                </a:solidFill>
                <a:latin typeface="HG丸ｺﾞｼｯｸM-PRO" panose="020F0600000000000000" pitchFamily="50" charset="-128"/>
              </a:rPr>
              <a:t>（</a:t>
            </a:r>
            <a:r>
              <a:rPr lang="en-US" altLang="ja-JP" b="0">
                <a:solidFill>
                  <a:srgbClr val="333399"/>
                </a:solidFill>
                <a:latin typeface="HG丸ｺﾞｼｯｸM-PRO" panose="020F0600000000000000" pitchFamily="50" charset="-128"/>
              </a:rPr>
              <a:t>Ⅲ</a:t>
            </a:r>
            <a:r>
              <a:rPr lang="ja-JP" altLang="en-US" b="0">
                <a:solidFill>
                  <a:srgbClr val="333399"/>
                </a:solidFill>
                <a:latin typeface="HG丸ｺﾞｼｯｸM-PRO" panose="020F0600000000000000" pitchFamily="50" charset="-128"/>
              </a:rPr>
              <a:t>．ＢＣＰ取組みの連携事例・アイデア集）を</a:t>
            </a:r>
            <a:r>
              <a:rPr lang="ja-JP" altLang="en-US" b="0">
                <a:solidFill>
                  <a:srgbClr val="333399"/>
                </a:solidFill>
              </a:rPr>
              <a:t>ご覧ください。</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138" y="9129713"/>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nvGraphicFramePr>
        <p:xfrm>
          <a:off x="968375" y="5384800"/>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様式②</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様式③</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様式④</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20</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様式⑤</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21</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様式⑥</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22</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様式⑦</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23</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25</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26</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様式⑩</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様式⑫</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254875"/>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285163"/>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224"/>
          <p:cNvSpPr>
            <a:spLocks noChangeArrowheads="1"/>
          </p:cNvSpPr>
          <p:nvPr/>
        </p:nvSpPr>
        <p:spPr bwMode="auto">
          <a:xfrm>
            <a:off x="260350" y="200025"/>
            <a:ext cx="324008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2771" name="Text Box 320"/>
          <p:cNvSpPr txBox="1">
            <a:spLocks noChangeArrowheads="1"/>
          </p:cNvSpPr>
          <p:nvPr/>
        </p:nvSpPr>
        <p:spPr bwMode="auto">
          <a:xfrm>
            <a:off x="1700213" y="133350"/>
            <a:ext cx="1851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主要連絡先リスト</a:t>
            </a:r>
          </a:p>
        </p:txBody>
      </p:sp>
      <p:sp>
        <p:nvSpPr>
          <p:cNvPr id="32772" name="Text Box 321"/>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⑨</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graphicFrame>
        <p:nvGraphicFramePr>
          <p:cNvPr id="95632" name="Group 4496"/>
          <p:cNvGraphicFramePr>
            <a:graphicFrameLocks noGrp="1"/>
          </p:cNvGraphicFramePr>
          <p:nvPr/>
        </p:nvGraphicFramePr>
        <p:xfrm>
          <a:off x="549275" y="1690688"/>
          <a:ext cx="5848350" cy="8048625"/>
        </p:xfrm>
        <a:graphic>
          <a:graphicData uri="http://schemas.openxmlformats.org/drawingml/2006/table">
            <a:tbl>
              <a:tblPr/>
              <a:tblGrid>
                <a:gridCol w="81915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25194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386257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原材料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26</a:t>
            </a:r>
          </a:p>
        </p:txBody>
      </p:sp>
      <p:sp>
        <p:nvSpPr>
          <p:cNvPr id="33010" name="Text Box 4295"/>
          <p:cNvSpPr txBox="1">
            <a:spLocks noChangeArrowheads="1"/>
          </p:cNvSpPr>
          <p:nvPr/>
        </p:nvSpPr>
        <p:spPr bwMode="auto">
          <a:xfrm>
            <a:off x="476250" y="631825"/>
            <a:ext cx="61912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808080"/>
                </a:solidFill>
                <a:latin typeface="HG丸ｺﾞｼｯｸM-PRO" panose="020F0600000000000000" pitchFamily="50" charset="-128"/>
              </a:rPr>
              <a:t>－ポイント－</a:t>
            </a:r>
          </a:p>
          <a:p>
            <a:pPr eaLnBrk="1" hangingPunct="1">
              <a:buFontTx/>
              <a:buChar char="•"/>
            </a:pPr>
            <a:r>
              <a:rPr lang="ja-JP" altLang="en-US" b="0">
                <a:solidFill>
                  <a:srgbClr val="808080"/>
                </a:solidFill>
                <a:latin typeface="HG丸ｺﾞｼｯｸM-PRO" panose="020F0600000000000000" pitchFamily="50" charset="-128"/>
              </a:rPr>
              <a:t>災害・事故発生時には、関係各社とお互いの被災状況や重要業務の復旧、再開などについて情報共有する必要があります。</a:t>
            </a:r>
          </a:p>
          <a:p>
            <a:pPr eaLnBrk="1" hangingPunct="1">
              <a:buFontTx/>
              <a:buChar char="•"/>
            </a:pPr>
            <a:r>
              <a:rPr lang="ja-JP" altLang="en-US" b="0">
                <a:solidFill>
                  <a:srgbClr val="808080"/>
                </a:solidFill>
                <a:latin typeface="HG丸ｺﾞｼｯｸM-PRO" panose="020F0600000000000000" pitchFamily="50" charset="-128"/>
              </a:rPr>
              <a:t>また、生産設備などに被害が発生した場合には、設備業者を速やかに確保するなどの対応が必要です。あらかじめ、どこに、どのような手段で連絡するのかを整理しましょう。</a:t>
            </a:r>
          </a:p>
        </p:txBody>
      </p:sp>
      <p:sp>
        <p:nvSpPr>
          <p:cNvPr id="33011" name="Text Box 4296"/>
          <p:cNvSpPr txBox="1">
            <a:spLocks noChangeArrowheads="1"/>
          </p:cNvSpPr>
          <p:nvPr/>
        </p:nvSpPr>
        <p:spPr bwMode="auto">
          <a:xfrm>
            <a:off x="4292600" y="1468438"/>
            <a:ext cx="2305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fontAlgn="b" hangingPunct="1"/>
            <a:r>
              <a:rPr lang="ja-JP" altLang="en-US" b="0"/>
              <a:t>（</a:t>
            </a:r>
            <a:r>
              <a:rPr lang="ja-JP" altLang="en-US" b="0" i="1">
                <a:solidFill>
                  <a:srgbClr val="800000"/>
                </a:solidFill>
                <a:ea typeface="ＭＳ Ｐ明朝" panose="02020600040205080304" pitchFamily="18" charset="-128"/>
              </a:rPr>
              <a:t>　　</a:t>
            </a:r>
            <a:r>
              <a:rPr lang="ja-JP" altLang="en-US" b="0"/>
              <a:t>年</a:t>
            </a:r>
            <a:r>
              <a:rPr lang="ja-JP" altLang="en-US" b="0" i="1">
                <a:solidFill>
                  <a:srgbClr val="800000"/>
                </a:solidFill>
                <a:ea typeface="ＭＳ Ｐ明朝" panose="02020600040205080304" pitchFamily="18" charset="-128"/>
              </a:rPr>
              <a:t>　</a:t>
            </a:r>
            <a:r>
              <a:rPr lang="ja-JP" altLang="en-US" b="0"/>
              <a:t>月</a:t>
            </a:r>
            <a:r>
              <a:rPr lang="ja-JP" altLang="en-US" b="0" i="1">
                <a:solidFill>
                  <a:srgbClr val="800000"/>
                </a:solidFill>
                <a:ea typeface="ＭＳ Ｐ明朝" panose="02020600040205080304" pitchFamily="18" charset="-128"/>
              </a:rPr>
              <a:t>　</a:t>
            </a:r>
            <a:r>
              <a:rPr lang="ja-JP" altLang="en-US" b="0"/>
              <a:t>日　更新）</a:t>
            </a:r>
            <a:endParaRPr lang="ja-JP" altLang="en-US" sz="1800" b="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6"/>
          <p:cNvSpPr>
            <a:spLocks noChangeArrowheads="1"/>
          </p:cNvSpPr>
          <p:nvPr/>
        </p:nvSpPr>
        <p:spPr bwMode="auto">
          <a:xfrm>
            <a:off x="260350" y="200025"/>
            <a:ext cx="324008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3795" name="Text Box 2"/>
          <p:cNvSpPr txBox="1">
            <a:spLocks noChangeArrowheads="1"/>
          </p:cNvSpPr>
          <p:nvPr/>
        </p:nvSpPr>
        <p:spPr bwMode="auto">
          <a:xfrm>
            <a:off x="1700213" y="13335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連携対応策一覧</a:t>
            </a:r>
          </a:p>
        </p:txBody>
      </p:sp>
      <p:sp>
        <p:nvSpPr>
          <p:cNvPr id="33796"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⑩</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33797" name="Text Box 58"/>
          <p:cNvSpPr txBox="1">
            <a:spLocks noChangeArrowheads="1"/>
          </p:cNvSpPr>
          <p:nvPr/>
        </p:nvSpPr>
        <p:spPr bwMode="auto">
          <a:xfrm>
            <a:off x="333375" y="947738"/>
            <a:ext cx="61912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被害が広く県内に及ぶような広域災害の場合には、過去の災害の例を見ても、あなたの会社の対応だけでは早期に復旧できない場合があります。</a:t>
            </a:r>
          </a:p>
          <a:p>
            <a:pPr eaLnBrk="1" hangingPunct="1">
              <a:buFontTx/>
              <a:buChar char="•"/>
            </a:pPr>
            <a:r>
              <a:rPr lang="ja-JP" altLang="en-US" b="0" i="1">
                <a:solidFill>
                  <a:schemeClr val="hlink"/>
                </a:solidFill>
                <a:latin typeface="HG丸ｺﾞｼｯｸM-PRO" panose="020F0600000000000000" pitchFamily="50"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eaLnBrk="1" hangingPunct="1">
              <a:buFontTx/>
              <a:buChar char="•"/>
            </a:pPr>
            <a:r>
              <a:rPr lang="ja-JP" altLang="en-US" b="0">
                <a:solidFill>
                  <a:srgbClr val="808080"/>
                </a:solidFill>
                <a:latin typeface="HG丸ｺﾞｼｯｸM-PRO" panose="020F0600000000000000" pitchFamily="50"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i="1" u="sng">
                <a:solidFill>
                  <a:schemeClr val="hlink"/>
                </a:solidFill>
              </a:rPr>
              <a:t>①</a:t>
            </a:r>
            <a:r>
              <a:rPr lang="ja-JP" altLang="en-US" sz="1200" b="0" i="1" u="sng">
                <a:solidFill>
                  <a:schemeClr val="hlink"/>
                </a:solidFill>
              </a:rPr>
              <a:t>近隣企業との共助</a:t>
            </a:r>
          </a:p>
          <a:p>
            <a:pPr eaLnBrk="1" hangingPunct="1"/>
            <a:endParaRPr lang="ja-JP" altLang="en-US" sz="1200" b="0">
              <a:solidFill>
                <a:srgbClr val="777777"/>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平時における共同防災訓練や共同備蓄などを行い、近隣企業との交流を持つことが非常に重要です。</a:t>
            </a:r>
          </a:p>
          <a:p>
            <a:pPr eaLnBrk="1" hangingPunct="1"/>
            <a:endParaRPr lang="ja-JP" altLang="en-US" sz="800" b="0">
              <a:solidFill>
                <a:srgbClr val="777777"/>
              </a:solidFill>
            </a:endParaRPr>
          </a:p>
          <a:p>
            <a:pPr eaLnBrk="1" hangingPunct="1"/>
            <a:r>
              <a:rPr lang="ja-JP" altLang="en-US" b="0">
                <a:solidFill>
                  <a:srgbClr val="777777"/>
                </a:solidFill>
              </a:rPr>
              <a:t>・災害時における初期消火や救命活動の支援など</a:t>
            </a:r>
          </a:p>
          <a:p>
            <a:pPr eaLnBrk="1" hangingPunct="1"/>
            <a:r>
              <a:rPr lang="ja-JP" altLang="en-US" b="0">
                <a:solidFill>
                  <a:srgbClr val="777777"/>
                </a:solidFill>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i="1" u="sng">
                <a:solidFill>
                  <a:schemeClr val="hlink"/>
                </a:solidFill>
              </a:rPr>
              <a:t>②</a:t>
            </a:r>
            <a:r>
              <a:rPr lang="ja-JP" altLang="en-US" sz="1200" b="0" i="1" u="sng">
                <a:solidFill>
                  <a:schemeClr val="hlink"/>
                </a:solidFill>
              </a:rPr>
              <a:t>同業他社との共助</a:t>
            </a:r>
          </a:p>
          <a:p>
            <a:pPr eaLnBrk="1" hangingPunct="1"/>
            <a:endParaRPr lang="ja-JP" altLang="en-US" sz="1200" b="0" i="1">
              <a:solidFill>
                <a:schemeClr val="hlink"/>
              </a:solidFill>
            </a:endParaRP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a:solidFill>
                <a:srgbClr val="777777"/>
              </a:solidFill>
            </a:endParaRPr>
          </a:p>
          <a:p>
            <a:pPr eaLnBrk="1" hangingPunct="1"/>
            <a:r>
              <a:rPr lang="ja-JP" altLang="en-US" b="0">
                <a:solidFill>
                  <a:srgbClr val="777777"/>
                </a:solidFill>
              </a:rPr>
              <a:t>・施設、設備、要員の応援や一時的な生産請負など</a:t>
            </a:r>
          </a:p>
        </p:txBody>
      </p:sp>
      <p:sp>
        <p:nvSpPr>
          <p:cNvPr id="33800" name="Text Box 61"/>
          <p:cNvSpPr txBox="1">
            <a:spLocks noChangeArrowheads="1"/>
          </p:cNvSpPr>
          <p:nvPr/>
        </p:nvSpPr>
        <p:spPr bwMode="auto">
          <a:xfrm>
            <a:off x="735013" y="7545388"/>
            <a:ext cx="5399087"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i="1" u="sng">
                <a:solidFill>
                  <a:schemeClr val="hlink"/>
                </a:solidFill>
              </a:rPr>
              <a:t>③</a:t>
            </a:r>
            <a:r>
              <a:rPr lang="ja-JP" altLang="en-US" sz="1200" b="0" i="1" u="sng">
                <a:solidFill>
                  <a:schemeClr val="hlink"/>
                </a:solidFill>
              </a:rPr>
              <a:t>サプライチェーンにおける共助</a:t>
            </a:r>
          </a:p>
          <a:p>
            <a:pPr eaLnBrk="1" hangingPunct="1"/>
            <a:endParaRPr lang="ja-JP" altLang="en-US" b="0" i="1">
              <a:solidFill>
                <a:schemeClr val="hlink"/>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a:solidFill>
                <a:srgbClr val="777777"/>
              </a:solidFill>
              <a:latin typeface="HG丸ｺﾞｼｯｸM-PRO" panose="020F0600000000000000" pitchFamily="50" charset="-128"/>
            </a:endParaRPr>
          </a:p>
          <a:p>
            <a:pPr eaLnBrk="1" hangingPunct="1"/>
            <a:r>
              <a:rPr lang="ja-JP" altLang="en-US" b="0">
                <a:solidFill>
                  <a:srgbClr val="777777"/>
                </a:solidFill>
                <a:latin typeface="HG丸ｺﾞｼｯｸM-PRO" panose="020F0600000000000000" pitchFamily="50" charset="-128"/>
              </a:rPr>
              <a:t>・上位サプライヤとの事前協議、応援要請など</a:t>
            </a:r>
          </a:p>
        </p:txBody>
      </p:sp>
      <p:graphicFrame>
        <p:nvGraphicFramePr>
          <p:cNvPr id="85077" name="Group 85"/>
          <p:cNvGraphicFramePr>
            <a:graphicFrameLocks noGrp="1"/>
          </p:cNvGraphicFramePr>
          <p:nvPr/>
        </p:nvGraphicFramePr>
        <p:xfrm>
          <a:off x="549275" y="2576513"/>
          <a:ext cx="5832475" cy="1708150"/>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27</a:t>
            </a: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66FF"/>
                  </a:solidFill>
                  <a:ea typeface="HGS創英角ﾎﾟｯﾌﾟ体" panose="040B0A00000000000000" pitchFamily="50"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05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a:solidFill>
                  <a:srgbClr val="777777"/>
                </a:solidFill>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30"/>
          <p:cNvSpPr>
            <a:spLocks noChangeArrowheads="1"/>
          </p:cNvSpPr>
          <p:nvPr/>
        </p:nvSpPr>
        <p:spPr bwMode="auto">
          <a:xfrm>
            <a:off x="260350" y="200025"/>
            <a:ext cx="4105275"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34241" name="Group 449"/>
          <p:cNvGraphicFramePr>
            <a:graphicFrameLocks noGrp="1"/>
          </p:cNvGraphicFramePr>
          <p:nvPr/>
        </p:nvGraphicFramePr>
        <p:xfrm>
          <a:off x="404813" y="2346325"/>
          <a:ext cx="6159500" cy="4013200"/>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情報・文書名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担当部署</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記録媒体</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バックアップ手段</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方法</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頻度</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保管場所</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31106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8884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4380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1700213" y="133350"/>
            <a:ext cx="268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重要な情報のバックアップ</a:t>
            </a:r>
          </a:p>
        </p:txBody>
      </p:sp>
      <p:sp>
        <p:nvSpPr>
          <p:cNvPr id="34952" name="Text Box 66"/>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⑪</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34219" name="Text Box 42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28</a:t>
            </a:r>
          </a:p>
        </p:txBody>
      </p:sp>
      <p:sp>
        <p:nvSpPr>
          <p:cNvPr id="34954" name="Text Box 445"/>
          <p:cNvSpPr txBox="1">
            <a:spLocks noChangeArrowheads="1"/>
          </p:cNvSpPr>
          <p:nvPr/>
        </p:nvSpPr>
        <p:spPr bwMode="auto">
          <a:xfrm>
            <a:off x="404813" y="776288"/>
            <a:ext cx="6119812"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chemeClr val="bg2"/>
                </a:solidFill>
                <a:latin typeface="HG丸ｺﾞｼｯｸM-PRO" panose="020F0600000000000000" pitchFamily="50" charset="-128"/>
              </a:rPr>
              <a:t>-</a:t>
            </a:r>
            <a:r>
              <a:rPr lang="ja-JP" altLang="en-US" sz="1200" b="0">
                <a:solidFill>
                  <a:schemeClr val="bg2"/>
                </a:solidFill>
                <a:latin typeface="HG丸ｺﾞｼｯｸM-PRO" panose="020F0600000000000000" pitchFamily="50" charset="-128"/>
              </a:rPr>
              <a:t>ポイント</a:t>
            </a:r>
            <a:r>
              <a:rPr lang="en-US" altLang="ja-JP" sz="1200" b="0">
                <a:solidFill>
                  <a:schemeClr val="bg2"/>
                </a:solidFill>
                <a:latin typeface="HG丸ｺﾞｼｯｸM-PRO" panose="020F0600000000000000" pitchFamily="50" charset="-128"/>
              </a:rPr>
              <a:t>-</a:t>
            </a:r>
          </a:p>
          <a:p>
            <a:pPr eaLnBrk="1" hangingPunct="1"/>
            <a:endParaRPr lang="en-US" altLang="ja-JP" sz="1200" b="0">
              <a:solidFill>
                <a:schemeClr val="bg2"/>
              </a:solidFill>
              <a:latin typeface="HG丸ｺﾞｼｯｸM-PRO" panose="020F0600000000000000" pitchFamily="50" charset="-128"/>
            </a:endParaRPr>
          </a:p>
          <a:p>
            <a:pPr eaLnBrk="1" hangingPunct="1">
              <a:spcBef>
                <a:spcPct val="10000"/>
              </a:spcBef>
              <a:buFontTx/>
              <a:buChar char="•"/>
            </a:pPr>
            <a:r>
              <a:rPr lang="ja-JP" altLang="en-US" b="0">
                <a:solidFill>
                  <a:schemeClr val="bg2"/>
                </a:solidFill>
                <a:latin typeface="HG丸ｺﾞｼｯｸM-PRO" panose="020F0600000000000000" pitchFamily="50" charset="-128"/>
              </a:rPr>
              <a:t>大量のデータや文書のバックアップには、コストや手間がかかります。特に、被災時において不可欠となるデータ・文書は何かを十分整理し、適切にバックアップを図りましょう。</a:t>
            </a:r>
          </a:p>
          <a:p>
            <a:pPr eaLnBrk="1" hangingPunct="1">
              <a:buFontTx/>
              <a:buChar char="•"/>
            </a:pPr>
            <a:r>
              <a:rPr lang="ja-JP" altLang="en-US" b="0">
                <a:solidFill>
                  <a:schemeClr val="bg2"/>
                </a:solidFill>
                <a:latin typeface="HG丸ｺﾞｼｯｸM-PRO" panose="020F0600000000000000" pitchFamily="50" charset="-128"/>
              </a:rPr>
              <a:t>情報システムやデータへの依存度が高い場合には、別途バックアップデータでの業務再開手順などをマニュアル化しておく必要があります。</a:t>
            </a:r>
            <a:r>
              <a:rPr lang="ja-JP" altLang="en-US">
                <a:solidFill>
                  <a:schemeClr val="bg2"/>
                </a:solidFill>
                <a:latin typeface="HG丸ｺﾞｼｯｸM-PRO" panose="020F0600000000000000" pitchFamily="50" charset="-128"/>
              </a:rPr>
              <a:t> </a:t>
            </a:r>
            <a:r>
              <a:rPr lang="ja-JP" altLang="en-US" b="0">
                <a:solidFill>
                  <a:schemeClr val="bg2"/>
                </a:solidFill>
                <a:latin typeface="HG丸ｺﾞｼｯｸM-PRO" panose="020F0600000000000000" pitchFamily="50" charset="-128"/>
              </a:rPr>
              <a:t>　</a:t>
            </a:r>
          </a:p>
          <a:p>
            <a:pPr eaLnBrk="1" hangingPunct="1"/>
            <a:r>
              <a:rPr lang="ja-JP" altLang="en-US" b="0">
                <a:solidFill>
                  <a:schemeClr val="bg2"/>
                </a:solidFill>
                <a:latin typeface="HG丸ｺﾞｼｯｸM-PRO" panose="020F0600000000000000" pitchFamily="50" charset="-128"/>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7"/>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5843" name="Text Box 2"/>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⑫</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35844" name="Text Box 3"/>
          <p:cNvSpPr txBox="1">
            <a:spLocks noChangeArrowheads="1"/>
          </p:cNvSpPr>
          <p:nvPr/>
        </p:nvSpPr>
        <p:spPr bwMode="auto">
          <a:xfrm>
            <a:off x="1700213" y="133350"/>
            <a:ext cx="189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従業員携帯カード</a:t>
            </a:r>
          </a:p>
        </p:txBody>
      </p:sp>
      <p:sp>
        <p:nvSpPr>
          <p:cNvPr id="35845" name="Text Box 4"/>
          <p:cNvSpPr txBox="1">
            <a:spLocks noChangeArrowheads="1"/>
          </p:cNvSpPr>
          <p:nvPr/>
        </p:nvSpPr>
        <p:spPr bwMode="auto">
          <a:xfrm>
            <a:off x="188913" y="1136650"/>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808080"/>
                </a:solidFill>
              </a:rPr>
              <a:t>各部署、各従業員が、被災時の連絡先や自分のやるべきことについて記入しましょう。</a:t>
            </a:r>
          </a:p>
          <a:p>
            <a:pPr eaLnBrk="1" hangingPunct="1"/>
            <a:r>
              <a:rPr lang="ja-JP" altLang="en-US" b="0">
                <a:solidFill>
                  <a:srgbClr val="808080"/>
                </a:solidFill>
              </a:rPr>
              <a:t>記入したものは、定期入れや財布に納め常に、携行するようにしてください。</a:t>
            </a:r>
          </a:p>
        </p:txBody>
      </p:sp>
      <p:sp>
        <p:nvSpPr>
          <p:cNvPr id="35846" name="Text Box 6"/>
          <p:cNvSpPr txBox="1">
            <a:spLocks noChangeArrowheads="1"/>
          </p:cNvSpPr>
          <p:nvPr/>
        </p:nvSpPr>
        <p:spPr bwMode="auto">
          <a:xfrm>
            <a:off x="188913" y="849313"/>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rPr>
              <a:t>-</a:t>
            </a:r>
            <a:r>
              <a:rPr lang="ja-JP" altLang="en-US" sz="1200" b="0">
                <a:solidFill>
                  <a:srgbClr val="808080"/>
                </a:solidFill>
              </a:rPr>
              <a:t>ポイント</a:t>
            </a:r>
            <a:r>
              <a:rPr lang="en-US" altLang="ja-JP" sz="1200" b="0">
                <a:solidFill>
                  <a:srgbClr val="808080"/>
                </a:solidFill>
              </a:rPr>
              <a:t>-</a:t>
            </a:r>
          </a:p>
        </p:txBody>
      </p:sp>
      <p:sp>
        <p:nvSpPr>
          <p:cNvPr id="76813" name="Text Box 13"/>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29</a:t>
            </a:r>
          </a:p>
        </p:txBody>
      </p:sp>
      <p:sp>
        <p:nvSpPr>
          <p:cNvPr id="35848" name="Text Box 18"/>
          <p:cNvSpPr txBox="1">
            <a:spLocks noChangeArrowheads="1"/>
          </p:cNvSpPr>
          <p:nvPr/>
        </p:nvSpPr>
        <p:spPr bwMode="auto">
          <a:xfrm>
            <a:off x="1557338" y="38735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a:solidFill>
                  <a:srgbClr val="3333FF"/>
                </a:solidFill>
                <a:ea typeface="ＭＳ Ｐゴシック" panose="020B0600070205080204" pitchFamily="50" charset="-128"/>
              </a:rPr>
              <a:t>別途作成</a:t>
            </a:r>
          </a:p>
          <a:p>
            <a:pPr algn="ctr" eaLnBrk="1" hangingPunct="1"/>
            <a:r>
              <a:rPr lang="ja-JP" altLang="en-US" sz="3200">
                <a:solidFill>
                  <a:srgbClr val="3333FF"/>
                </a:solidFill>
                <a:ea typeface="ＭＳ Ｐゴシック" panose="020B0600070205080204" pitchFamily="50" charset="-128"/>
              </a:rPr>
              <a:t>（別ファイル）</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nvGraphicFramePr>
        <p:xfrm>
          <a:off x="1052513" y="4232275"/>
          <a:ext cx="4752975" cy="3684588"/>
        </p:xfrm>
        <a:graphic>
          <a:graphicData uri="http://schemas.openxmlformats.org/drawingml/2006/table">
            <a:tbl>
              <a:tblPr/>
              <a:tblGrid>
                <a:gridCol w="2378075">
                  <a:extLst>
                    <a:ext uri="{9D8B030D-6E8A-4147-A177-3AD203B41FA5}">
                      <a16:colId xmlns:a16="http://schemas.microsoft.com/office/drawing/2014/main" val="4235601171"/>
                    </a:ext>
                  </a:extLst>
                </a:gridCol>
                <a:gridCol w="2374900">
                  <a:extLst>
                    <a:ext uri="{9D8B030D-6E8A-4147-A177-3AD203B41FA5}">
                      <a16:colId xmlns:a16="http://schemas.microsoft.com/office/drawing/2014/main" val="1836158603"/>
                    </a:ext>
                  </a:extLst>
                </a:gridCol>
              </a:tblGrid>
              <a:tr h="3968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537672576"/>
                  </a:ext>
                </a:extLst>
              </a:tr>
              <a:tr h="376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913063" y="9661525"/>
            <a:ext cx="3944937"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latin typeface="ＭＳ Ｐゴシック" panose="020B0600070205080204" pitchFamily="50" charset="-128"/>
                <a:ea typeface="ＭＳ Ｐゴシック" panose="020B0600070205080204" pitchFamily="50" charset="-128"/>
              </a:rPr>
              <a:t>あいちＢＣＰモデル［中小製造業向け　標準版（第１版）］（平成</a:t>
            </a:r>
            <a:r>
              <a:rPr lang="en-US" altLang="ja-JP" b="0">
                <a:latin typeface="ＭＳ Ｐゴシック" panose="020B0600070205080204" pitchFamily="50" charset="-128"/>
                <a:ea typeface="ＭＳ Ｐゴシック" panose="020B0600070205080204" pitchFamily="50" charset="-128"/>
              </a:rPr>
              <a:t>20</a:t>
            </a:r>
            <a:r>
              <a:rPr lang="ja-JP" altLang="en-US" b="0">
                <a:latin typeface="ＭＳ Ｐゴシック" panose="020B0600070205080204" pitchFamily="50" charset="-128"/>
                <a:ea typeface="ＭＳ Ｐゴシック" panose="020B0600070205080204" pitchFamily="50" charset="-128"/>
              </a:rPr>
              <a:t>年</a:t>
            </a:r>
            <a:r>
              <a:rPr lang="en-US" altLang="ja-JP" b="0">
                <a:latin typeface="ＭＳ Ｐゴシック" panose="020B0600070205080204" pitchFamily="50" charset="-128"/>
                <a:ea typeface="ＭＳ Ｐゴシック" panose="020B0600070205080204" pitchFamily="50" charset="-128"/>
              </a:rPr>
              <a:t>3</a:t>
            </a:r>
            <a:r>
              <a:rPr lang="ja-JP" altLang="en-US" b="0">
                <a:latin typeface="ＭＳ Ｐゴシック" panose="020B0600070205080204" pitchFamily="50" charset="-128"/>
                <a:ea typeface="ＭＳ Ｐゴシック" panose="020B0600070205080204" pitchFamily="50" charset="-128"/>
              </a:rPr>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latin typeface="HGS創英角ｺﾞｼｯｸUB" panose="020B0900000000000000" pitchFamily="50" charset="-128"/>
                <a:ea typeface="HGS創英角ｺﾞｼｯｸUB" panose="020B0900000000000000" pitchFamily="50" charset="-128"/>
              </a:rPr>
              <a:t>①</a:t>
            </a:r>
            <a:r>
              <a:rPr lang="ja-JP" altLang="en-US" sz="1200" b="0">
                <a:latin typeface="HGS創英角ｺﾞｼｯｸUB" panose="020B0900000000000000" pitchFamily="50" charset="-128"/>
                <a:ea typeface="HGS創英角ｺﾞｼｯｸUB" panose="020B0900000000000000" pitchFamily="50" charset="-128"/>
              </a:rPr>
              <a:t>事業継続の核となる計画を立案する！</a:t>
            </a: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en-US" altLang="ja-JP" sz="1200" b="0">
              <a:latin typeface="HGS創英角ｺﾞｼｯｸUB" panose="020B0900000000000000" pitchFamily="50" charset="-128"/>
              <a:ea typeface="HGS創英角ｺﾞｼｯｸUB" panose="020B0900000000000000" pitchFamily="50"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latin typeface="HGS創英角ｺﾞｼｯｸUB" panose="020B0900000000000000" pitchFamily="50" charset="-128"/>
                <a:ea typeface="HGS創英角ｺﾞｼｯｸUB" panose="020B0900000000000000" pitchFamily="50" charset="-128"/>
              </a:rPr>
              <a:t>③</a:t>
            </a:r>
            <a:r>
              <a:rPr lang="ja-JP" altLang="en-US" sz="1200" b="0">
                <a:latin typeface="HGS創英角ｺﾞｼｯｸUB" panose="020B0900000000000000" pitchFamily="50" charset="-128"/>
                <a:ea typeface="HGS創英角ｺﾞｼｯｸUB" panose="020B0900000000000000" pitchFamily="50" charset="-128"/>
              </a:rPr>
              <a:t>計画の確認・見直しをする！</a:t>
            </a: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en-US" altLang="ja-JP" sz="1200" b="0">
              <a:latin typeface="HGS創英角ｺﾞｼｯｸUB" panose="020B0900000000000000" pitchFamily="50" charset="-128"/>
              <a:ea typeface="HGS創英角ｺﾞｼｯｸUB" panose="020B0900000000000000" pitchFamily="50"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latin typeface="HGS創英角ｺﾞｼｯｸUB" panose="020B0900000000000000" pitchFamily="50" charset="-128"/>
                <a:ea typeface="HGS創英角ｺﾞｼｯｸUB" panose="020B0900000000000000" pitchFamily="50" charset="-128"/>
              </a:rPr>
              <a:t>②</a:t>
            </a:r>
            <a:r>
              <a:rPr lang="ja-JP" altLang="en-US" sz="1200" b="0">
                <a:latin typeface="HGS創英角ｺﾞｼｯｸUB" panose="020B0900000000000000" pitchFamily="50" charset="-128"/>
                <a:ea typeface="HGS創英角ｺﾞｼｯｸUB" panose="020B0900000000000000" pitchFamily="50" charset="-128"/>
              </a:rPr>
              <a:t>計画の対応手順を決める！</a:t>
            </a: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en-US" altLang="ja-JP" sz="1200" b="0">
              <a:latin typeface="HGS創英角ｺﾞｼｯｸUB" panose="020B0900000000000000" pitchFamily="50" charset="-128"/>
              <a:ea typeface="HGS創英角ｺﾞｼｯｸUB" panose="020B0900000000000000" pitchFamily="50"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2"/>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  </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2. 5</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４</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教育・訓練計画</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５</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点検・是正措置・見直し</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３</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0066"/>
                </a:solidFill>
                <a:latin typeface="HGP創英角ﾎﾟｯﾌﾟ体" panose="040B0A00000000000000" pitchFamily="50" charset="-128"/>
                <a:ea typeface="HGP創英角ﾎﾟｯﾌﾟ体" panose="040B0A00000000000000" pitchFamily="50" charset="-128"/>
              </a:rPr>
              <a:t>ＢＣＰの</a:t>
            </a:r>
          </a:p>
          <a:p>
            <a:pPr eaLnBrk="1" hangingPunct="1"/>
            <a:r>
              <a:rPr lang="ja-JP" altLang="en-US" sz="1200" b="0">
                <a:solidFill>
                  <a:srgbClr val="000066"/>
                </a:solidFill>
                <a:latin typeface="HGP創英角ﾎﾟｯﾌﾟ体" panose="040B0A00000000000000" pitchFamily="50" charset="-128"/>
                <a:ea typeface="HGP創英角ﾎﾟｯﾌﾟ体" panose="040B0A00000000000000" pitchFamily="50"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nvGraphicFramePr>
        <p:xfrm>
          <a:off x="3954463" y="5364163"/>
          <a:ext cx="2665412" cy="3216275"/>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様式②</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避難経路図・避難計画</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様式③</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備蓄品リスト</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様式④</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様式⑤</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様式⑥</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様式⑦</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-1】</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-2】</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様式⑩</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様式⑫</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0"/>
            <a:ext cx="671512" cy="336550"/>
            <a:chOff x="164" y="1411"/>
            <a:chExt cx="423" cy="212"/>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4" name="Text Box 194"/>
            <p:cNvSpPr txBox="1">
              <a:spLocks noChangeArrowheads="1"/>
            </p:cNvSpPr>
            <p:nvPr/>
          </p:nvSpPr>
          <p:spPr bwMode="auto">
            <a:xfrm>
              <a:off x="217" y="1411"/>
              <a:ext cx="37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FF0066"/>
                  </a:solidFill>
                </a:rPr>
                <a:t>目標を</a:t>
              </a:r>
            </a:p>
            <a:p>
              <a:pPr eaLnBrk="1" hangingPunct="1"/>
              <a:r>
                <a:rPr lang="ja-JP" altLang="en-US" sz="800" b="0">
                  <a:solidFill>
                    <a:srgbClr val="FF0066"/>
                  </a:solidFill>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49" name="Text Box 197"/>
          <p:cNvSpPr txBox="1">
            <a:spLocks noChangeArrowheads="1"/>
          </p:cNvSpPr>
          <p:nvPr/>
        </p:nvSpPr>
        <p:spPr bwMode="auto">
          <a:xfrm>
            <a:off x="5967413" y="3224213"/>
            <a:ext cx="6889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rgbClr val="FF3300"/>
                </a:solidFill>
              </a:rPr>
              <a:t>ギャップを</a:t>
            </a:r>
          </a:p>
          <a:p>
            <a:pPr algn="ctr" eaLnBrk="1" hangingPunct="1"/>
            <a:r>
              <a:rPr lang="ja-JP" altLang="en-US" sz="800" b="0">
                <a:solidFill>
                  <a:srgbClr val="FF3300"/>
                </a:solidFill>
              </a:rPr>
              <a:t>把握する！</a:t>
            </a:r>
          </a:p>
        </p:txBody>
      </p:sp>
      <p:grpSp>
        <p:nvGrpSpPr>
          <p:cNvPr id="6250" name="Group 220"/>
          <p:cNvGrpSpPr>
            <a:grpSpLocks/>
          </p:cNvGrpSpPr>
          <p:nvPr/>
        </p:nvGrpSpPr>
        <p:grpSpPr bwMode="auto">
          <a:xfrm>
            <a:off x="5949950" y="4533900"/>
            <a:ext cx="719138" cy="336550"/>
            <a:chOff x="165" y="2681"/>
            <a:chExt cx="453" cy="212"/>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2" name="Text Box 200"/>
            <p:cNvSpPr txBox="1">
              <a:spLocks noChangeArrowheads="1"/>
            </p:cNvSpPr>
            <p:nvPr/>
          </p:nvSpPr>
          <p:spPr bwMode="auto">
            <a:xfrm>
              <a:off x="184" y="2681"/>
              <a:ext cx="4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chemeClr val="accent2"/>
                  </a:solidFill>
                </a:rPr>
                <a:t>ギャップを</a:t>
              </a:r>
            </a:p>
            <a:p>
              <a:pPr algn="ctr" eaLnBrk="1" hangingPunct="1"/>
              <a:r>
                <a:rPr lang="ja-JP" altLang="en-US" sz="800" b="0">
                  <a:solidFill>
                    <a:schemeClr val="accent2"/>
                  </a:solidFill>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3" name="Text Box 224"/>
          <p:cNvSpPr txBox="1">
            <a:spLocks noChangeArrowheads="1"/>
          </p:cNvSpPr>
          <p:nvPr/>
        </p:nvSpPr>
        <p:spPr bwMode="auto">
          <a:xfrm>
            <a:off x="4025900" y="8558213"/>
            <a:ext cx="25939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注）「</a:t>
            </a:r>
            <a:r>
              <a:rPr lang="ja-JP" altLang="en-US" b="0">
                <a:solidFill>
                  <a:schemeClr val="accent2"/>
                </a:solidFill>
              </a:rPr>
              <a:t>青字</a:t>
            </a:r>
            <a:r>
              <a:rPr lang="ja-JP" altLang="en-US" b="0"/>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accent2"/>
                </a:solidFill>
                <a:latin typeface="HGS創英角ｺﾞｼｯｸUB" panose="020B0900000000000000" pitchFamily="50" charset="-128"/>
                <a:ea typeface="HGS創英角ｺﾞｼｯｸUB" panose="020B0900000000000000" pitchFamily="50" charset="-128"/>
              </a:rPr>
              <a:t>ＢＣＰを作る！</a:t>
            </a:r>
          </a:p>
          <a:p>
            <a:pPr algn="ctr" eaLnBrk="1" hangingPunct="1"/>
            <a:r>
              <a:rPr lang="ja-JP" altLang="en-US" b="0">
                <a:solidFill>
                  <a:schemeClr val="accent2"/>
                </a:solidFill>
                <a:latin typeface="HG丸ｺﾞｼｯｸM-PRO" panose="020F0600000000000000" pitchFamily="50"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19334" name="Group 550"/>
          <p:cNvGraphicFramePr>
            <a:graphicFrameLocks noGrp="1"/>
          </p:cNvGraphicFramePr>
          <p:nvPr>
            <p:ph/>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地震危険度の確認（前提条件）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solidFill>
                  <a:schemeClr val="accent2"/>
                </a:solidFill>
                <a:latin typeface="HGS創英角ｺﾞｼｯｸUB" panose="020B0900000000000000" pitchFamily="50" charset="-128"/>
                <a:ea typeface="HGS創英角ｺﾞｼｯｸUB" panose="020B0900000000000000" pitchFamily="50" charset="-128"/>
              </a:rPr>
              <a:t>災害時の実行！</a:t>
            </a:r>
            <a:endParaRPr lang="ja-JP" altLang="en-US" b="0">
              <a:solidFill>
                <a:schemeClr val="accent2"/>
              </a:solidFill>
              <a:latin typeface="HG丸ｺﾞｼｯｸM-PRO" panose="020F0600000000000000" pitchFamily="50"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74"/>
          <p:cNvSpPr>
            <a:spLocks noChangeArrowheads="1"/>
          </p:cNvSpPr>
          <p:nvPr/>
        </p:nvSpPr>
        <p:spPr bwMode="auto">
          <a:xfrm>
            <a:off x="92075" y="92075"/>
            <a:ext cx="3265488" cy="339725"/>
          </a:xfrm>
          <a:prstGeom prst="rect">
            <a:avLst/>
          </a:prstGeom>
          <a:gradFill rotWithShape="1">
            <a:gsLst>
              <a:gs pos="0">
                <a:srgbClr val="FAC864"/>
              </a:gs>
              <a:gs pos="50000">
                <a:srgbClr val="FFFFFF"/>
              </a:gs>
              <a:gs pos="100000">
                <a:srgbClr val="FAC864"/>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１．ＢＣＰ基本方針の決定</a:t>
            </a:r>
          </a:p>
        </p:txBody>
      </p:sp>
      <p:sp>
        <p:nvSpPr>
          <p:cNvPr id="7172" name="Text Box 523"/>
          <p:cNvSpPr txBox="1">
            <a:spLocks noChangeArrowheads="1"/>
          </p:cNvSpPr>
          <p:nvPr/>
        </p:nvSpPr>
        <p:spPr bwMode="auto">
          <a:xfrm>
            <a:off x="333375" y="631825"/>
            <a:ext cx="62642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i="1">
                <a:solidFill>
                  <a:schemeClr val="hlink"/>
                </a:solidFill>
                <a:latin typeface="HG丸ｺﾞｼｯｸM-PRO" panose="020F0600000000000000" pitchFamily="50" charset="-128"/>
              </a:rPr>
              <a:t>経営者として、従業員や取引先に向け、あなたの会社がＢＣＰを策定する目的を意思表明してください。</a:t>
            </a:r>
          </a:p>
          <a:p>
            <a:pPr eaLnBrk="1" hangingPunct="1">
              <a:buFontTx/>
              <a:buChar char="•"/>
            </a:pPr>
            <a:r>
              <a:rPr lang="ja-JP" altLang="en-US" b="0">
                <a:solidFill>
                  <a:srgbClr val="808080"/>
                </a:solidFill>
                <a:latin typeface="HG丸ｺﾞｼｯｸM-PRO" panose="020F0600000000000000" pitchFamily="50"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丸ｺﾞｼｯｸM-PRO" panose="020F0600000000000000" pitchFamily="50" charset="-128"/>
              </a:rPr>
              <a:t>　当社は、大規模地震等の災害が発生した場合でも、取引先の事業および</a:t>
            </a:r>
          </a:p>
          <a:p>
            <a:pPr eaLnBrk="1" hangingPunct="1"/>
            <a:r>
              <a:rPr lang="ja-JP" altLang="en-US" sz="1400" b="0">
                <a:latin typeface="HG丸ｺﾞｼｯｸM-PRO" panose="020F0600000000000000" pitchFamily="50" charset="-128"/>
              </a:rPr>
              <a:t>従業員の生活に影響を及ぼさないよう、以下の方針に基づき策定したＢＣＰに則り、事業の継続・早期復旧に取り組みます。</a:t>
            </a:r>
          </a:p>
        </p:txBody>
      </p:sp>
      <p:sp>
        <p:nvSpPr>
          <p:cNvPr id="16936" name="Text Box 552"/>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a:t>
            </a:r>
          </a:p>
        </p:txBody>
      </p:sp>
      <p:graphicFrame>
        <p:nvGraphicFramePr>
          <p:cNvPr id="17170" name="Group 786"/>
          <p:cNvGraphicFramePr>
            <a:graphicFrameLocks noGrp="1"/>
          </p:cNvGraphicFramePr>
          <p:nvPr/>
        </p:nvGraphicFramePr>
        <p:xfrm>
          <a:off x="839788" y="3562350"/>
          <a:ext cx="5327650" cy="3378200"/>
        </p:xfrm>
        <a:graphic>
          <a:graphicData uri="http://schemas.openxmlformats.org/drawingml/2006/table">
            <a:tbl>
              <a:tblPr/>
              <a:tblGrid>
                <a:gridCol w="501650">
                  <a:extLst>
                    <a:ext uri="{9D8B030D-6E8A-4147-A177-3AD203B41FA5}">
                      <a16:colId xmlns:a16="http://schemas.microsoft.com/office/drawing/2014/main" val="381707096"/>
                    </a:ext>
                  </a:extLst>
                </a:gridCol>
                <a:gridCol w="2233612">
                  <a:extLst>
                    <a:ext uri="{9D8B030D-6E8A-4147-A177-3AD203B41FA5}">
                      <a16:colId xmlns:a16="http://schemas.microsoft.com/office/drawing/2014/main" val="4184214805"/>
                    </a:ext>
                  </a:extLst>
                </a:gridCol>
                <a:gridCol w="2592388">
                  <a:extLst>
                    <a:ext uri="{9D8B030D-6E8A-4147-A177-3AD203B41FA5}">
                      <a16:colId xmlns:a16="http://schemas.microsoft.com/office/drawing/2014/main" val="3716502477"/>
                    </a:ext>
                  </a:extLst>
                </a:gridCol>
              </a:tblGrid>
              <a:tr h="31439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方針</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観点</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950421488"/>
                  </a:ext>
                </a:extLst>
              </a:tr>
              <a:tr h="398489">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の安全を守る</a:t>
                      </a:r>
                    </a:p>
                  </a:txBody>
                  <a:tcPr marL="90000" marR="90000" marT="46810" marB="4681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従業員及びその家族の安否状況をまず把握する。</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653087"/>
                  </a:ext>
                </a:extLst>
              </a:tr>
              <a:tr h="42897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2328919"/>
                  </a:ext>
                </a:extLst>
              </a:tr>
              <a:tr h="55092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取引先からの信用を守る</a:t>
                      </a:r>
                    </a:p>
                  </a:txBody>
                  <a:tcPr marL="90000" marR="90000" marT="46810" marB="4681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被災した際にも速やかに復旧可能な体制を整備し、お客様に影響を及ぼすことのないよう努める。</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5581769"/>
                  </a:ext>
                </a:extLst>
              </a:tr>
              <a:tr h="42897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4444230"/>
                  </a:ext>
                </a:extLst>
              </a:tr>
              <a:tr h="398489">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従業員の雇用の維持</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10" marB="4681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災害発生後も現在の事業規模を必ず維持する。</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8503751"/>
                  </a:ext>
                </a:extLst>
              </a:tr>
              <a:tr h="42897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6031818"/>
                  </a:ext>
                </a:extLst>
              </a:tr>
              <a:tr h="4289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その他</a:t>
                      </a:r>
                    </a:p>
                  </a:txBody>
                  <a:tcPr marL="90000" marR="90000" marT="46810" marB="4681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5175737"/>
                  </a:ext>
                </a:extLst>
              </a:tr>
            </a:tbl>
          </a:graphicData>
        </a:graphic>
      </p:graphicFrame>
      <p:graphicFrame>
        <p:nvGraphicFramePr>
          <p:cNvPr id="17171" name="Group 787"/>
          <p:cNvGraphicFramePr>
            <a:graphicFrameLocks noGrp="1"/>
          </p:cNvGraphicFramePr>
          <p:nvPr/>
        </p:nvGraphicFramePr>
        <p:xfrm>
          <a:off x="838200" y="7473950"/>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040563"/>
            <a:ext cx="3990975"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chemeClr val="accent2"/>
                </a:solidFill>
              </a:rPr>
              <a:t>災害時に他企業等と連携して対応する場合の共通の方針</a:t>
            </a:r>
          </a:p>
          <a:p>
            <a:pPr eaLnBrk="1" hangingPunct="1"/>
            <a:r>
              <a:rPr lang="en-US" altLang="ja-JP" b="0">
                <a:solidFill>
                  <a:srgbClr val="808080"/>
                </a:solidFill>
              </a:rPr>
              <a:t>※</a:t>
            </a:r>
            <a:r>
              <a:rPr lang="ja-JP" altLang="en-US" b="0">
                <a:solidFill>
                  <a:srgbClr val="808080"/>
                </a:solidFill>
              </a:rPr>
              <a:t>具体的な対応方針がある場合には、こちらに記入しましょう。</a:t>
            </a:r>
          </a:p>
        </p:txBody>
      </p:sp>
      <p:sp>
        <p:nvSpPr>
          <p:cNvPr id="7219" name="Text Box 748"/>
          <p:cNvSpPr txBox="1">
            <a:spLocks noChangeArrowheads="1"/>
          </p:cNvSpPr>
          <p:nvPr/>
        </p:nvSpPr>
        <p:spPr bwMode="auto">
          <a:xfrm>
            <a:off x="2708275" y="8372475"/>
            <a:ext cx="3673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accent2"/>
                </a:solidFill>
                <a:latin typeface="HG丸ｺﾞｼｯｸM-PRO" panose="020F0600000000000000" pitchFamily="50" charset="-128"/>
              </a:rPr>
              <a:t>他企業等と連携することが効果的と思われる項目の具体的な事例については「ＢＣＰ取組み事例集」 </a:t>
            </a:r>
            <a:r>
              <a:rPr lang="ja-JP" altLang="en-US" b="0">
                <a:solidFill>
                  <a:srgbClr val="333399"/>
                </a:solidFill>
                <a:latin typeface="HG丸ｺﾞｼｯｸM-PRO" panose="020F0600000000000000" pitchFamily="50" charset="-128"/>
              </a:rPr>
              <a:t>（</a:t>
            </a:r>
            <a:r>
              <a:rPr lang="en-US" altLang="ja-JP" b="0">
                <a:solidFill>
                  <a:srgbClr val="333399"/>
                </a:solidFill>
                <a:latin typeface="HG丸ｺﾞｼｯｸM-PRO" panose="020F0600000000000000" pitchFamily="50" charset="-128"/>
              </a:rPr>
              <a:t>Ⅲ</a:t>
            </a:r>
            <a:r>
              <a:rPr lang="ja-JP" altLang="en-US" b="0">
                <a:solidFill>
                  <a:srgbClr val="333399"/>
                </a:solidFill>
                <a:latin typeface="HG丸ｺﾞｼｯｸM-PRO" panose="020F0600000000000000" pitchFamily="50" charset="-128"/>
              </a:rPr>
              <a:t>．ＢＣＰ取組みの連携事例・アイデア集）</a:t>
            </a:r>
            <a:r>
              <a:rPr lang="ja-JP" altLang="en-US" b="0">
                <a:solidFill>
                  <a:schemeClr val="accent2"/>
                </a:solidFill>
                <a:latin typeface="HG丸ｺﾞｼｯｸM-PRO" panose="020F0600000000000000" pitchFamily="50" charset="-128"/>
              </a:rPr>
              <a:t>を参照してください。</a:t>
            </a:r>
          </a:p>
        </p:txBody>
      </p:sp>
      <p:sp>
        <p:nvSpPr>
          <p:cNvPr id="7220" name="Text Box 749"/>
          <p:cNvSpPr txBox="1">
            <a:spLocks noChangeArrowheads="1"/>
          </p:cNvSpPr>
          <p:nvPr/>
        </p:nvSpPr>
        <p:spPr bwMode="auto">
          <a:xfrm>
            <a:off x="1268413" y="1928813"/>
            <a:ext cx="478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2000" b="0">
                <a:latin typeface="ＭＳ Ｐ明朝" panose="02020600040205080304" pitchFamily="18" charset="-128"/>
                <a:ea typeface="ＭＳ Ｐ明朝" panose="02020600040205080304" pitchFamily="18" charset="-128"/>
              </a:rPr>
              <a:t>『</a:t>
            </a:r>
            <a:r>
              <a:rPr lang="ja-JP" altLang="en-US" sz="2000" i="1">
                <a:solidFill>
                  <a:srgbClr val="800000"/>
                </a:solidFill>
                <a:latin typeface="ＭＳ Ｐ明朝" panose="02020600040205080304" pitchFamily="18" charset="-128"/>
                <a:ea typeface="ＭＳ Ｐ明朝" panose="02020600040205080304" pitchFamily="18" charset="-128"/>
              </a:rPr>
              <a:t>　　　　　　　　　　</a:t>
            </a:r>
            <a:r>
              <a:rPr lang="ja-JP" altLang="en-US" sz="2000" b="0">
                <a:solidFill>
                  <a:srgbClr val="FF0000"/>
                </a:solidFill>
              </a:rPr>
              <a:t>　</a:t>
            </a:r>
            <a:r>
              <a:rPr lang="ja-JP" altLang="en-US" sz="2000" b="0"/>
              <a:t>ＢＣＰ基本方針</a:t>
            </a:r>
            <a:r>
              <a:rPr lang="en-US" altLang="ja-JP" sz="2000" b="0"/>
              <a:t>』</a:t>
            </a:r>
            <a:r>
              <a:rPr lang="ja-JP" altLang="en-US" sz="2000" b="0"/>
              <a:t>　　</a:t>
            </a:r>
          </a:p>
        </p:txBody>
      </p:sp>
      <p:grpSp>
        <p:nvGrpSpPr>
          <p:cNvPr id="7221" name="Group 767"/>
          <p:cNvGrpSpPr>
            <a:grpSpLocks/>
          </p:cNvGrpSpPr>
          <p:nvPr/>
        </p:nvGrpSpPr>
        <p:grpSpPr bwMode="auto">
          <a:xfrm>
            <a:off x="1158875" y="8496300"/>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66FF"/>
                  </a:solidFill>
                  <a:ea typeface="HGS創英角ﾎﾟｯﾌﾟ体" panose="040B0A00000000000000" pitchFamily="50"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22" name="Picture 780" descr="GUM02_CL02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5002213"/>
            <a:ext cx="7302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3" name="Picture 781" descr="GUM05_CL13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3908425"/>
            <a:ext cx="665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782" descr="GUM02_CL05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288" y="5729288"/>
            <a:ext cx="4857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２．計画</a:t>
            </a:r>
          </a:p>
        </p:txBody>
      </p:sp>
      <p:sp>
        <p:nvSpPr>
          <p:cNvPr id="8195" name="Text Box 3"/>
          <p:cNvSpPr txBox="1">
            <a:spLocks noChangeArrowheads="1"/>
          </p:cNvSpPr>
          <p:nvPr/>
        </p:nvSpPr>
        <p:spPr bwMode="auto">
          <a:xfrm>
            <a:off x="333375" y="657225"/>
            <a:ext cx="611981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２．１　対象とする災害</a:t>
            </a:r>
          </a:p>
          <a:p>
            <a:pPr eaLnBrk="1" hangingPunct="1"/>
            <a:endParaRPr lang="ja-JP" altLang="en-US" sz="800"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r>
              <a:rPr lang="ja-JP" altLang="en-US" b="0">
                <a:solidFill>
                  <a:srgbClr val="808080"/>
                </a:solidFill>
                <a:latin typeface="HG丸ｺﾞｼｯｸM-PRO" panose="020F0600000000000000" pitchFamily="50" charset="-128"/>
              </a:rPr>
              <a:t>・ 愛知県の企業にとって、地震は最も影響を受ける災害と考えられます。中でも、その被害が県内の広範囲にわたると予測される想定東海・東南海地震が連動して起こった場合</a:t>
            </a:r>
            <a:r>
              <a:rPr lang="en-US" altLang="ja-JP" b="0" baseline="30000">
                <a:solidFill>
                  <a:srgbClr val="808080"/>
                </a:solidFill>
                <a:latin typeface="HG丸ｺﾞｼｯｸM-PRO" panose="020F0600000000000000" pitchFamily="50" charset="-128"/>
              </a:rPr>
              <a:t>※</a:t>
            </a:r>
            <a:r>
              <a:rPr lang="ja-JP" altLang="en-US" b="0">
                <a:solidFill>
                  <a:srgbClr val="808080"/>
                </a:solidFill>
                <a:latin typeface="HG丸ｺﾞｼｯｸM-PRO" panose="020F0600000000000000" pitchFamily="50" charset="-128"/>
              </a:rPr>
              <a:t>を「対象とする災害」として、ＢＣＰの策定に着手してください。</a:t>
            </a:r>
          </a:p>
        </p:txBody>
      </p:sp>
      <p:sp>
        <p:nvSpPr>
          <p:cNvPr id="8196" name="Text Box 4"/>
          <p:cNvSpPr txBox="1">
            <a:spLocks noChangeArrowheads="1"/>
          </p:cNvSpPr>
          <p:nvPr/>
        </p:nvSpPr>
        <p:spPr bwMode="auto">
          <a:xfrm>
            <a:off x="333375" y="3152775"/>
            <a:ext cx="633571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800" b="0">
              <a:latin typeface="HG創英角ｺﾞｼｯｸUB" panose="020B0909000000000000" pitchFamily="49" charset="-128"/>
              <a:ea typeface="HG創英角ｺﾞｼｯｸUB" panose="020B0909000000000000" pitchFamily="49" charset="-128"/>
            </a:endParaRPr>
          </a:p>
          <a:p>
            <a:pPr eaLnBrk="1" hangingPunct="1"/>
            <a:r>
              <a:rPr lang="ja-JP" altLang="en-US" sz="1400" b="0">
                <a:latin typeface="HG創英角ｺﾞｼｯｸUB" panose="020B0909000000000000" pitchFamily="49" charset="-128"/>
                <a:ea typeface="HG創英角ｺﾞｼｯｸUB" panose="020B0909000000000000" pitchFamily="49" charset="-128"/>
              </a:rPr>
              <a:t>２．２　重要業務の決定</a:t>
            </a:r>
          </a:p>
          <a:p>
            <a:pPr eaLnBrk="1" hangingPunct="1"/>
            <a:endParaRPr lang="ja-JP" altLang="en-US" sz="800"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被災時には、ヒトやモノなど各種業務に必要な経営資源が、著しく不足する可能性があります。全ての業務を行うことは不可能であり、</a:t>
            </a:r>
            <a:r>
              <a:rPr lang="ja-JP" altLang="en-US" b="0" i="1">
                <a:solidFill>
                  <a:schemeClr val="hlink"/>
                </a:solidFill>
                <a:latin typeface="HG丸ｺﾞｼｯｸM-PRO" panose="020F0600000000000000" pitchFamily="50" charset="-128"/>
              </a:rPr>
              <a:t>あなたの会社にとって最も必要な業務（重要業務）に、その限られた経営資源を投入する必要</a:t>
            </a:r>
            <a:r>
              <a:rPr lang="ja-JP" altLang="en-US" b="0">
                <a:solidFill>
                  <a:srgbClr val="808080"/>
                </a:solidFill>
                <a:latin typeface="HG丸ｺﾞｼｯｸM-PRO" panose="020F0600000000000000" pitchFamily="50" charset="-128"/>
              </a:rPr>
              <a:t>があります。</a:t>
            </a:r>
          </a:p>
          <a:p>
            <a:pPr eaLnBrk="1" hangingPunct="1">
              <a:buFontTx/>
              <a:buChar char="•"/>
            </a:pPr>
            <a:r>
              <a:rPr lang="ja-JP" altLang="en-US" b="0">
                <a:solidFill>
                  <a:srgbClr val="808080"/>
                </a:solidFill>
                <a:latin typeface="HG丸ｺﾞｼｯｸM-PRO" panose="020F0600000000000000" pitchFamily="50" charset="-128"/>
              </a:rPr>
              <a:t>ここでは、大規模地震が発生した場合でも、最優先に事業を継続または復旧しなければならない事業（重要業務）を決定します。以下の観点で考えて、</a:t>
            </a:r>
            <a:r>
              <a:rPr lang="ja-JP" altLang="en-US" b="0" i="1">
                <a:solidFill>
                  <a:schemeClr val="hlink"/>
                </a:solidFill>
                <a:latin typeface="HG丸ｺﾞｼｯｸM-PRO" panose="020F0600000000000000" pitchFamily="50" charset="-128"/>
              </a:rPr>
              <a:t>あなたの会社にとって影響が大きい製品を３つずつ書き出してください。</a:t>
            </a:r>
          </a:p>
          <a:p>
            <a:pPr eaLnBrk="1" hangingPunct="1">
              <a:buFontTx/>
              <a:buChar char="•"/>
            </a:pPr>
            <a:r>
              <a:rPr lang="ja-JP" altLang="en-US" b="0">
                <a:solidFill>
                  <a:srgbClr val="808080"/>
                </a:solidFill>
                <a:latin typeface="HG丸ｺﾞｼｯｸM-PRO" panose="020F0600000000000000" pitchFamily="50" charset="-128"/>
              </a:rPr>
              <a:t>また、他に重要な製品を抽出する観点がある場合には、その観点を必要に応じて追加・変更してください。書き出した製品の中から、あなたの会社の存続に係わる最も重要な製品の製造を、「重要業務」として決定してください。</a:t>
            </a:r>
            <a:endParaRPr lang="ja-JP" altLang="en-US" sz="1400" b="0" u="sng">
              <a:solidFill>
                <a:srgbClr val="808080"/>
              </a:solidFill>
              <a:ea typeface="ＭＳ Ｐゴシック" panose="020B0600070205080204" pitchFamily="50" charset="-128"/>
            </a:endParaRPr>
          </a:p>
        </p:txBody>
      </p:sp>
      <p:graphicFrame>
        <p:nvGraphicFramePr>
          <p:cNvPr id="17508" name="Group 100"/>
          <p:cNvGraphicFramePr>
            <a:graphicFrameLocks noGrp="1"/>
          </p:cNvGraphicFramePr>
          <p:nvPr/>
        </p:nvGraphicFramePr>
        <p:xfrm>
          <a:off x="333375" y="5240338"/>
          <a:ext cx="6262688" cy="3205162"/>
        </p:xfrm>
        <a:graphic>
          <a:graphicData uri="http://schemas.openxmlformats.org/drawingml/2006/table">
            <a:tbl>
              <a:tblPr/>
              <a:tblGrid>
                <a:gridCol w="1295400">
                  <a:extLst>
                    <a:ext uri="{9D8B030D-6E8A-4147-A177-3AD203B41FA5}">
                      <a16:colId xmlns:a16="http://schemas.microsoft.com/office/drawing/2014/main" val="417218652"/>
                    </a:ext>
                  </a:extLst>
                </a:gridCol>
                <a:gridCol w="1655763">
                  <a:extLst>
                    <a:ext uri="{9D8B030D-6E8A-4147-A177-3AD203B41FA5}">
                      <a16:colId xmlns:a16="http://schemas.microsoft.com/office/drawing/2014/main" val="1916455847"/>
                    </a:ext>
                  </a:extLst>
                </a:gridCol>
                <a:gridCol w="1655762">
                  <a:extLst>
                    <a:ext uri="{9D8B030D-6E8A-4147-A177-3AD203B41FA5}">
                      <a16:colId xmlns:a16="http://schemas.microsoft.com/office/drawing/2014/main" val="2384213431"/>
                    </a:ext>
                  </a:extLst>
                </a:gridCol>
                <a:gridCol w="1655763">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製品名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社会的責任</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代替生産の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可能性</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37" name="Text Box 67"/>
          <p:cNvSpPr txBox="1">
            <a:spLocks noChangeArrowheads="1"/>
          </p:cNvSpPr>
          <p:nvPr/>
        </p:nvSpPr>
        <p:spPr bwMode="auto">
          <a:xfrm>
            <a:off x="346075" y="1809750"/>
            <a:ext cx="5962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b="0">
                <a:ea typeface="ＭＳ Ｐゴシック" panose="020B0600070205080204" pitchFamily="50" charset="-128"/>
              </a:rPr>
              <a:t>※</a:t>
            </a:r>
            <a:r>
              <a:rPr lang="ja-JP" altLang="en-US" b="0">
                <a:ea typeface="ＭＳ Ｐゴシック" panose="020B0600070205080204" pitchFamily="50" charset="-128"/>
              </a:rPr>
              <a:t>愛知県東海地震・東南海地震等被害予測調査結果（</a:t>
            </a:r>
            <a:r>
              <a:rPr lang="en-US" altLang="ja-JP" b="0">
                <a:ea typeface="ＭＳ Ｐゴシック" panose="020B0600070205080204" pitchFamily="50" charset="-128"/>
                <a:hlinkClick r:id="rId2"/>
              </a:rPr>
              <a:t>http://www.pref.aichi.jp/bousai/all/all.htm</a:t>
            </a:r>
            <a:r>
              <a:rPr lang="ja-JP" altLang="en-US" b="0">
                <a:ea typeface="ＭＳ Ｐゴシック" panose="020B0600070205080204" pitchFamily="50" charset="-128"/>
              </a:rPr>
              <a:t>）</a:t>
            </a:r>
          </a:p>
        </p:txBody>
      </p:sp>
      <p:sp>
        <p:nvSpPr>
          <p:cNvPr id="17479" name="Text Box 71"/>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a:t>
            </a:r>
          </a:p>
        </p:txBody>
      </p:sp>
      <p:graphicFrame>
        <p:nvGraphicFramePr>
          <p:cNvPr id="17519" name="Group 111"/>
          <p:cNvGraphicFramePr>
            <a:graphicFrameLocks noGrp="1"/>
          </p:cNvGraphicFramePr>
          <p:nvPr/>
        </p:nvGraphicFramePr>
        <p:xfrm>
          <a:off x="549275" y="2073275"/>
          <a:ext cx="5832475" cy="503238"/>
        </p:xfrm>
        <a:graphic>
          <a:graphicData uri="http://schemas.openxmlformats.org/drawingml/2006/table">
            <a:tbl>
              <a:tblPr/>
              <a:tblGrid>
                <a:gridCol w="1150938">
                  <a:extLst>
                    <a:ext uri="{9D8B030D-6E8A-4147-A177-3AD203B41FA5}">
                      <a16:colId xmlns:a16="http://schemas.microsoft.com/office/drawing/2014/main" val="813509505"/>
                    </a:ext>
                  </a:extLst>
                </a:gridCol>
                <a:gridCol w="4681537">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大規模地震（想定東海・東南海地震連動）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nvGraphicFramePr>
        <p:xfrm>
          <a:off x="333375" y="8745538"/>
          <a:ext cx="6264275" cy="503237"/>
        </p:xfrm>
        <a:graphic>
          <a:graphicData uri="http://schemas.openxmlformats.org/drawingml/2006/table">
            <a:tbl>
              <a:tblPr/>
              <a:tblGrid>
                <a:gridCol w="1295400">
                  <a:extLst>
                    <a:ext uri="{9D8B030D-6E8A-4147-A177-3AD203B41FA5}">
                      <a16:colId xmlns:a16="http://schemas.microsoft.com/office/drawing/2014/main" val="929792375"/>
                    </a:ext>
                  </a:extLst>
                </a:gridCol>
                <a:gridCol w="4968875">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200" b="0"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の製造</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8256" name="Text Box 144"/>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FF0066"/>
                </a:solidFill>
              </a:rPr>
              <a:t>目標を</a:t>
            </a:r>
          </a:p>
          <a:p>
            <a:pPr eaLnBrk="1" hangingPunct="1"/>
            <a:r>
              <a:rPr lang="ja-JP" altLang="en-US" b="0">
                <a:solidFill>
                  <a:srgbClr val="FF0066"/>
                </a:solidFill>
              </a:rPr>
              <a:t>たてる！</a:t>
            </a:r>
          </a:p>
        </p:txBody>
      </p:sp>
      <p:sp>
        <p:nvSpPr>
          <p:cNvPr id="8257" name="Text Box 145"/>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把握する！</a:t>
            </a:r>
          </a:p>
        </p:txBody>
      </p:sp>
      <p:sp>
        <p:nvSpPr>
          <p:cNvPr id="8258" name="Text Box 146"/>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33375" y="849313"/>
            <a:ext cx="61912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２．３　目標とする復旧時間の決定</a:t>
            </a:r>
          </a:p>
          <a:p>
            <a:pPr eaLnBrk="1" hangingPunct="1"/>
            <a:endParaRPr lang="ja-JP" altLang="en-US" sz="1400"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あなたの会社の重要業務が、災害により操業停止した場合には、取引先に与える影響や社会的な影響を考慮して、事業の継続、あるいはできるだけ早く事業を復旧させるように努めなければなりません。</a:t>
            </a:r>
          </a:p>
          <a:p>
            <a:pPr eaLnBrk="1" hangingPunct="1">
              <a:buFontTx/>
              <a:buChar char="•"/>
            </a:pPr>
            <a:r>
              <a:rPr lang="ja-JP" altLang="en-US" b="0">
                <a:solidFill>
                  <a:srgbClr val="808080"/>
                </a:solidFill>
                <a:latin typeface="HG丸ｺﾞｼｯｸM-PRO" panose="020F0600000000000000" pitchFamily="50" charset="-128"/>
              </a:rPr>
              <a:t> ＢＣＰを策定する際には、取引先からの要請により、事業を再開するまでの「目標とする復旧時間」を決定し、それを実現するための対応策を検討する必要があります。</a:t>
            </a:r>
          </a:p>
          <a:p>
            <a:pPr eaLnBrk="1" hangingPunct="1">
              <a:buFontTx/>
              <a:buChar char="•"/>
            </a:pPr>
            <a:r>
              <a:rPr lang="ja-JP" altLang="en-US" b="0">
                <a:solidFill>
                  <a:srgbClr val="808080"/>
                </a:solidFill>
                <a:latin typeface="HG丸ｺﾞｼｯｸM-PRO" panose="020F0600000000000000" pitchFamily="50" charset="-128"/>
              </a:rPr>
              <a:t>取引先からの要請が無い場合には、「</a:t>
            </a:r>
            <a:r>
              <a:rPr lang="en-US" altLang="ja-JP" b="0">
                <a:solidFill>
                  <a:srgbClr val="808080"/>
                </a:solidFill>
                <a:latin typeface="HG丸ｺﾞｼｯｸM-PRO" panose="020F0600000000000000" pitchFamily="50" charset="-128"/>
              </a:rPr>
              <a:t>2.2</a:t>
            </a:r>
            <a:r>
              <a:rPr lang="ja-JP" altLang="en-US" b="0">
                <a:solidFill>
                  <a:srgbClr val="808080"/>
                </a:solidFill>
                <a:latin typeface="HG丸ｺﾞｼｯｸM-PRO" panose="020F0600000000000000" pitchFamily="50" charset="-128"/>
              </a:rPr>
              <a:t>　重要業務の決定」で重要業務を選定するために考慮した各観点から、求められる復旧時間を検討してください。</a:t>
            </a:r>
          </a:p>
          <a:p>
            <a:pPr eaLnBrk="1" hangingPunct="1">
              <a:buFontTx/>
              <a:buChar char="•"/>
            </a:pPr>
            <a:r>
              <a:rPr lang="ja-JP" altLang="en-US" b="0" i="1">
                <a:solidFill>
                  <a:schemeClr val="hlink"/>
                </a:solidFill>
                <a:latin typeface="HG丸ｺﾞｼｯｸM-PRO" panose="020F0600000000000000" pitchFamily="50" charset="-128"/>
              </a:rPr>
              <a:t>重要業務の停止にどこまで耐えられる（あなたの会社が存続できる）のかという点を意識した目標設定が重要です。</a:t>
            </a:r>
          </a:p>
        </p:txBody>
      </p:sp>
      <p:graphicFrame>
        <p:nvGraphicFramePr>
          <p:cNvPr id="43092" name="Group 84"/>
          <p:cNvGraphicFramePr>
            <a:graphicFrameLocks noGrp="1"/>
          </p:cNvGraphicFramePr>
          <p:nvPr/>
        </p:nvGraphicFramePr>
        <p:xfrm>
          <a:off x="549275" y="6929438"/>
          <a:ext cx="5832475" cy="1047750"/>
        </p:xfrm>
        <a:graphic>
          <a:graphicData uri="http://schemas.openxmlformats.org/drawingml/2006/table">
            <a:tbl>
              <a:tblPr/>
              <a:tblGrid>
                <a:gridCol w="1150938">
                  <a:extLst>
                    <a:ext uri="{9D8B030D-6E8A-4147-A177-3AD203B41FA5}">
                      <a16:colId xmlns:a16="http://schemas.microsoft.com/office/drawing/2014/main" val="3425781825"/>
                    </a:ext>
                  </a:extLst>
                </a:gridCol>
                <a:gridCol w="4681537">
                  <a:extLst>
                    <a:ext uri="{9D8B030D-6E8A-4147-A177-3AD203B41FA5}">
                      <a16:colId xmlns:a16="http://schemas.microsoft.com/office/drawing/2014/main" val="3214240576"/>
                    </a:ext>
                  </a:extLst>
                </a:gridCol>
              </a:tblGrid>
              <a:tr h="1047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bl>
          </a:graphicData>
        </a:graphic>
      </p:graphicFrame>
      <p:sp>
        <p:nvSpPr>
          <p:cNvPr id="9227" name="Text Box 16"/>
          <p:cNvSpPr txBox="1">
            <a:spLocks noChangeArrowheads="1"/>
          </p:cNvSpPr>
          <p:nvPr/>
        </p:nvSpPr>
        <p:spPr bwMode="auto">
          <a:xfrm>
            <a:off x="979488" y="4449763"/>
            <a:ext cx="4897437" cy="1584325"/>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a:p>
          <a:p>
            <a:pPr eaLnBrk="1" hangingPunct="1"/>
            <a:r>
              <a:rPr lang="ja-JP" altLang="en-US" sz="1200" b="0"/>
              <a:t>取引先からの要請により、目標とする復旧時間が制約を受ける場合</a:t>
            </a:r>
          </a:p>
        </p:txBody>
      </p:sp>
      <p:sp>
        <p:nvSpPr>
          <p:cNvPr id="9228" name="Text Box 17"/>
          <p:cNvSpPr txBox="1">
            <a:spLocks noChangeArrowheads="1"/>
          </p:cNvSpPr>
          <p:nvPr/>
        </p:nvSpPr>
        <p:spPr bwMode="auto">
          <a:xfrm>
            <a:off x="2563813" y="5097463"/>
            <a:ext cx="3097212" cy="830262"/>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取引先の要請に応じた復旧目標（時間・レベル）を設定する必要があります。</a:t>
            </a:r>
          </a:p>
          <a:p>
            <a:pPr eaLnBrk="1" hangingPunct="1">
              <a:spcBef>
                <a:spcPct val="50000"/>
              </a:spcBef>
            </a:pPr>
            <a:r>
              <a:rPr lang="ja-JP" altLang="en-US" b="0"/>
              <a:t>⇒その要請に応えられない時は、信用を失う</a:t>
            </a:r>
          </a:p>
          <a:p>
            <a:pPr eaLnBrk="1" hangingPunct="1"/>
            <a:r>
              <a:rPr lang="ja-JP" altLang="en-US" b="0"/>
              <a:t>　おそれがあります。</a:t>
            </a:r>
          </a:p>
        </p:txBody>
      </p:sp>
      <p:sp>
        <p:nvSpPr>
          <p:cNvPr id="43036" name="Text Box 28"/>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3</a:t>
            </a:r>
          </a:p>
        </p:txBody>
      </p:sp>
      <p:sp>
        <p:nvSpPr>
          <p:cNvPr id="9230" name="Text Box 68"/>
          <p:cNvSpPr txBox="1">
            <a:spLocks noChangeArrowheads="1"/>
          </p:cNvSpPr>
          <p:nvPr/>
        </p:nvSpPr>
        <p:spPr bwMode="auto">
          <a:xfrm>
            <a:off x="476250" y="2930525"/>
            <a:ext cx="59039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b="0">
                <a:solidFill>
                  <a:srgbClr val="808080"/>
                </a:solidFill>
              </a:rPr>
              <a:t>自社で現実的に可能な対応策を実施しても、取引先からの要請（復旧時間など）を満たすことが不可能な場合には、他社に代替生産を依頼するなど、別の解決方法を検討する必要があります。</a:t>
            </a:r>
            <a:endParaRPr lang="ja-JP" altLang="en-US" b="0">
              <a:solidFill>
                <a:srgbClr val="808080"/>
              </a:solidFill>
              <a:latin typeface="HG丸ｺﾞｼｯｸM-PRO" panose="020F0600000000000000" pitchFamily="50" charset="-128"/>
            </a:endParaRPr>
          </a:p>
          <a:p>
            <a:pPr eaLnBrk="1" hangingPunct="1">
              <a:buFont typeface="HG丸ｺﾞｼｯｸM-PRO" panose="020F0600000000000000" pitchFamily="50" charset="-128"/>
              <a:buNone/>
            </a:pPr>
            <a:endParaRPr lang="ja-JP" altLang="en-US" b="0">
              <a:solidFill>
                <a:srgbClr val="808080"/>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b="0">
                <a:solidFill>
                  <a:srgbClr val="808080"/>
                </a:solidFill>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pic>
        <p:nvPicPr>
          <p:cNvPr id="9231" name="Picture 69" descr="GUM02_CL02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5097463"/>
            <a:ext cx="10144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AutoShape 75"/>
          <p:cNvSpPr>
            <a:spLocks noChangeArrowheads="1"/>
          </p:cNvSpPr>
          <p:nvPr/>
        </p:nvSpPr>
        <p:spPr bwMode="auto">
          <a:xfrm>
            <a:off x="1077913" y="4287838"/>
            <a:ext cx="2663825" cy="287337"/>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33" name="Text Box 74"/>
          <p:cNvSpPr txBox="1">
            <a:spLocks noChangeArrowheads="1"/>
          </p:cNvSpPr>
          <p:nvPr/>
        </p:nvSpPr>
        <p:spPr bwMode="auto">
          <a:xfrm>
            <a:off x="1114425" y="4259263"/>
            <a:ext cx="2687638" cy="304800"/>
          </a:xfrm>
          <a:prstGeom prst="rect">
            <a:avLst/>
          </a:prstGeom>
          <a:noFill/>
          <a:ln>
            <a:noFill/>
          </a:ln>
          <a:effectLst/>
          <a:extLst>
            <a:ext uri="{909E8E84-426E-40DD-AFC4-6F175D3DCCD1}">
              <a14:hiddenFill xmlns:a14="http://schemas.microsoft.com/office/drawing/2010/main">
                <a:solidFill>
                  <a:srgbClr val="E5FFB7"/>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ea typeface="HGP創英角ﾎﾟｯﾌﾟ体" panose="040B0A00000000000000" pitchFamily="50" charset="-128"/>
              </a:rPr>
              <a:t>こんな場合にはご注意ください！</a:t>
            </a:r>
          </a:p>
        </p:txBody>
      </p:sp>
      <p:grpSp>
        <p:nvGrpSpPr>
          <p:cNvPr id="9234" name="Group 76"/>
          <p:cNvGrpSpPr>
            <a:grpSpLocks/>
          </p:cNvGrpSpPr>
          <p:nvPr/>
        </p:nvGrpSpPr>
        <p:grpSpPr bwMode="auto">
          <a:xfrm>
            <a:off x="3573463" y="60325"/>
            <a:ext cx="3097212" cy="390525"/>
            <a:chOff x="2944" y="111"/>
            <a:chExt cx="1212" cy="153"/>
          </a:xfrm>
        </p:grpSpPr>
        <p:sp>
          <p:nvSpPr>
            <p:cNvPr id="9238" name="AutoShape 77"/>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39" name="AutoShape 78"/>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40" name="AutoShape 79"/>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9235" name="Text Box 80"/>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FF0066"/>
                </a:solidFill>
              </a:rPr>
              <a:t>目標を</a:t>
            </a:r>
          </a:p>
          <a:p>
            <a:pPr eaLnBrk="1" hangingPunct="1"/>
            <a:r>
              <a:rPr lang="ja-JP" altLang="en-US" b="0">
                <a:solidFill>
                  <a:srgbClr val="FF0066"/>
                </a:solidFill>
              </a:rPr>
              <a:t>たてる！</a:t>
            </a:r>
          </a:p>
        </p:txBody>
      </p:sp>
      <p:sp>
        <p:nvSpPr>
          <p:cNvPr id="9236" name="Text Box 81"/>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把握する！</a:t>
            </a:r>
          </a:p>
        </p:txBody>
      </p:sp>
      <p:sp>
        <p:nvSpPr>
          <p:cNvPr id="9237" name="Text Box 82"/>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p:cNvPicPr>
            <a:picLocks noChangeAspect="1"/>
          </p:cNvPicPr>
          <p:nvPr/>
        </p:nvPicPr>
        <p:blipFill>
          <a:blip r:embed="rId2">
            <a:extLst>
              <a:ext uri="{28A0092B-C50C-407E-A947-70E740481C1C}">
                <a14:useLocalDpi xmlns:a14="http://schemas.microsoft.com/office/drawing/2010/main" val="0"/>
              </a:ext>
            </a:extLst>
          </a:blip>
          <a:srcRect l="11810" r="10818"/>
          <a:stretch>
            <a:fillRect/>
          </a:stretch>
        </p:blipFill>
        <p:spPr bwMode="auto">
          <a:xfrm>
            <a:off x="765175" y="2649538"/>
            <a:ext cx="5662613"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333375" y="849313"/>
            <a:ext cx="619125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S創英角ｺﾞｼｯｸUB" panose="020B0900000000000000" pitchFamily="50" charset="-128"/>
                <a:ea typeface="HGS創英角ｺﾞｼｯｸUB" panose="020B0900000000000000" pitchFamily="50" charset="-128"/>
              </a:rPr>
              <a:t>２．４　重要業務が受ける被害の想定</a:t>
            </a:r>
          </a:p>
          <a:p>
            <a:pPr eaLnBrk="1" hangingPunct="1"/>
            <a:endParaRPr lang="ja-JP" altLang="en-US" sz="1400" b="0">
              <a:latin typeface="HGS創英角ｺﾞｼｯｸUB" panose="020B0900000000000000" pitchFamily="50" charset="-128"/>
              <a:ea typeface="HGS創英角ｺﾞｼｯｸUB" panose="020B0900000000000000" pitchFamily="50" charset="-128"/>
            </a:endParaRPr>
          </a:p>
          <a:p>
            <a:pPr eaLnBrk="1" hangingPunct="1"/>
            <a:r>
              <a:rPr lang="ja-JP" altLang="en-US" sz="1400" b="0">
                <a:latin typeface="HGS創英角ｺﾞｼｯｸUB" panose="020B0900000000000000" pitchFamily="50" charset="-128"/>
                <a:ea typeface="HGS創英角ｺﾞｼｯｸUB" panose="020B0900000000000000" pitchFamily="50" charset="-128"/>
              </a:rPr>
              <a:t>２．４．１　地震危険度の確認（前提条件）</a:t>
            </a:r>
          </a:p>
          <a:p>
            <a:pPr eaLnBrk="1" hangingPunct="1"/>
            <a:endParaRPr lang="ja-JP" altLang="en-US" b="0">
              <a:latin typeface="HG丸ｺﾞｼｯｸM-PRO" panose="020F0600000000000000" pitchFamily="50"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対象とする災害である「想定東海・東南海地震連動」の、予測される震度の分布図で、</a:t>
            </a:r>
            <a:r>
              <a:rPr lang="ja-JP" altLang="en-US" b="0" i="1">
                <a:solidFill>
                  <a:schemeClr val="hlink"/>
                </a:solidFill>
                <a:latin typeface="HG丸ｺﾞｼｯｸM-PRO" panose="020F0600000000000000" pitchFamily="50" charset="-128"/>
              </a:rPr>
              <a:t>あなたの会社の重要業務を行うために必要な拠点の位置と、震度の大きさを確認してください。</a:t>
            </a:r>
          </a:p>
          <a:p>
            <a:pPr eaLnBrk="1" hangingPunct="1">
              <a:buFontTx/>
              <a:buChar char="•"/>
            </a:pPr>
            <a:r>
              <a:rPr lang="ja-JP" altLang="en-US" b="0">
                <a:solidFill>
                  <a:srgbClr val="808080"/>
                </a:solidFill>
                <a:latin typeface="HG丸ｺﾞｼｯｸM-PRO" panose="020F0600000000000000" pitchFamily="50" charset="-128"/>
              </a:rPr>
              <a:t>また、複数の拠点がある場合には、それぞれの位置を地図に落として確認しましょう。その結果、想定される震度に差がある場合には、被害を受けにくい方の拠点を、ＢＣＰ対応の拠点とするなどの目安としてください。</a:t>
            </a:r>
          </a:p>
        </p:txBody>
      </p:sp>
      <p:pic>
        <p:nvPicPr>
          <p:cNvPr id="10244" name="Picture 4" descr="凡例震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745163"/>
            <a:ext cx="584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389063" y="8413750"/>
            <a:ext cx="4070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ea typeface="ＭＳ Ｐゴシック" panose="020B0600070205080204" pitchFamily="50" charset="-128"/>
              </a:rPr>
              <a:t>震度の分布（想定過去自身最大モデル）</a:t>
            </a:r>
          </a:p>
          <a:p>
            <a:pPr algn="ctr" eaLnBrk="1" hangingPunct="1"/>
            <a:r>
              <a:rPr lang="ja-JP" altLang="en-US" sz="1200" b="0">
                <a:ea typeface="ＭＳ Ｐゴシック" panose="020B0600070205080204" pitchFamily="50" charset="-128"/>
              </a:rPr>
              <a:t>出典：平成２３年度～２５年度愛知県東海地震・東南海地震・</a:t>
            </a:r>
          </a:p>
          <a:p>
            <a:pPr algn="ctr" eaLnBrk="1" hangingPunct="1"/>
            <a:r>
              <a:rPr lang="ja-JP" altLang="en-US" sz="1200" b="0">
                <a:ea typeface="ＭＳ Ｐゴシック" panose="020B0600070205080204" pitchFamily="50" charset="-128"/>
              </a:rPr>
              <a:t>南海地震等被害予測調査結果</a:t>
            </a:r>
          </a:p>
        </p:txBody>
      </p:sp>
      <p:sp>
        <p:nvSpPr>
          <p:cNvPr id="44045" name="Text Box 13"/>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4</a:t>
            </a:r>
          </a:p>
        </p:txBody>
      </p:sp>
      <p:graphicFrame>
        <p:nvGraphicFramePr>
          <p:cNvPr id="44080" name="Group 48"/>
          <p:cNvGraphicFramePr>
            <a:graphicFrameLocks noGrp="1"/>
          </p:cNvGraphicFramePr>
          <p:nvPr/>
        </p:nvGraphicFramePr>
        <p:xfrm>
          <a:off x="3213100" y="7689850"/>
          <a:ext cx="3095625"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1800225">
                  <a:extLst>
                    <a:ext uri="{9D8B030D-6E8A-4147-A177-3AD203B41FA5}">
                      <a16:colId xmlns:a16="http://schemas.microsoft.com/office/drawing/2014/main" val="1668626060"/>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震度</a:t>
                      </a:r>
                      <a:r>
                        <a:rPr kumimoji="1"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a:t>
                      </a:r>
                      <a:endParaRPr kumimoji="1" lang="ja-JP" altLang="en-US" sz="1200" b="1" i="1" u="none" strike="noStrike" cap="none" normalizeH="0" baseline="0" dirty="0" smtClean="0">
                        <a:ln>
                          <a:noFill/>
                        </a:ln>
                        <a:solidFill>
                          <a:schemeClr val="tx1"/>
                        </a:solidFill>
                        <a:effectLst/>
                        <a:latin typeface="Arial" panose="020B0604020202020204" pitchFamily="34" charset="0"/>
                        <a:ea typeface="ＭＳ Ｐ明朝" panose="02020600040205080304" pitchFamily="18"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6" name="AutoShape 5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7" name="AutoShape 6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8" name="Text Box 61"/>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0259" name="Text Box 62"/>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0260" name="Text Box 63"/>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560388"/>
            <a:ext cx="619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２．４．２　自社に想定される被害</a:t>
            </a:r>
            <a:r>
              <a:rPr lang="ja-JP" altLang="en-US" sz="1600" b="0" u="sng">
                <a:latin typeface="HG丸ｺﾞｼｯｸM-PRO" panose="020F0600000000000000" pitchFamily="50" charset="-128"/>
                <a:ea typeface="ＭＳ Ｐゴシック" panose="020B0600070205080204" pitchFamily="50" charset="-128"/>
              </a:rPr>
              <a:t>　</a:t>
            </a:r>
          </a:p>
        </p:txBody>
      </p:sp>
      <p:graphicFrame>
        <p:nvGraphicFramePr>
          <p:cNvPr id="45251" name="Group 195"/>
          <p:cNvGraphicFramePr>
            <a:graphicFrameLocks noGrp="1"/>
          </p:cNvGraphicFramePr>
          <p:nvPr/>
        </p:nvGraphicFramePr>
        <p:xfrm>
          <a:off x="333375" y="2039938"/>
          <a:ext cx="6262688" cy="3235325"/>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76491">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５弱・５強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耐震性の低い建物は、壁、梁、柱等に大きな亀裂が生じるものがあります（倒壊には至らない）。</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耐震性の低い建物は、壁や柱が破壊するものがあります。耐震性の高い建物でも大きな亀裂が生じるものがあります。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耐震性の低い建物は、倒壊するものがあります。耐震性が高い建物でも壁、柱が破壊するものがあります。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機械及び装置</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未固定の不安定な設備が倒れることがあります。計器、</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PC</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等が台等から落下することがあります。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未固定の設備の多くが移動、転倒します。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未固定の設備のほとんどが移動、転倒します。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工具・器具・備品</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吊り下げ物は激しく揺れ、什器等に収納している工具・器具類が落下することがあります。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未固定の什器類の多くが転倒します。工具・器具類も散乱します。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未固定の什器類のほとんどが転倒します。工具・器具類も散乱します。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298450" y="5222875"/>
            <a:ext cx="63357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i="1">
                <a:solidFill>
                  <a:schemeClr val="hlink"/>
                </a:solidFill>
                <a:latin typeface="ＭＳ Ｐゴシック" panose="020B0600070205080204" pitchFamily="50" charset="-128"/>
                <a:ea typeface="ＭＳ Ｐゴシック" panose="020B0600070205080204" pitchFamily="50" charset="-128"/>
              </a:rPr>
              <a:t>耐震性の低い建物の目安は、昭和</a:t>
            </a:r>
            <a:r>
              <a:rPr lang="en-US" altLang="ja-JP" sz="900" b="0" i="1">
                <a:solidFill>
                  <a:schemeClr val="hlink"/>
                </a:solidFill>
                <a:latin typeface="ＭＳ Ｐゴシック" panose="020B0600070205080204" pitchFamily="50" charset="-128"/>
                <a:ea typeface="ＭＳ Ｐゴシック" panose="020B0600070205080204" pitchFamily="50" charset="-128"/>
              </a:rPr>
              <a:t>56</a:t>
            </a:r>
            <a:r>
              <a:rPr lang="ja-JP" altLang="en-US" sz="900" b="0" i="1">
                <a:solidFill>
                  <a:schemeClr val="hlink"/>
                </a:solidFill>
                <a:latin typeface="ＭＳ Ｐゴシック" panose="020B0600070205080204" pitchFamily="50" charset="-128"/>
                <a:ea typeface="ＭＳ Ｐゴシック" panose="020B0600070205080204" pitchFamily="50" charset="-128"/>
              </a:rPr>
              <a:t>年以前の古い耐震基準で設計されている建物で、耐震補強がされていない建物です。</a:t>
            </a:r>
          </a:p>
        </p:txBody>
      </p:sp>
      <p:sp>
        <p:nvSpPr>
          <p:cNvPr id="11302" name="Text Box 61"/>
          <p:cNvSpPr txBox="1">
            <a:spLocks noChangeArrowheads="1"/>
          </p:cNvSpPr>
          <p:nvPr/>
        </p:nvSpPr>
        <p:spPr bwMode="auto">
          <a:xfrm>
            <a:off x="190500" y="1784350"/>
            <a:ext cx="1903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ea typeface="ＭＳ Ｐゴシック" panose="020B0600070205080204" pitchFamily="50" charset="-128"/>
              </a:rPr>
              <a:t>［表① 事業所の被害状況］</a:t>
            </a:r>
          </a:p>
        </p:txBody>
      </p:sp>
      <p:sp>
        <p:nvSpPr>
          <p:cNvPr id="45136" name="Text Box 80"/>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5</a:t>
            </a:r>
          </a:p>
        </p:txBody>
      </p:sp>
      <p:graphicFrame>
        <p:nvGraphicFramePr>
          <p:cNvPr id="45292" name="Group 236"/>
          <p:cNvGraphicFramePr>
            <a:graphicFrameLocks noGrp="1"/>
          </p:cNvGraphicFramePr>
          <p:nvPr/>
        </p:nvGraphicFramePr>
        <p:xfrm>
          <a:off x="331788" y="5707063"/>
          <a:ext cx="6264275" cy="3322637"/>
        </p:xfrm>
        <a:graphic>
          <a:graphicData uri="http://schemas.openxmlformats.org/drawingml/2006/table">
            <a:tbl>
              <a:tblPr/>
              <a:tblGrid>
                <a:gridCol w="935037">
                  <a:extLst>
                    <a:ext uri="{9D8B030D-6E8A-4147-A177-3AD203B41FA5}">
                      <a16:colId xmlns:a16="http://schemas.microsoft.com/office/drawing/2014/main" val="3873741830"/>
                    </a:ext>
                  </a:extLst>
                </a:gridCol>
                <a:gridCol w="5329238">
                  <a:extLst>
                    <a:ext uri="{9D8B030D-6E8A-4147-A177-3AD203B41FA5}">
                      <a16:colId xmlns:a16="http://schemas.microsoft.com/office/drawing/2014/main" val="1089903339"/>
                    </a:ext>
                  </a:extLst>
                </a:gridCol>
              </a:tblGrid>
              <a:tr h="2742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被害状況</a:t>
                      </a:r>
                    </a:p>
                  </a:txBody>
                  <a:tcPr marT="45704" marB="4570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651941830"/>
                  </a:ext>
                </a:extLst>
              </a:tr>
              <a:tr h="5629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ヒト</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県内では、死者、負傷者、帰宅困難者が多数発生すると想定されます。交通機関がマヒし、出社指示に応じられない従業員が、多数発生する可能性があります。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死者（約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2,400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人）、負傷者（約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66,000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人）、帰宅困難者（約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980,000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7647906"/>
                  </a:ext>
                </a:extLst>
              </a:tr>
              <a:tr h="55072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データサーバが転倒し、破損する可能性があります。必要な情報（データ）が復旧不可能となります。重要なデータが事業所内にあり、事業所の建物が被災した場合にはデータを取り出すことができなくなります。</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6645908"/>
                  </a:ext>
                </a:extLst>
              </a:tr>
              <a:tr h="41053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ｲﾝﾌﾗ</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停電が発生します。広い地域でガス、水道の供給が停止することがあります。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被害を受けたインフラの停止期間は、電気：１週間、水道１か月、ガス：１か月を目安としましょう。</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7266921"/>
                  </a:ext>
                </a:extLst>
              </a:tr>
              <a:tr h="72749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電話</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発災直後には、県内全域で電話がつながりにくい状態となります。応急復旧に３日から１週間程度を要します。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災害時には、</a:t>
                      </a: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一般加入電話や携帯電話などの音声通話よりも、携帯メールの方がつながりやすくなります。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　公衆電話は使用可能です。</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 </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6494219"/>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道路</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発災直後には、県内全域で不通区間が多く発生します。３日間程度は、道路の片付け・復旧作業等のため、緊急輸送路も使用は困難になります。</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7806640"/>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物流網</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発災後３日程度から緊急輸送ルートは確保されるものの、緊急輸送物資以外の輸送は、困難となります。</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3006873"/>
                  </a:ext>
                </a:extLst>
              </a:tr>
            </a:tbl>
          </a:graphicData>
        </a:graphic>
      </p:graphicFrame>
      <p:sp>
        <p:nvSpPr>
          <p:cNvPr id="11330" name="Text Box 104"/>
          <p:cNvSpPr txBox="1">
            <a:spLocks noChangeArrowheads="1"/>
          </p:cNvSpPr>
          <p:nvPr/>
        </p:nvSpPr>
        <p:spPr bwMode="auto">
          <a:xfrm>
            <a:off x="188913" y="5457825"/>
            <a:ext cx="2501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ea typeface="ＭＳ Ｐゴシック" panose="020B0600070205080204" pitchFamily="50" charset="-128"/>
              </a:rPr>
              <a:t>［表② その他経営資源の被害状況］</a:t>
            </a:r>
          </a:p>
        </p:txBody>
      </p:sp>
      <p:sp>
        <p:nvSpPr>
          <p:cNvPr id="11331" name="Text Box 114"/>
          <p:cNvSpPr txBox="1">
            <a:spLocks noChangeArrowheads="1"/>
          </p:cNvSpPr>
          <p:nvPr/>
        </p:nvSpPr>
        <p:spPr bwMode="auto">
          <a:xfrm>
            <a:off x="260350" y="811213"/>
            <a:ext cx="65246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buFontTx/>
              <a:buChar char="•"/>
            </a:pPr>
            <a:r>
              <a:rPr lang="ja-JP" altLang="en-US" b="0">
                <a:solidFill>
                  <a:srgbClr val="808080"/>
                </a:solidFill>
                <a:latin typeface="HG丸ｺﾞｼｯｸM-PRO" panose="020F0600000000000000" pitchFamily="50" charset="-128"/>
              </a:rPr>
              <a:t>「２</a:t>
            </a:r>
            <a:r>
              <a:rPr lang="en-US" altLang="ja-JP" b="0">
                <a:solidFill>
                  <a:srgbClr val="808080"/>
                </a:solidFill>
                <a:latin typeface="HG丸ｺﾞｼｯｸM-PRO" panose="020F0600000000000000" pitchFamily="50" charset="-128"/>
              </a:rPr>
              <a:t>.4.</a:t>
            </a:r>
            <a:r>
              <a:rPr lang="ja-JP" altLang="en-US" b="0">
                <a:solidFill>
                  <a:srgbClr val="808080"/>
                </a:solidFill>
                <a:latin typeface="HG丸ｺﾞｼｯｸM-PRO" panose="020F0600000000000000" pitchFamily="50" charset="-128"/>
              </a:rPr>
              <a:t>１」で確認した、あなたの会社の主要拠点における震度を下表①にあてはめ、</a:t>
            </a:r>
            <a:r>
              <a:rPr lang="ja-JP" altLang="en-US" b="0" i="1">
                <a:solidFill>
                  <a:schemeClr val="hlink"/>
                </a:solidFill>
                <a:latin typeface="HG丸ｺﾞｼｯｸM-PRO" panose="020F0600000000000000" pitchFamily="50" charset="-128"/>
              </a:rPr>
              <a:t>あなたの会社の建物や設備等に起こる被害をイメージしてください。</a:t>
            </a:r>
          </a:p>
          <a:p>
            <a:pPr eaLnBrk="1" hangingPunct="1">
              <a:buFontTx/>
              <a:buChar char="•"/>
            </a:pPr>
            <a:r>
              <a:rPr lang="ja-JP" altLang="en-US" b="0">
                <a:solidFill>
                  <a:srgbClr val="808080"/>
                </a:solidFill>
                <a:latin typeface="HG丸ｺﾞｼｯｸM-PRO" panose="020F0600000000000000" pitchFamily="50" charset="-128"/>
              </a:rPr>
              <a:t>その他経営資源の被害状況については、下表②から被害をイメージしてください。</a:t>
            </a:r>
          </a:p>
          <a:p>
            <a:pPr eaLnBrk="1" hangingPunct="1">
              <a:buFontTx/>
              <a:buChar char="•"/>
            </a:pPr>
            <a:r>
              <a:rPr lang="ja-JP" altLang="en-US" b="0" i="1">
                <a:solidFill>
                  <a:schemeClr val="hlink"/>
                </a:solidFill>
                <a:latin typeface="HG丸ｺﾞｼｯｸM-PRO" panose="020F0600000000000000" pitchFamily="50" charset="-128"/>
              </a:rPr>
              <a:t>近年の地震発生状況からも「震度６強」の被害状況を念頭に置き、ＢＣＰを作成することをお勧めします。</a:t>
            </a:r>
            <a:endParaRPr lang="ja-JP" altLang="en-US" i="1">
              <a:solidFill>
                <a:schemeClr val="hlink"/>
              </a:solidFill>
              <a:latin typeface="HG丸ｺﾞｼｯｸM-PRO" panose="020F0600000000000000" pitchFamily="50" charset="-128"/>
            </a:endParaRPr>
          </a:p>
        </p:txBody>
      </p:sp>
      <p:sp>
        <p:nvSpPr>
          <p:cNvPr id="11332" name="Text Box 184"/>
          <p:cNvSpPr txBox="1">
            <a:spLocks noChangeArrowheads="1"/>
          </p:cNvSpPr>
          <p:nvPr/>
        </p:nvSpPr>
        <p:spPr bwMode="auto">
          <a:xfrm>
            <a:off x="312738" y="8980488"/>
            <a:ext cx="635635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a:solidFill>
                  <a:srgbClr val="5F5F5F"/>
                </a:solidFill>
              </a:rPr>
              <a:t>「想定東海・東南海地震連動の全体的な地震災害シナリオ概要」（</a:t>
            </a:r>
            <a:r>
              <a:rPr lang="ja-JP" altLang="en-US" sz="900" b="0">
                <a:solidFill>
                  <a:srgbClr val="5F5F5F"/>
                </a:solidFill>
                <a:latin typeface="HG丸ｺﾞｼｯｸM-PRO" panose="020F0600000000000000" pitchFamily="50" charset="-128"/>
              </a:rPr>
              <a:t>愛知県東海地震・東南海地震等被害予測調査）</a:t>
            </a:r>
            <a:r>
              <a:rPr lang="ja-JP" altLang="en-US" sz="900" b="0">
                <a:solidFill>
                  <a:srgbClr val="5F5F5F"/>
                </a:solidFill>
              </a:rPr>
              <a:t>を基に、過去の被害事例等を考慮して作成。</a:t>
            </a:r>
          </a:p>
        </p:txBody>
      </p:sp>
      <p:pic>
        <p:nvPicPr>
          <p:cNvPr id="11333" name="Picture 213" descr="j01499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313" y="8255000"/>
            <a:ext cx="3413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4" name="Picture 214" descr="j02341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538" y="4784725"/>
            <a:ext cx="3381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5" name="Picture 215" descr="GUM02_CL05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6038850"/>
            <a:ext cx="3460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6" name="Picture 216" descr="j023950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438" y="7173913"/>
            <a:ext cx="2587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7" name="Picture 217" descr="sy0060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63" y="7094538"/>
            <a:ext cx="153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8" name="Picture 218" descr="GUM02_CL051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838" y="8645525"/>
            <a:ext cx="35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9" name="Picture 219" descr="j030357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525" y="3289300"/>
            <a:ext cx="6588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0" name="Picture 220" descr="j029058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500" y="4021138"/>
            <a:ext cx="565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1" name="Picture 221" descr="j037103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400" y="6659563"/>
            <a:ext cx="3746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2" name="Picture 222" descr="003_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 y="7646988"/>
            <a:ext cx="6223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3" name="Rectangle 224"/>
          <p:cNvSpPr>
            <a:spLocks noChangeArrowheads="1"/>
          </p:cNvSpPr>
          <p:nvPr/>
        </p:nvSpPr>
        <p:spPr bwMode="auto">
          <a:xfrm>
            <a:off x="4941888" y="2314575"/>
            <a:ext cx="1655762" cy="2951163"/>
          </a:xfrm>
          <a:prstGeom prst="rect">
            <a:avLst/>
          </a:prstGeom>
          <a:solidFill>
            <a:srgbClr val="FFFF00">
              <a:alpha val="20000"/>
            </a:srgbClr>
          </a:solidFill>
          <a:ln>
            <a:noFill/>
          </a:ln>
          <a:effectLst/>
          <a:extLst>
            <a:ext uri="{91240B29-F687-4F45-9708-019B960494DF}">
              <a14:hiddenLine xmlns:a14="http://schemas.microsoft.com/office/drawing/2010/main" w="2857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7" name="Text Box 230"/>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1348" name="Text Box 231"/>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1349" name="Text Box 232"/>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14527</TotalTime>
  <Words>8115</Words>
  <Application>Microsoft Office PowerPoint</Application>
  <PresentationFormat>A4 210 x 297 mm</PresentationFormat>
  <Paragraphs>1235</Paragraphs>
  <Slides>35</Slides>
  <Notes>1</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35</vt:i4>
      </vt:variant>
    </vt:vector>
  </HeadingPairs>
  <TitlesOfParts>
    <vt:vector size="51" baseType="lpstr">
      <vt:lpstr>HGP創英角ﾎﾟｯﾌﾟ体</vt:lpstr>
      <vt:lpstr>HGS創英角ｺﾞｼｯｸUB</vt:lpstr>
      <vt:lpstr>HGS創英角ﾎﾟｯﾌﾟ体</vt:lpstr>
      <vt:lpstr>HG丸ｺﾞｼｯｸM-PRO</vt:lpstr>
      <vt:lpstr>HG創英角ｺﾞｼｯｸUB</vt:lpstr>
      <vt:lpstr>ＭＳ Ｐゴシック</vt:lpstr>
      <vt:lpstr>ＭＳ Ｐ明朝</vt:lpstr>
      <vt:lpstr>MS UI Gothic</vt:lpstr>
      <vt:lpstr>ＭＳ ゴシック</vt:lpstr>
      <vt:lpstr>Arial</vt:lpstr>
      <vt:lpstr>Century</vt:lpstr>
      <vt:lpstr>Times New Roman</vt:lpstr>
      <vt:lpstr>Wingdings</vt:lpstr>
      <vt:lpstr>標準デザイン</vt:lpstr>
      <vt:lpstr>デザインの設定</vt:lpstr>
      <vt:lpstr>Photo Editor 写真</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shuichiro terasaka</dc:creator>
  <cp:lastModifiedBy>oa</cp:lastModifiedBy>
  <cp:revision>634</cp:revision>
  <cp:lastPrinted>2018-01-11T00:19:01Z</cp:lastPrinted>
  <dcterms:created xsi:type="dcterms:W3CDTF">2007-09-05T01:05:48Z</dcterms:created>
  <dcterms:modified xsi:type="dcterms:W3CDTF">2020-12-24T02:26:10Z</dcterms:modified>
</cp:coreProperties>
</file>