
<file path=[Content_Types].xml><?xml version="1.0" encoding="utf-8"?>
<Types xmlns="http://schemas.openxmlformats.org/package/2006/content-types">
  <Default Extension="png" ContentType="image/png"/>
  <Default Extension="bin" ContentType="application/vnd.openxmlformats-officedocument.oleObject"/>
  <Default Extension="emf" ContentType="image/x-emf"/>
  <Default Extension="jpeg" ContentType="image/jpeg"/>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p:sldMasterIdLst>
    <p:sldMasterId id="2147483648" r:id="rId1"/>
    <p:sldMasterId id="2147483649" r:id="rId2"/>
  </p:sldMasterIdLst>
  <p:notesMasterIdLst>
    <p:notesMasterId r:id="rId20"/>
  </p:notesMasterIdLst>
  <p:sldIdLst>
    <p:sldId id="265" r:id="rId3"/>
    <p:sldId id="313" r:id="rId4"/>
    <p:sldId id="267" r:id="rId5"/>
    <p:sldId id="332" r:id="rId6"/>
    <p:sldId id="335" r:id="rId7"/>
    <p:sldId id="333" r:id="rId8"/>
    <p:sldId id="334" r:id="rId9"/>
    <p:sldId id="336" r:id="rId10"/>
    <p:sldId id="320" r:id="rId11"/>
    <p:sldId id="321" r:id="rId12"/>
    <p:sldId id="329" r:id="rId13"/>
    <p:sldId id="314" r:id="rId14"/>
    <p:sldId id="326" r:id="rId15"/>
    <p:sldId id="327" r:id="rId16"/>
    <p:sldId id="328" r:id="rId17"/>
    <p:sldId id="337" r:id="rId18"/>
    <p:sldId id="338" r:id="rId19"/>
  </p:sldIdLst>
  <p:sldSz cx="6858000" cy="9906000" type="A4"/>
  <p:notesSz cx="6735763" cy="9866313"/>
  <p:defaultTextStyle>
    <a:defPPr>
      <a:defRPr lang="ja-JP"/>
    </a:defPPr>
    <a:lvl1pPr algn="l" rtl="0" fontAlgn="base">
      <a:spcBef>
        <a:spcPct val="0"/>
      </a:spcBef>
      <a:spcAft>
        <a:spcPct val="0"/>
      </a:spcAft>
      <a:defRPr kumimoji="1" sz="1000" kern="1200">
        <a:solidFill>
          <a:schemeClr val="tx1"/>
        </a:solidFill>
        <a:latin typeface="Arial" panose="020B0604020202020204" pitchFamily="34" charset="0"/>
        <a:ea typeface="HG丸ｺﾞｼｯｸM-PRO" panose="020F0600000000000000" pitchFamily="50" charset="-128"/>
        <a:cs typeface="+mn-cs"/>
      </a:defRPr>
    </a:lvl1pPr>
    <a:lvl2pPr marL="457200" algn="l" rtl="0" fontAlgn="base">
      <a:spcBef>
        <a:spcPct val="0"/>
      </a:spcBef>
      <a:spcAft>
        <a:spcPct val="0"/>
      </a:spcAft>
      <a:defRPr kumimoji="1" sz="1000" kern="1200">
        <a:solidFill>
          <a:schemeClr val="tx1"/>
        </a:solidFill>
        <a:latin typeface="Arial" panose="020B0604020202020204" pitchFamily="34" charset="0"/>
        <a:ea typeface="HG丸ｺﾞｼｯｸM-PRO" panose="020F0600000000000000" pitchFamily="50" charset="-128"/>
        <a:cs typeface="+mn-cs"/>
      </a:defRPr>
    </a:lvl2pPr>
    <a:lvl3pPr marL="914400" algn="l" rtl="0" fontAlgn="base">
      <a:spcBef>
        <a:spcPct val="0"/>
      </a:spcBef>
      <a:spcAft>
        <a:spcPct val="0"/>
      </a:spcAft>
      <a:defRPr kumimoji="1" sz="1000" kern="1200">
        <a:solidFill>
          <a:schemeClr val="tx1"/>
        </a:solidFill>
        <a:latin typeface="Arial" panose="020B0604020202020204" pitchFamily="34" charset="0"/>
        <a:ea typeface="HG丸ｺﾞｼｯｸM-PRO" panose="020F0600000000000000" pitchFamily="50" charset="-128"/>
        <a:cs typeface="+mn-cs"/>
      </a:defRPr>
    </a:lvl3pPr>
    <a:lvl4pPr marL="1371600" algn="l" rtl="0" fontAlgn="base">
      <a:spcBef>
        <a:spcPct val="0"/>
      </a:spcBef>
      <a:spcAft>
        <a:spcPct val="0"/>
      </a:spcAft>
      <a:defRPr kumimoji="1" sz="1000" kern="1200">
        <a:solidFill>
          <a:schemeClr val="tx1"/>
        </a:solidFill>
        <a:latin typeface="Arial" panose="020B0604020202020204" pitchFamily="34" charset="0"/>
        <a:ea typeface="HG丸ｺﾞｼｯｸM-PRO" panose="020F0600000000000000" pitchFamily="50" charset="-128"/>
        <a:cs typeface="+mn-cs"/>
      </a:defRPr>
    </a:lvl4pPr>
    <a:lvl5pPr marL="1828800" algn="l" rtl="0" fontAlgn="base">
      <a:spcBef>
        <a:spcPct val="0"/>
      </a:spcBef>
      <a:spcAft>
        <a:spcPct val="0"/>
      </a:spcAft>
      <a:defRPr kumimoji="1" sz="1000" kern="1200">
        <a:solidFill>
          <a:schemeClr val="tx1"/>
        </a:solidFill>
        <a:latin typeface="Arial" panose="020B0604020202020204" pitchFamily="34" charset="0"/>
        <a:ea typeface="HG丸ｺﾞｼｯｸM-PRO" panose="020F0600000000000000" pitchFamily="50" charset="-128"/>
        <a:cs typeface="+mn-cs"/>
      </a:defRPr>
    </a:lvl5pPr>
    <a:lvl6pPr marL="2286000" algn="l" defTabSz="914400" rtl="0" eaLnBrk="1" latinLnBrk="0" hangingPunct="1">
      <a:defRPr kumimoji="1" sz="1000" kern="1200">
        <a:solidFill>
          <a:schemeClr val="tx1"/>
        </a:solidFill>
        <a:latin typeface="Arial" panose="020B0604020202020204" pitchFamily="34" charset="0"/>
        <a:ea typeface="HG丸ｺﾞｼｯｸM-PRO" panose="020F0600000000000000" pitchFamily="50" charset="-128"/>
        <a:cs typeface="+mn-cs"/>
      </a:defRPr>
    </a:lvl6pPr>
    <a:lvl7pPr marL="2743200" algn="l" defTabSz="914400" rtl="0" eaLnBrk="1" latinLnBrk="0" hangingPunct="1">
      <a:defRPr kumimoji="1" sz="1000" kern="1200">
        <a:solidFill>
          <a:schemeClr val="tx1"/>
        </a:solidFill>
        <a:latin typeface="Arial" panose="020B0604020202020204" pitchFamily="34" charset="0"/>
        <a:ea typeface="HG丸ｺﾞｼｯｸM-PRO" panose="020F0600000000000000" pitchFamily="50" charset="-128"/>
        <a:cs typeface="+mn-cs"/>
      </a:defRPr>
    </a:lvl7pPr>
    <a:lvl8pPr marL="3200400" algn="l" defTabSz="914400" rtl="0" eaLnBrk="1" latinLnBrk="0" hangingPunct="1">
      <a:defRPr kumimoji="1" sz="1000" kern="1200">
        <a:solidFill>
          <a:schemeClr val="tx1"/>
        </a:solidFill>
        <a:latin typeface="Arial" panose="020B0604020202020204" pitchFamily="34" charset="0"/>
        <a:ea typeface="HG丸ｺﾞｼｯｸM-PRO" panose="020F0600000000000000" pitchFamily="50" charset="-128"/>
        <a:cs typeface="+mn-cs"/>
      </a:defRPr>
    </a:lvl8pPr>
    <a:lvl9pPr marL="3657600" algn="l" defTabSz="914400" rtl="0" eaLnBrk="1" latinLnBrk="0" hangingPunct="1">
      <a:defRPr kumimoji="1" sz="1000" kern="1200">
        <a:solidFill>
          <a:schemeClr val="tx1"/>
        </a:solidFill>
        <a:latin typeface="Arial" panose="020B0604020202020204" pitchFamily="34" charset="0"/>
        <a:ea typeface="HG丸ｺﾞｼｯｸM-PRO" panose="020F0600000000000000" pitchFamily="50" charset="-128"/>
        <a:cs typeface="+mn-cs"/>
      </a:defRPr>
    </a:lvl9pPr>
  </p:defaultTextStyle>
  <p:extLst>
    <p:ext uri="{EFAFB233-063F-42B5-8137-9DF3F51BA10A}">
      <p15:sldGuideLst xmlns:p15="http://schemas.microsoft.com/office/powerpoint/2012/main">
        <p15:guide id="1" orient="horz" pos="3075">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CC"/>
    <a:srgbClr val="FF0066"/>
    <a:srgbClr val="CCECFF"/>
    <a:srgbClr val="003300"/>
    <a:srgbClr val="DDDDDD"/>
    <a:srgbClr val="FFFFB2"/>
    <a:srgbClr val="3333FF"/>
    <a:srgbClr val="FAC86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8971" autoAdjust="0"/>
    <p:restoredTop sz="94692" autoAdjust="0"/>
  </p:normalViewPr>
  <p:slideViewPr>
    <p:cSldViewPr>
      <p:cViewPr varScale="1">
        <p:scale>
          <a:sx n="51" d="100"/>
          <a:sy n="51" d="100"/>
        </p:scale>
        <p:origin x="2586" y="84"/>
      </p:cViewPr>
      <p:guideLst>
        <p:guide orient="horz" pos="3075"/>
        <p:guide pos="216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presProps" Target="pres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2.png"/></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02" name="Rectangle 2"/>
          <p:cNvSpPr>
            <a:spLocks noGrp="1" noChangeArrowheads="1"/>
          </p:cNvSpPr>
          <p:nvPr>
            <p:ph type="hdr" sz="quarter"/>
          </p:nvPr>
        </p:nvSpPr>
        <p:spPr bwMode="auto">
          <a:xfrm>
            <a:off x="0" y="0"/>
            <a:ext cx="2919413" cy="493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ea typeface="ＭＳ Ｐゴシック" panose="020B0600070205080204" pitchFamily="50" charset="-128"/>
              </a:defRPr>
            </a:lvl1pPr>
          </a:lstStyle>
          <a:p>
            <a:endParaRPr lang="en-US" altLang="ja-JP"/>
          </a:p>
        </p:txBody>
      </p:sp>
      <p:sp>
        <p:nvSpPr>
          <p:cNvPr id="51203" name="Rectangle 3"/>
          <p:cNvSpPr>
            <a:spLocks noGrp="1" noChangeArrowheads="1"/>
          </p:cNvSpPr>
          <p:nvPr>
            <p:ph type="dt" idx="1"/>
          </p:nvPr>
        </p:nvSpPr>
        <p:spPr bwMode="auto">
          <a:xfrm>
            <a:off x="3814763" y="0"/>
            <a:ext cx="2919412" cy="493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ea typeface="ＭＳ Ｐゴシック" panose="020B0600070205080204" pitchFamily="50" charset="-128"/>
              </a:defRPr>
            </a:lvl1pPr>
          </a:lstStyle>
          <a:p>
            <a:endParaRPr lang="en-US" altLang="ja-JP"/>
          </a:p>
        </p:txBody>
      </p:sp>
      <p:sp>
        <p:nvSpPr>
          <p:cNvPr id="51204" name="Rectangle 4"/>
          <p:cNvSpPr>
            <a:spLocks noGrp="1" noRot="1" noChangeAspect="1" noChangeArrowheads="1" noTextEdit="1"/>
          </p:cNvSpPr>
          <p:nvPr>
            <p:ph type="sldImg" idx="2"/>
          </p:nvPr>
        </p:nvSpPr>
        <p:spPr bwMode="auto">
          <a:xfrm>
            <a:off x="2087563" y="739775"/>
            <a:ext cx="2560637" cy="3700463"/>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51205" name="Rectangle 5"/>
          <p:cNvSpPr>
            <a:spLocks noGrp="1" noChangeArrowheads="1"/>
          </p:cNvSpPr>
          <p:nvPr>
            <p:ph type="body" sz="quarter" idx="3"/>
          </p:nvPr>
        </p:nvSpPr>
        <p:spPr bwMode="auto">
          <a:xfrm>
            <a:off x="673100" y="4686300"/>
            <a:ext cx="5389563" cy="44402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51206" name="Rectangle 6"/>
          <p:cNvSpPr>
            <a:spLocks noGrp="1" noChangeArrowheads="1"/>
          </p:cNvSpPr>
          <p:nvPr>
            <p:ph type="ftr" sz="quarter" idx="4"/>
          </p:nvPr>
        </p:nvSpPr>
        <p:spPr bwMode="auto">
          <a:xfrm>
            <a:off x="0" y="9371013"/>
            <a:ext cx="2919413" cy="493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ea typeface="ＭＳ Ｐゴシック" panose="020B0600070205080204" pitchFamily="50" charset="-128"/>
              </a:defRPr>
            </a:lvl1pPr>
          </a:lstStyle>
          <a:p>
            <a:endParaRPr lang="en-US" altLang="ja-JP"/>
          </a:p>
        </p:txBody>
      </p:sp>
      <p:sp>
        <p:nvSpPr>
          <p:cNvPr id="51207" name="Rectangle 7"/>
          <p:cNvSpPr>
            <a:spLocks noGrp="1" noChangeArrowheads="1"/>
          </p:cNvSpPr>
          <p:nvPr>
            <p:ph type="sldNum" sz="quarter" idx="5"/>
          </p:nvPr>
        </p:nvSpPr>
        <p:spPr bwMode="auto">
          <a:xfrm>
            <a:off x="3814763" y="9371013"/>
            <a:ext cx="2919412" cy="493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ea typeface="ＭＳ Ｐゴシック" panose="020B0600070205080204" pitchFamily="50" charset="-128"/>
              </a:defRPr>
            </a:lvl1pPr>
          </a:lstStyle>
          <a:p>
            <a:fld id="{14D656E6-F332-470D-B709-99038C2DA431}" type="slidenum">
              <a:rPr lang="en-US" altLang="ja-JP"/>
              <a:pPr/>
              <a:t>‹#›</a:t>
            </a:fld>
            <a:endParaRPr lang="en-US" altLang="ja-JP"/>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Arial" panose="020B0604020202020204" pitchFamily="34" charset="0"/>
        <a:ea typeface="ＭＳ Ｐ明朝" panose="02020600040205080304" pitchFamily="18" charset="-128"/>
        <a:cs typeface="+mn-cs"/>
      </a:defRPr>
    </a:lvl1pPr>
    <a:lvl2pPr marL="457200" algn="l" rtl="0" fontAlgn="base">
      <a:spcBef>
        <a:spcPct val="30000"/>
      </a:spcBef>
      <a:spcAft>
        <a:spcPct val="0"/>
      </a:spcAft>
      <a:defRPr kumimoji="1" sz="1200" kern="1200">
        <a:solidFill>
          <a:schemeClr val="tx1"/>
        </a:solidFill>
        <a:latin typeface="Arial" panose="020B0604020202020204" pitchFamily="34" charset="0"/>
        <a:ea typeface="ＭＳ Ｐ明朝" panose="02020600040205080304" pitchFamily="18" charset="-128"/>
        <a:cs typeface="+mn-cs"/>
      </a:defRPr>
    </a:lvl2pPr>
    <a:lvl3pPr marL="914400" algn="l" rtl="0" fontAlgn="base">
      <a:spcBef>
        <a:spcPct val="30000"/>
      </a:spcBef>
      <a:spcAft>
        <a:spcPct val="0"/>
      </a:spcAft>
      <a:defRPr kumimoji="1" sz="1200" kern="1200">
        <a:solidFill>
          <a:schemeClr val="tx1"/>
        </a:solidFill>
        <a:latin typeface="Arial" panose="020B0604020202020204" pitchFamily="34" charset="0"/>
        <a:ea typeface="ＭＳ Ｐ明朝" panose="02020600040205080304" pitchFamily="18" charset="-128"/>
        <a:cs typeface="+mn-cs"/>
      </a:defRPr>
    </a:lvl3pPr>
    <a:lvl4pPr marL="1371600" algn="l" rtl="0" fontAlgn="base">
      <a:spcBef>
        <a:spcPct val="30000"/>
      </a:spcBef>
      <a:spcAft>
        <a:spcPct val="0"/>
      </a:spcAft>
      <a:defRPr kumimoji="1" sz="1200" kern="1200">
        <a:solidFill>
          <a:schemeClr val="tx1"/>
        </a:solidFill>
        <a:latin typeface="Arial" panose="020B0604020202020204" pitchFamily="34" charset="0"/>
        <a:ea typeface="ＭＳ Ｐ明朝" panose="02020600040205080304" pitchFamily="18" charset="-128"/>
        <a:cs typeface="+mn-cs"/>
      </a:defRPr>
    </a:lvl4pPr>
    <a:lvl5pPr marL="1828800" algn="l" rtl="0" fontAlgn="base">
      <a:spcBef>
        <a:spcPct val="30000"/>
      </a:spcBef>
      <a:spcAft>
        <a:spcPct val="0"/>
      </a:spcAft>
      <a:defRPr kumimoji="1" sz="1200" kern="1200">
        <a:solidFill>
          <a:schemeClr val="tx1"/>
        </a:solidFill>
        <a:latin typeface="Arial" panose="020B0604020202020204" pitchFamily="34" charset="0"/>
        <a:ea typeface="ＭＳ Ｐ明朝" panose="02020600040205080304" pitchFamily="18"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C4AAE7E-96AB-480F-AD4D-F76AAE1CDB11}" type="slidenum">
              <a:rPr lang="en-US" altLang="ja-JP"/>
              <a:pPr/>
              <a:t>0</a:t>
            </a:fld>
            <a:endParaRPr lang="en-US" altLang="ja-JP"/>
          </a:p>
        </p:txBody>
      </p:sp>
      <p:sp>
        <p:nvSpPr>
          <p:cNvPr id="56322" name="Rectangle 2"/>
          <p:cNvSpPr>
            <a:spLocks noGrp="1" noRot="1" noChangeAspect="1" noChangeArrowheads="1" noTextEdit="1"/>
          </p:cNvSpPr>
          <p:nvPr>
            <p:ph type="sldImg"/>
          </p:nvPr>
        </p:nvSpPr>
        <p:spPr>
          <a:ln/>
        </p:spPr>
      </p:sp>
      <p:sp>
        <p:nvSpPr>
          <p:cNvPr id="56323" name="Rectangle 3"/>
          <p:cNvSpPr>
            <a:spLocks noGrp="1" noChangeArrowheads="1"/>
          </p:cNvSpPr>
          <p:nvPr>
            <p:ph type="body" idx="1"/>
          </p:nvPr>
        </p:nvSpPr>
        <p:spPr/>
        <p:txBody>
          <a:bodyPr/>
          <a:lstStyle/>
          <a:p>
            <a:endParaRPr lang="ja-JP" altLang="ja-JP"/>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857250" y="1620838"/>
            <a:ext cx="5143500" cy="3449637"/>
          </a:xfrm>
          <a:prstGeom prst="rect">
            <a:avLst/>
          </a:prstGeom>
        </p:spPr>
        <p:txBody>
          <a:bodyPr anchor="b"/>
          <a:lstStyle>
            <a:lvl1pPr algn="ctr">
              <a:defRPr sz="6000"/>
            </a:lvl1pPr>
          </a:lstStyle>
          <a:p>
            <a:r>
              <a:rPr lang="ja-JP" altLang="en-US" smtClean="0"/>
              <a:t>マスター タイトルの書式設定</a:t>
            </a:r>
            <a:endParaRPr lang="ja-JP" altLang="en-US"/>
          </a:p>
        </p:txBody>
      </p:sp>
      <p:sp>
        <p:nvSpPr>
          <p:cNvPr id="3" name="サブタイトル 2"/>
          <p:cNvSpPr>
            <a:spLocks noGrp="1"/>
          </p:cNvSpPr>
          <p:nvPr>
            <p:ph type="subTitle" idx="1"/>
          </p:nvPr>
        </p:nvSpPr>
        <p:spPr>
          <a:xfrm>
            <a:off x="857250" y="5202238"/>
            <a:ext cx="5143500" cy="2392362"/>
          </a:xfrm>
          <a:prstGeom prst="rect">
            <a:avLst/>
          </a:prstGeo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smtClean="0"/>
              <a:t>マスター サブタイトルの書式設定</a:t>
            </a:r>
            <a:endParaRPr lang="ja-JP" altLang="en-US"/>
          </a:p>
        </p:txBody>
      </p:sp>
    </p:spTree>
    <p:extLst>
      <p:ext uri="{BB962C8B-B14F-4D97-AF65-F5344CB8AC3E}">
        <p14:creationId xmlns:p14="http://schemas.microsoft.com/office/powerpoint/2010/main" val="11304249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a:xfrm>
            <a:off x="471488" y="527050"/>
            <a:ext cx="5915025" cy="1914525"/>
          </a:xfrm>
          <a:prstGeom prst="rect">
            <a:avLst/>
          </a:prstGeom>
        </p:spPr>
        <p:txBody>
          <a:bodyPr/>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a:xfrm>
            <a:off x="471488" y="2636838"/>
            <a:ext cx="5915025" cy="6284912"/>
          </a:xfrm>
          <a:prstGeom prst="rect">
            <a:avLst/>
          </a:prstGeo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extLst>
      <p:ext uri="{BB962C8B-B14F-4D97-AF65-F5344CB8AC3E}">
        <p14:creationId xmlns:p14="http://schemas.microsoft.com/office/powerpoint/2010/main" val="8202965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4908550" y="527050"/>
            <a:ext cx="1477963" cy="8394700"/>
          </a:xfrm>
          <a:prstGeom prst="rect">
            <a:avLst/>
          </a:prstGeom>
        </p:spPr>
        <p:txBody>
          <a:bodyPr vert="eaVert"/>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a:xfrm>
            <a:off x="471488" y="527050"/>
            <a:ext cx="4284662" cy="8394700"/>
          </a:xfrm>
          <a:prstGeom prst="rect">
            <a:avLst/>
          </a:prstGeo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extLst>
      <p:ext uri="{BB962C8B-B14F-4D97-AF65-F5344CB8AC3E}">
        <p14:creationId xmlns:p14="http://schemas.microsoft.com/office/powerpoint/2010/main" val="355228572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reserve="1">
  <p:cSld name="コンテンツ">
    <p:spTree>
      <p:nvGrpSpPr>
        <p:cNvPr id="1" name=""/>
        <p:cNvGrpSpPr/>
        <p:nvPr/>
      </p:nvGrpSpPr>
      <p:grpSpPr>
        <a:xfrm>
          <a:off x="0" y="0"/>
          <a:ext cx="0" cy="0"/>
          <a:chOff x="0" y="0"/>
          <a:chExt cx="0" cy="0"/>
        </a:xfrm>
      </p:grpSpPr>
      <p:sp>
        <p:nvSpPr>
          <p:cNvPr id="2" name="コンテンツ プレースホルダー 1"/>
          <p:cNvSpPr>
            <a:spLocks noGrp="1"/>
          </p:cNvSpPr>
          <p:nvPr>
            <p:ph/>
          </p:nvPr>
        </p:nvSpPr>
        <p:spPr>
          <a:xfrm>
            <a:off x="471488" y="527050"/>
            <a:ext cx="5915025" cy="8394700"/>
          </a:xfrm>
          <a:prstGeom prst="rect">
            <a:avLst/>
          </a:prstGeo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extLst>
      <p:ext uri="{BB962C8B-B14F-4D97-AF65-F5344CB8AC3E}">
        <p14:creationId xmlns:p14="http://schemas.microsoft.com/office/powerpoint/2010/main" val="81598830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857250" y="1620838"/>
            <a:ext cx="5143500" cy="3449637"/>
          </a:xfrm>
          <a:prstGeom prst="rect">
            <a:avLst/>
          </a:prstGeom>
        </p:spPr>
        <p:txBody>
          <a:bodyPr anchor="b"/>
          <a:lstStyle>
            <a:lvl1pPr algn="ctr">
              <a:defRPr sz="6000"/>
            </a:lvl1pPr>
          </a:lstStyle>
          <a:p>
            <a:r>
              <a:rPr lang="ja-JP" altLang="en-US" smtClean="0"/>
              <a:t>マスター タイトルの書式設定</a:t>
            </a:r>
            <a:endParaRPr lang="ja-JP" altLang="en-US"/>
          </a:p>
        </p:txBody>
      </p:sp>
      <p:sp>
        <p:nvSpPr>
          <p:cNvPr id="3" name="サブタイトル 2"/>
          <p:cNvSpPr>
            <a:spLocks noGrp="1"/>
          </p:cNvSpPr>
          <p:nvPr>
            <p:ph type="subTitle" idx="1"/>
          </p:nvPr>
        </p:nvSpPr>
        <p:spPr>
          <a:xfrm>
            <a:off x="857250" y="5202238"/>
            <a:ext cx="5143500" cy="2392362"/>
          </a:xfrm>
          <a:prstGeom prst="rect">
            <a:avLst/>
          </a:prstGeo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smtClean="0"/>
              <a:t>マスター サブタイトルの書式設定</a:t>
            </a:r>
            <a:endParaRPr lang="ja-JP" altLang="en-US"/>
          </a:p>
        </p:txBody>
      </p:sp>
    </p:spTree>
    <p:extLst>
      <p:ext uri="{BB962C8B-B14F-4D97-AF65-F5344CB8AC3E}">
        <p14:creationId xmlns:p14="http://schemas.microsoft.com/office/powerpoint/2010/main" val="35576717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71488" y="527050"/>
            <a:ext cx="5915025" cy="1914525"/>
          </a:xfrm>
          <a:prstGeom prst="rect">
            <a:avLst/>
          </a:prstGeom>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a:xfrm>
            <a:off x="471488" y="2636838"/>
            <a:ext cx="5915025" cy="6284912"/>
          </a:xfrm>
          <a:prstGeom prst="rect">
            <a:avLst/>
          </a:prstGeo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extLst>
      <p:ext uri="{BB962C8B-B14F-4D97-AF65-F5344CB8AC3E}">
        <p14:creationId xmlns:p14="http://schemas.microsoft.com/office/powerpoint/2010/main" val="181152364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468313" y="2470150"/>
            <a:ext cx="5915025" cy="4119563"/>
          </a:xfrm>
          <a:prstGeom prst="rect">
            <a:avLst/>
          </a:prstGeom>
        </p:spPr>
        <p:txBody>
          <a:bodyPr anchor="b"/>
          <a:lstStyle>
            <a:lvl1pPr>
              <a:defRPr sz="6000"/>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468313" y="6629400"/>
            <a:ext cx="5915025" cy="2166938"/>
          </a:xfrm>
          <a:prstGeom prst="rect">
            <a:avLst/>
          </a:prstGeo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ja-JP" altLang="en-US" smtClean="0"/>
              <a:t>マスター テキストの書式設定</a:t>
            </a:r>
          </a:p>
        </p:txBody>
      </p:sp>
    </p:spTree>
    <p:extLst>
      <p:ext uri="{BB962C8B-B14F-4D97-AF65-F5344CB8AC3E}">
        <p14:creationId xmlns:p14="http://schemas.microsoft.com/office/powerpoint/2010/main" val="13559107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71488" y="527050"/>
            <a:ext cx="5915025" cy="1914525"/>
          </a:xfrm>
          <a:prstGeom prst="rect">
            <a:avLst/>
          </a:prstGeom>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sz="half" idx="1"/>
          </p:nvPr>
        </p:nvSpPr>
        <p:spPr>
          <a:xfrm>
            <a:off x="471488" y="2636838"/>
            <a:ext cx="2881312" cy="6284912"/>
          </a:xfrm>
          <a:prstGeom prst="rect">
            <a:avLst/>
          </a:prstGeo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ー 3"/>
          <p:cNvSpPr>
            <a:spLocks noGrp="1"/>
          </p:cNvSpPr>
          <p:nvPr>
            <p:ph sz="half" idx="2"/>
          </p:nvPr>
        </p:nvSpPr>
        <p:spPr>
          <a:xfrm>
            <a:off x="3505200" y="2636838"/>
            <a:ext cx="2881313" cy="6284912"/>
          </a:xfrm>
          <a:prstGeom prst="rect">
            <a:avLst/>
          </a:prstGeo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extLst>
      <p:ext uri="{BB962C8B-B14F-4D97-AF65-F5344CB8AC3E}">
        <p14:creationId xmlns:p14="http://schemas.microsoft.com/office/powerpoint/2010/main" val="11078671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73075" y="527050"/>
            <a:ext cx="5915025" cy="1914525"/>
          </a:xfrm>
          <a:prstGeom prst="rect">
            <a:avLst/>
          </a:prstGeom>
        </p:spPr>
        <p:txBody>
          <a:body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473075" y="2428875"/>
            <a:ext cx="2900363" cy="1189038"/>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コンテンツ プレースホルダー 3"/>
          <p:cNvSpPr>
            <a:spLocks noGrp="1"/>
          </p:cNvSpPr>
          <p:nvPr>
            <p:ph sz="half" idx="2"/>
          </p:nvPr>
        </p:nvSpPr>
        <p:spPr>
          <a:xfrm>
            <a:off x="473075" y="3617913"/>
            <a:ext cx="2900363" cy="5322887"/>
          </a:xfrm>
          <a:prstGeom prst="rect">
            <a:avLst/>
          </a:prstGeo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ー 4"/>
          <p:cNvSpPr>
            <a:spLocks noGrp="1"/>
          </p:cNvSpPr>
          <p:nvPr>
            <p:ph type="body" sz="quarter" idx="3"/>
          </p:nvPr>
        </p:nvSpPr>
        <p:spPr>
          <a:xfrm>
            <a:off x="3471863" y="2428875"/>
            <a:ext cx="2916237" cy="1189038"/>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コンテンツ プレースホルダー 5"/>
          <p:cNvSpPr>
            <a:spLocks noGrp="1"/>
          </p:cNvSpPr>
          <p:nvPr>
            <p:ph sz="quarter" idx="4"/>
          </p:nvPr>
        </p:nvSpPr>
        <p:spPr>
          <a:xfrm>
            <a:off x="3471863" y="3617913"/>
            <a:ext cx="2916237" cy="5322887"/>
          </a:xfrm>
          <a:prstGeom prst="rect">
            <a:avLst/>
          </a:prstGeo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extLst>
      <p:ext uri="{BB962C8B-B14F-4D97-AF65-F5344CB8AC3E}">
        <p14:creationId xmlns:p14="http://schemas.microsoft.com/office/powerpoint/2010/main" val="342402038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a:xfrm>
            <a:off x="471488" y="527050"/>
            <a:ext cx="5915025" cy="1914525"/>
          </a:xfrm>
          <a:prstGeom prst="rect">
            <a:avLst/>
          </a:prstGeom>
        </p:spPr>
        <p:txBody>
          <a:bodyPr/>
          <a:lstStyle/>
          <a:p>
            <a:r>
              <a:rPr lang="ja-JP" altLang="en-US" smtClean="0"/>
              <a:t>マスター タイトルの書式設定</a:t>
            </a:r>
            <a:endParaRPr lang="ja-JP" altLang="en-US"/>
          </a:p>
        </p:txBody>
      </p:sp>
    </p:spTree>
    <p:extLst>
      <p:ext uri="{BB962C8B-B14F-4D97-AF65-F5344CB8AC3E}">
        <p14:creationId xmlns:p14="http://schemas.microsoft.com/office/powerpoint/2010/main" val="353156196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Tree>
    <p:extLst>
      <p:ext uri="{BB962C8B-B14F-4D97-AF65-F5344CB8AC3E}">
        <p14:creationId xmlns:p14="http://schemas.microsoft.com/office/powerpoint/2010/main" val="34228901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71488" y="527050"/>
            <a:ext cx="5915025" cy="1914525"/>
          </a:xfrm>
          <a:prstGeom prst="rect">
            <a:avLst/>
          </a:prstGeom>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a:xfrm>
            <a:off x="471488" y="2636838"/>
            <a:ext cx="5915025" cy="6284912"/>
          </a:xfrm>
          <a:prstGeom prst="rect">
            <a:avLst/>
          </a:prstGeo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extLst>
      <p:ext uri="{BB962C8B-B14F-4D97-AF65-F5344CB8AC3E}">
        <p14:creationId xmlns:p14="http://schemas.microsoft.com/office/powerpoint/2010/main" val="330790139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73075" y="660400"/>
            <a:ext cx="2211388" cy="2311400"/>
          </a:xfrm>
          <a:prstGeom prst="rect">
            <a:avLst/>
          </a:prstGeom>
        </p:spPr>
        <p:txBody>
          <a:bodyPr anchor="b"/>
          <a:lstStyle>
            <a:lvl1pPr>
              <a:defRPr sz="3200"/>
            </a:lvl1p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a:xfrm>
            <a:off x="2916238" y="1425575"/>
            <a:ext cx="3471862" cy="704056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ー 3"/>
          <p:cNvSpPr>
            <a:spLocks noGrp="1"/>
          </p:cNvSpPr>
          <p:nvPr>
            <p:ph type="body" sz="half" idx="2"/>
          </p:nvPr>
        </p:nvSpPr>
        <p:spPr>
          <a:xfrm>
            <a:off x="473075" y="2971800"/>
            <a:ext cx="2211388" cy="5505450"/>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Tree>
    <p:extLst>
      <p:ext uri="{BB962C8B-B14F-4D97-AF65-F5344CB8AC3E}">
        <p14:creationId xmlns:p14="http://schemas.microsoft.com/office/powerpoint/2010/main" val="266155848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473075" y="660400"/>
            <a:ext cx="2211388" cy="2311400"/>
          </a:xfrm>
          <a:prstGeom prst="rect">
            <a:avLst/>
          </a:prstGeom>
        </p:spPr>
        <p:txBody>
          <a:bodyPr anchor="b"/>
          <a:lstStyle>
            <a:lvl1pPr>
              <a:defRPr sz="3200"/>
            </a:lvl1pPr>
          </a:lstStyle>
          <a:p>
            <a:r>
              <a:rPr lang="ja-JP" altLang="en-US" smtClean="0"/>
              <a:t>マスター タイトルの書式設定</a:t>
            </a:r>
            <a:endParaRPr lang="ja-JP" altLang="en-US"/>
          </a:p>
        </p:txBody>
      </p:sp>
      <p:sp>
        <p:nvSpPr>
          <p:cNvPr id="3" name="図プレースホルダー 2"/>
          <p:cNvSpPr>
            <a:spLocks noGrp="1"/>
          </p:cNvSpPr>
          <p:nvPr>
            <p:ph type="pic" idx="1"/>
          </p:nvPr>
        </p:nvSpPr>
        <p:spPr>
          <a:xfrm>
            <a:off x="2916238" y="1425575"/>
            <a:ext cx="3471862" cy="7040563"/>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ja-JP" altLang="en-US"/>
          </a:p>
        </p:txBody>
      </p:sp>
      <p:sp>
        <p:nvSpPr>
          <p:cNvPr id="4" name="テキスト プレースホルダー 3"/>
          <p:cNvSpPr>
            <a:spLocks noGrp="1"/>
          </p:cNvSpPr>
          <p:nvPr>
            <p:ph type="body" sz="half" idx="2"/>
          </p:nvPr>
        </p:nvSpPr>
        <p:spPr>
          <a:xfrm>
            <a:off x="473075" y="2971800"/>
            <a:ext cx="2211388" cy="5505450"/>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Tree>
    <p:extLst>
      <p:ext uri="{BB962C8B-B14F-4D97-AF65-F5344CB8AC3E}">
        <p14:creationId xmlns:p14="http://schemas.microsoft.com/office/powerpoint/2010/main" val="177161162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a:xfrm>
            <a:off x="471488" y="527050"/>
            <a:ext cx="5915025" cy="1914525"/>
          </a:xfrm>
          <a:prstGeom prst="rect">
            <a:avLst/>
          </a:prstGeom>
        </p:spPr>
        <p:txBody>
          <a:bodyPr/>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a:xfrm>
            <a:off x="471488" y="2636838"/>
            <a:ext cx="5915025" cy="6284912"/>
          </a:xfrm>
          <a:prstGeom prst="rect">
            <a:avLst/>
          </a:prstGeo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extLst>
      <p:ext uri="{BB962C8B-B14F-4D97-AF65-F5344CB8AC3E}">
        <p14:creationId xmlns:p14="http://schemas.microsoft.com/office/powerpoint/2010/main" val="909218141"/>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4908550" y="527050"/>
            <a:ext cx="1477963" cy="8394700"/>
          </a:xfrm>
          <a:prstGeom prst="rect">
            <a:avLst/>
          </a:prstGeom>
        </p:spPr>
        <p:txBody>
          <a:bodyPr vert="eaVert"/>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a:xfrm>
            <a:off x="471488" y="527050"/>
            <a:ext cx="4284662" cy="8394700"/>
          </a:xfrm>
          <a:prstGeom prst="rect">
            <a:avLst/>
          </a:prstGeo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extLst>
      <p:ext uri="{BB962C8B-B14F-4D97-AF65-F5344CB8AC3E}">
        <p14:creationId xmlns:p14="http://schemas.microsoft.com/office/powerpoint/2010/main" val="40610297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468313" y="2470150"/>
            <a:ext cx="5915025" cy="4119563"/>
          </a:xfrm>
          <a:prstGeom prst="rect">
            <a:avLst/>
          </a:prstGeom>
        </p:spPr>
        <p:txBody>
          <a:bodyPr anchor="b"/>
          <a:lstStyle>
            <a:lvl1pPr>
              <a:defRPr sz="6000"/>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468313" y="6629400"/>
            <a:ext cx="5915025" cy="2166938"/>
          </a:xfrm>
          <a:prstGeom prst="rect">
            <a:avLst/>
          </a:prstGeo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ja-JP" altLang="en-US" smtClean="0"/>
              <a:t>マスター テキストの書式設定</a:t>
            </a:r>
          </a:p>
        </p:txBody>
      </p:sp>
    </p:spTree>
    <p:extLst>
      <p:ext uri="{BB962C8B-B14F-4D97-AF65-F5344CB8AC3E}">
        <p14:creationId xmlns:p14="http://schemas.microsoft.com/office/powerpoint/2010/main" val="25109709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71488" y="527050"/>
            <a:ext cx="5915025" cy="1914525"/>
          </a:xfrm>
          <a:prstGeom prst="rect">
            <a:avLst/>
          </a:prstGeom>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sz="half" idx="1"/>
          </p:nvPr>
        </p:nvSpPr>
        <p:spPr>
          <a:xfrm>
            <a:off x="471488" y="2636838"/>
            <a:ext cx="2881312" cy="6284912"/>
          </a:xfrm>
          <a:prstGeom prst="rect">
            <a:avLst/>
          </a:prstGeo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ー 3"/>
          <p:cNvSpPr>
            <a:spLocks noGrp="1"/>
          </p:cNvSpPr>
          <p:nvPr>
            <p:ph sz="half" idx="2"/>
          </p:nvPr>
        </p:nvSpPr>
        <p:spPr>
          <a:xfrm>
            <a:off x="3505200" y="2636838"/>
            <a:ext cx="2881313" cy="6284912"/>
          </a:xfrm>
          <a:prstGeom prst="rect">
            <a:avLst/>
          </a:prstGeo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extLst>
      <p:ext uri="{BB962C8B-B14F-4D97-AF65-F5344CB8AC3E}">
        <p14:creationId xmlns:p14="http://schemas.microsoft.com/office/powerpoint/2010/main" val="5753119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73075" y="527050"/>
            <a:ext cx="5915025" cy="1914525"/>
          </a:xfrm>
          <a:prstGeom prst="rect">
            <a:avLst/>
          </a:prstGeom>
        </p:spPr>
        <p:txBody>
          <a:body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473075" y="2428875"/>
            <a:ext cx="2900363" cy="1189038"/>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コンテンツ プレースホルダー 3"/>
          <p:cNvSpPr>
            <a:spLocks noGrp="1"/>
          </p:cNvSpPr>
          <p:nvPr>
            <p:ph sz="half" idx="2"/>
          </p:nvPr>
        </p:nvSpPr>
        <p:spPr>
          <a:xfrm>
            <a:off x="473075" y="3617913"/>
            <a:ext cx="2900363" cy="5322887"/>
          </a:xfrm>
          <a:prstGeom prst="rect">
            <a:avLst/>
          </a:prstGeo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ー 4"/>
          <p:cNvSpPr>
            <a:spLocks noGrp="1"/>
          </p:cNvSpPr>
          <p:nvPr>
            <p:ph type="body" sz="quarter" idx="3"/>
          </p:nvPr>
        </p:nvSpPr>
        <p:spPr>
          <a:xfrm>
            <a:off x="3471863" y="2428875"/>
            <a:ext cx="2916237" cy="1189038"/>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コンテンツ プレースホルダー 5"/>
          <p:cNvSpPr>
            <a:spLocks noGrp="1"/>
          </p:cNvSpPr>
          <p:nvPr>
            <p:ph sz="quarter" idx="4"/>
          </p:nvPr>
        </p:nvSpPr>
        <p:spPr>
          <a:xfrm>
            <a:off x="3471863" y="3617913"/>
            <a:ext cx="2916237" cy="5322887"/>
          </a:xfrm>
          <a:prstGeom prst="rect">
            <a:avLst/>
          </a:prstGeo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extLst>
      <p:ext uri="{BB962C8B-B14F-4D97-AF65-F5344CB8AC3E}">
        <p14:creationId xmlns:p14="http://schemas.microsoft.com/office/powerpoint/2010/main" val="31688154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a:xfrm>
            <a:off x="471488" y="527050"/>
            <a:ext cx="5915025" cy="1914525"/>
          </a:xfrm>
          <a:prstGeom prst="rect">
            <a:avLst/>
          </a:prstGeom>
        </p:spPr>
        <p:txBody>
          <a:bodyPr/>
          <a:lstStyle/>
          <a:p>
            <a:r>
              <a:rPr lang="ja-JP" altLang="en-US" smtClean="0"/>
              <a:t>マスター タイトルの書式設定</a:t>
            </a:r>
            <a:endParaRPr lang="ja-JP" altLang="en-US"/>
          </a:p>
        </p:txBody>
      </p:sp>
    </p:spTree>
    <p:extLst>
      <p:ext uri="{BB962C8B-B14F-4D97-AF65-F5344CB8AC3E}">
        <p14:creationId xmlns:p14="http://schemas.microsoft.com/office/powerpoint/2010/main" val="27988583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Tree>
    <p:extLst>
      <p:ext uri="{BB962C8B-B14F-4D97-AF65-F5344CB8AC3E}">
        <p14:creationId xmlns:p14="http://schemas.microsoft.com/office/powerpoint/2010/main" val="32265338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73075" y="660400"/>
            <a:ext cx="2211388" cy="2311400"/>
          </a:xfrm>
          <a:prstGeom prst="rect">
            <a:avLst/>
          </a:prstGeom>
        </p:spPr>
        <p:txBody>
          <a:bodyPr anchor="b"/>
          <a:lstStyle>
            <a:lvl1pPr>
              <a:defRPr sz="3200"/>
            </a:lvl1p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a:xfrm>
            <a:off x="2916238" y="1425575"/>
            <a:ext cx="3471862" cy="704056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ー 3"/>
          <p:cNvSpPr>
            <a:spLocks noGrp="1"/>
          </p:cNvSpPr>
          <p:nvPr>
            <p:ph type="body" sz="half" idx="2"/>
          </p:nvPr>
        </p:nvSpPr>
        <p:spPr>
          <a:xfrm>
            <a:off x="473075" y="2971800"/>
            <a:ext cx="2211388" cy="5505450"/>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Tree>
    <p:extLst>
      <p:ext uri="{BB962C8B-B14F-4D97-AF65-F5344CB8AC3E}">
        <p14:creationId xmlns:p14="http://schemas.microsoft.com/office/powerpoint/2010/main" val="23512496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473075" y="660400"/>
            <a:ext cx="2211388" cy="2311400"/>
          </a:xfrm>
          <a:prstGeom prst="rect">
            <a:avLst/>
          </a:prstGeom>
        </p:spPr>
        <p:txBody>
          <a:bodyPr anchor="b"/>
          <a:lstStyle>
            <a:lvl1pPr>
              <a:defRPr sz="3200"/>
            </a:lvl1pPr>
          </a:lstStyle>
          <a:p>
            <a:r>
              <a:rPr lang="ja-JP" altLang="en-US" smtClean="0"/>
              <a:t>マスター タイトルの書式設定</a:t>
            </a:r>
            <a:endParaRPr lang="ja-JP" altLang="en-US"/>
          </a:p>
        </p:txBody>
      </p:sp>
      <p:sp>
        <p:nvSpPr>
          <p:cNvPr id="3" name="図プレースホルダー 2"/>
          <p:cNvSpPr>
            <a:spLocks noGrp="1"/>
          </p:cNvSpPr>
          <p:nvPr>
            <p:ph type="pic" idx="1"/>
          </p:nvPr>
        </p:nvSpPr>
        <p:spPr>
          <a:xfrm>
            <a:off x="2916238" y="1425575"/>
            <a:ext cx="3471862" cy="7040563"/>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ja-JP" altLang="en-US"/>
          </a:p>
        </p:txBody>
      </p:sp>
      <p:sp>
        <p:nvSpPr>
          <p:cNvPr id="4" name="テキスト プレースホルダー 3"/>
          <p:cNvSpPr>
            <a:spLocks noGrp="1"/>
          </p:cNvSpPr>
          <p:nvPr>
            <p:ph type="body" sz="half" idx="2"/>
          </p:nvPr>
        </p:nvSpPr>
        <p:spPr>
          <a:xfrm>
            <a:off x="473075" y="2971800"/>
            <a:ext cx="2211388" cy="5505450"/>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Tree>
    <p:extLst>
      <p:ext uri="{BB962C8B-B14F-4D97-AF65-F5344CB8AC3E}">
        <p14:creationId xmlns:p14="http://schemas.microsoft.com/office/powerpoint/2010/main" val="2381654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32" name="Line 8"/>
          <p:cNvSpPr>
            <a:spLocks noChangeShapeType="1"/>
          </p:cNvSpPr>
          <p:nvPr/>
        </p:nvSpPr>
        <p:spPr bwMode="auto">
          <a:xfrm>
            <a:off x="0" y="558800"/>
            <a:ext cx="819150" cy="0"/>
          </a:xfrm>
          <a:prstGeom prst="line">
            <a:avLst/>
          </a:prstGeom>
          <a:noFill/>
          <a:ln w="127000">
            <a:solidFill>
              <a:srgbClr val="969696"/>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033" name="Line 9"/>
          <p:cNvSpPr>
            <a:spLocks noChangeShapeType="1"/>
          </p:cNvSpPr>
          <p:nvPr/>
        </p:nvSpPr>
        <p:spPr bwMode="auto">
          <a:xfrm>
            <a:off x="881063" y="558800"/>
            <a:ext cx="5976937" cy="0"/>
          </a:xfrm>
          <a:prstGeom prst="line">
            <a:avLst/>
          </a:prstGeom>
          <a:noFill/>
          <a:ln w="127000">
            <a:solidFill>
              <a:srgbClr val="3366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 id="2147483672" r:id="rId12"/>
  </p:sldLayoutIdLst>
  <p:txStyles>
    <p:titleStyle>
      <a:lvl1pPr algn="ctr" rtl="0" fontAlgn="base">
        <a:spcBef>
          <a:spcPct val="0"/>
        </a:spcBef>
        <a:spcAft>
          <a:spcPct val="0"/>
        </a:spcAft>
        <a:defRPr kumimoji="1" sz="4400" kern="1200">
          <a:solidFill>
            <a:schemeClr val="tx2"/>
          </a:solidFill>
          <a:latin typeface="+mj-lt"/>
          <a:ea typeface="+mj-ea"/>
          <a:cs typeface="+mj-cs"/>
        </a:defRPr>
      </a:lvl1pPr>
      <a:lvl2pPr algn="ctr" rtl="0"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2pPr>
      <a:lvl3pPr algn="ctr" rtl="0"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3pPr>
      <a:lvl4pPr algn="ctr" rtl="0"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4pPr>
      <a:lvl5pPr algn="ctr" rtl="0"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5pPr>
      <a:lvl6pPr marL="457200" algn="ctr" rtl="0"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6pPr>
      <a:lvl7pPr marL="914400" algn="ctr" rtl="0"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7pPr>
      <a:lvl8pPr marL="1371600" algn="ctr" rtl="0"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8pPr>
      <a:lvl9pPr marL="1828800" algn="ctr" rtl="0"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9pPr>
    </p:titleStyle>
    <p:bodyStyle>
      <a:lvl1pPr marL="342900" indent="-342900" algn="l" rtl="0" fontAlgn="base">
        <a:spcBef>
          <a:spcPct val="20000"/>
        </a:spcBef>
        <a:spcAft>
          <a:spcPct val="0"/>
        </a:spcAft>
        <a:buChar char="•"/>
        <a:defRPr kumimoji="1" sz="3200" kern="1200">
          <a:solidFill>
            <a:schemeClr val="tx1"/>
          </a:solidFill>
          <a:latin typeface="+mn-lt"/>
          <a:ea typeface="+mn-ea"/>
          <a:cs typeface="+mn-cs"/>
        </a:defRPr>
      </a:lvl1pPr>
      <a:lvl2pPr marL="742950" indent="-285750" algn="l" rtl="0" fontAlgn="base">
        <a:spcBef>
          <a:spcPct val="20000"/>
        </a:spcBef>
        <a:spcAft>
          <a:spcPct val="0"/>
        </a:spcAft>
        <a:buChar char="–"/>
        <a:defRPr kumimoji="1" sz="2800" kern="1200">
          <a:solidFill>
            <a:schemeClr val="tx1"/>
          </a:solidFill>
          <a:latin typeface="+mn-lt"/>
          <a:ea typeface="+mn-ea"/>
          <a:cs typeface="+mn-cs"/>
        </a:defRPr>
      </a:lvl2pPr>
      <a:lvl3pPr marL="1143000" indent="-228600" algn="l" rtl="0" fontAlgn="base">
        <a:spcBef>
          <a:spcPct val="20000"/>
        </a:spcBef>
        <a:spcAft>
          <a:spcPct val="0"/>
        </a:spcAft>
        <a:buChar char="•"/>
        <a:defRPr kumimoji="1" sz="2400" kern="1200">
          <a:solidFill>
            <a:schemeClr val="tx1"/>
          </a:solidFill>
          <a:latin typeface="+mn-lt"/>
          <a:ea typeface="+mn-ea"/>
          <a:cs typeface="+mn-cs"/>
        </a:defRPr>
      </a:lvl3pPr>
      <a:lvl4pPr marL="1600200" indent="-228600" algn="l" rtl="0" fontAlgn="base">
        <a:spcBef>
          <a:spcPct val="20000"/>
        </a:spcBef>
        <a:spcAft>
          <a:spcPct val="0"/>
        </a:spcAft>
        <a:buChar char="–"/>
        <a:defRPr kumimoji="1" sz="2000" kern="1200">
          <a:solidFill>
            <a:schemeClr val="tx1"/>
          </a:solidFill>
          <a:latin typeface="+mn-lt"/>
          <a:ea typeface="+mn-ea"/>
          <a:cs typeface="+mn-cs"/>
        </a:defRPr>
      </a:lvl4pPr>
      <a:lvl5pPr marL="2057400" indent="-228600" algn="l" rtl="0" fontAlgn="base">
        <a:spcBef>
          <a:spcPct val="20000"/>
        </a:spcBef>
        <a:spcAft>
          <a:spcPct val="0"/>
        </a:spcAft>
        <a:buChar char="»"/>
        <a:defRPr kumimoji="1"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fontAlgn="base">
        <a:spcBef>
          <a:spcPct val="0"/>
        </a:spcBef>
        <a:spcAft>
          <a:spcPct val="0"/>
        </a:spcAft>
        <a:defRPr kumimoji="1" sz="4400" kern="1200">
          <a:solidFill>
            <a:schemeClr val="tx2"/>
          </a:solidFill>
          <a:latin typeface="+mj-lt"/>
          <a:ea typeface="+mj-ea"/>
          <a:cs typeface="+mj-cs"/>
        </a:defRPr>
      </a:lvl1pPr>
      <a:lvl2pPr algn="ctr" rtl="0"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2pPr>
      <a:lvl3pPr algn="ctr" rtl="0"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3pPr>
      <a:lvl4pPr algn="ctr" rtl="0"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4pPr>
      <a:lvl5pPr algn="ctr" rtl="0"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5pPr>
      <a:lvl6pPr marL="457200" algn="ctr" rtl="0"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6pPr>
      <a:lvl7pPr marL="914400" algn="ctr" rtl="0"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7pPr>
      <a:lvl8pPr marL="1371600" algn="ctr" rtl="0"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8pPr>
      <a:lvl9pPr marL="1828800" algn="ctr" rtl="0"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9pPr>
    </p:titleStyle>
    <p:bodyStyle>
      <a:lvl1pPr marL="342900" indent="-342900" algn="l" rtl="0" fontAlgn="base">
        <a:spcBef>
          <a:spcPct val="20000"/>
        </a:spcBef>
        <a:spcAft>
          <a:spcPct val="0"/>
        </a:spcAft>
        <a:buChar char="•"/>
        <a:defRPr kumimoji="1" sz="3200" kern="1200">
          <a:solidFill>
            <a:schemeClr val="tx1"/>
          </a:solidFill>
          <a:latin typeface="+mn-lt"/>
          <a:ea typeface="+mn-ea"/>
          <a:cs typeface="+mn-cs"/>
        </a:defRPr>
      </a:lvl1pPr>
      <a:lvl2pPr marL="742950" indent="-285750" algn="l" rtl="0" fontAlgn="base">
        <a:spcBef>
          <a:spcPct val="20000"/>
        </a:spcBef>
        <a:spcAft>
          <a:spcPct val="0"/>
        </a:spcAft>
        <a:buChar char="–"/>
        <a:defRPr kumimoji="1" sz="2800" kern="1200">
          <a:solidFill>
            <a:schemeClr val="tx1"/>
          </a:solidFill>
          <a:latin typeface="+mn-lt"/>
          <a:ea typeface="+mn-ea"/>
          <a:cs typeface="+mn-cs"/>
        </a:defRPr>
      </a:lvl2pPr>
      <a:lvl3pPr marL="1143000" indent="-228600" algn="l" rtl="0" fontAlgn="base">
        <a:spcBef>
          <a:spcPct val="20000"/>
        </a:spcBef>
        <a:spcAft>
          <a:spcPct val="0"/>
        </a:spcAft>
        <a:buChar char="•"/>
        <a:defRPr kumimoji="1" sz="2400" kern="1200">
          <a:solidFill>
            <a:schemeClr val="tx1"/>
          </a:solidFill>
          <a:latin typeface="+mn-lt"/>
          <a:ea typeface="+mn-ea"/>
          <a:cs typeface="+mn-cs"/>
        </a:defRPr>
      </a:lvl3pPr>
      <a:lvl4pPr marL="1600200" indent="-228600" algn="l" rtl="0" fontAlgn="base">
        <a:spcBef>
          <a:spcPct val="20000"/>
        </a:spcBef>
        <a:spcAft>
          <a:spcPct val="0"/>
        </a:spcAft>
        <a:buChar char="–"/>
        <a:defRPr kumimoji="1" sz="2000" kern="1200">
          <a:solidFill>
            <a:schemeClr val="tx1"/>
          </a:solidFill>
          <a:latin typeface="+mn-lt"/>
          <a:ea typeface="+mn-ea"/>
          <a:cs typeface="+mn-cs"/>
        </a:defRPr>
      </a:lvl4pPr>
      <a:lvl5pPr marL="2057400" indent="-228600" algn="l" rtl="0" fontAlgn="base">
        <a:spcBef>
          <a:spcPct val="20000"/>
        </a:spcBef>
        <a:spcAft>
          <a:spcPct val="0"/>
        </a:spcAft>
        <a:buChar char="»"/>
        <a:defRPr kumimoji="1"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25.wmf"/><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26.emf"/><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Layout" Target="../slideLayouts/slideLayout1.xml"/><Relationship Id="rId5" Type="http://schemas.openxmlformats.org/officeDocument/2006/relationships/image" Target="../media/image4.emf"/><Relationship Id="rId4" Type="http://schemas.openxmlformats.org/officeDocument/2006/relationships/image" Target="../media/image3.emf"/></Relationships>
</file>

<file path=ppt/slides/_rels/slide3.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1.xml"/><Relationship Id="rId5" Type="http://schemas.openxmlformats.org/officeDocument/2006/relationships/image" Target="../media/image8.emf"/><Relationship Id="rId4" Type="http://schemas.openxmlformats.org/officeDocument/2006/relationships/image" Target="../media/image7.jpeg"/></Relationships>
</file>

<file path=ppt/slides/_rels/slide4.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9.jpeg"/><Relationship Id="rId1" Type="http://schemas.openxmlformats.org/officeDocument/2006/relationships/slideLayout" Target="../slideLayouts/slideLayout1.xml"/><Relationship Id="rId4" Type="http://schemas.openxmlformats.org/officeDocument/2006/relationships/image" Target="../media/image11.jpeg"/></Relationships>
</file>

<file path=ppt/slides/_rels/slide5.xml.rels><?xml version="1.0" encoding="UTF-8" standalone="yes"?>
<Relationships xmlns="http://schemas.openxmlformats.org/package/2006/relationships"><Relationship Id="rId8" Type="http://schemas.openxmlformats.org/officeDocument/2006/relationships/image" Target="../media/image16.jpeg"/><Relationship Id="rId13" Type="http://schemas.openxmlformats.org/officeDocument/2006/relationships/image" Target="../media/image21.wmf"/><Relationship Id="rId3" Type="http://schemas.openxmlformats.org/officeDocument/2006/relationships/oleObject" Target="../embeddings/oleObject1.bin"/><Relationship Id="rId7" Type="http://schemas.openxmlformats.org/officeDocument/2006/relationships/image" Target="../media/image15.wmf"/><Relationship Id="rId12" Type="http://schemas.openxmlformats.org/officeDocument/2006/relationships/image" Target="../media/image20.wmf"/><Relationship Id="rId2" Type="http://schemas.openxmlformats.org/officeDocument/2006/relationships/slideLayout" Target="../slideLayouts/slideLayout1.xml"/><Relationship Id="rId1" Type="http://schemas.openxmlformats.org/officeDocument/2006/relationships/vmlDrawing" Target="../drawings/vmlDrawing1.vml"/><Relationship Id="rId6" Type="http://schemas.openxmlformats.org/officeDocument/2006/relationships/image" Target="../media/image14.wmf"/><Relationship Id="rId11" Type="http://schemas.openxmlformats.org/officeDocument/2006/relationships/image" Target="../media/image19.wmf"/><Relationship Id="rId5" Type="http://schemas.openxmlformats.org/officeDocument/2006/relationships/image" Target="../media/image13.wmf"/><Relationship Id="rId15" Type="http://schemas.openxmlformats.org/officeDocument/2006/relationships/image" Target="../media/image7.jpeg"/><Relationship Id="rId10" Type="http://schemas.openxmlformats.org/officeDocument/2006/relationships/image" Target="../media/image18.png"/><Relationship Id="rId4" Type="http://schemas.openxmlformats.org/officeDocument/2006/relationships/image" Target="../media/image12.png"/><Relationship Id="rId9" Type="http://schemas.openxmlformats.org/officeDocument/2006/relationships/image" Target="../media/image17.wmf"/><Relationship Id="rId14" Type="http://schemas.openxmlformats.org/officeDocument/2006/relationships/image" Target="../media/image22.wmf"/></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image" Target="../media/image23.emf"/><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24.emf"/><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03" name="AutoShape 67"/>
          <p:cNvSpPr>
            <a:spLocks noChangeArrowheads="1"/>
          </p:cNvSpPr>
          <p:nvPr/>
        </p:nvSpPr>
        <p:spPr bwMode="auto">
          <a:xfrm>
            <a:off x="765175" y="3081338"/>
            <a:ext cx="5329238" cy="2159000"/>
          </a:xfrm>
          <a:prstGeom prst="roundRect">
            <a:avLst>
              <a:gd name="adj" fmla="val 20736"/>
            </a:avLst>
          </a:prstGeom>
          <a:solidFill>
            <a:schemeClr val="bg1"/>
          </a:solidFill>
          <a:ln w="6350">
            <a:solidFill>
              <a:schemeClr val="tx1"/>
            </a:solidFill>
            <a:round/>
            <a:headEnd/>
            <a:tailEnd/>
          </a:ln>
          <a:effectLst>
            <a:outerShdw dist="35921" dir="2700000" algn="ctr" rotWithShape="0">
              <a:schemeClr val="bg2"/>
            </a:outerShdw>
          </a:effectLst>
        </p:spPr>
        <p:txBody>
          <a:bodyPr wrap="none" lIns="90000" tIns="46800" rIns="90000" bIns="46800" anchor="ctr"/>
          <a:lstStyle/>
          <a:p>
            <a:endParaRPr lang="ja-JP" altLang="en-US"/>
          </a:p>
        </p:txBody>
      </p:sp>
      <p:sp>
        <p:nvSpPr>
          <p:cNvPr id="14338" name="Rectangle 2"/>
          <p:cNvSpPr>
            <a:spLocks noGrp="1" noChangeArrowheads="1"/>
          </p:cNvSpPr>
          <p:nvPr>
            <p:ph type="ctrTitle"/>
          </p:nvPr>
        </p:nvSpPr>
        <p:spPr bwMode="auto">
          <a:xfrm>
            <a:off x="514350" y="3076575"/>
            <a:ext cx="5829300" cy="21240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1" compatLnSpc="1">
            <a:prstTxWarp prst="textNoShape">
              <a:avLst/>
            </a:prstTxWarp>
          </a:bodyPr>
          <a:lstStyle/>
          <a:p>
            <a:r>
              <a:rPr lang="ja-JP" altLang="en-US" sz="4000">
                <a:ea typeface="HG丸ｺﾞｼｯｸM-PRO" panose="020F0600000000000000" pitchFamily="50" charset="-128"/>
              </a:rPr>
              <a:t>事業継続計画書</a:t>
            </a:r>
            <a:br>
              <a:rPr lang="ja-JP" altLang="en-US" sz="4000">
                <a:ea typeface="HG丸ｺﾞｼｯｸM-PRO" panose="020F0600000000000000" pitchFamily="50" charset="-128"/>
              </a:rPr>
            </a:br>
            <a:r>
              <a:rPr lang="ja-JP" altLang="en-US" sz="4000">
                <a:ea typeface="HG丸ｺﾞｼｯｸM-PRO" panose="020F0600000000000000" pitchFamily="50" charset="-128"/>
              </a:rPr>
              <a:t>（ＢＣＰ）</a:t>
            </a:r>
          </a:p>
        </p:txBody>
      </p:sp>
      <p:sp>
        <p:nvSpPr>
          <p:cNvPr id="14340" name="Text Box 4"/>
          <p:cNvSpPr txBox="1">
            <a:spLocks noChangeArrowheads="1"/>
          </p:cNvSpPr>
          <p:nvPr/>
        </p:nvSpPr>
        <p:spPr bwMode="auto">
          <a:xfrm>
            <a:off x="115888" y="128588"/>
            <a:ext cx="4926012" cy="9159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ja-JP" altLang="en-US" sz="1800">
                <a:latin typeface="HG丸ｺﾞｼｯｸM-PRO" panose="020F0600000000000000" pitchFamily="50" charset="-128"/>
              </a:rPr>
              <a:t>あいちＢＣＰモデル</a:t>
            </a:r>
          </a:p>
          <a:p>
            <a:endParaRPr lang="ja-JP" altLang="en-US" sz="1800">
              <a:latin typeface="HG丸ｺﾞｼｯｸM-PRO" panose="020F0600000000000000" pitchFamily="50" charset="-128"/>
            </a:endParaRPr>
          </a:p>
          <a:p>
            <a:r>
              <a:rPr lang="ja-JP" altLang="en-US" sz="1800">
                <a:latin typeface="HG丸ｺﾞｼｯｸM-PRO" panose="020F0600000000000000" pitchFamily="50" charset="-128"/>
              </a:rPr>
              <a:t>［中小製造業向け　コンパクト版（第</a:t>
            </a:r>
            <a:r>
              <a:rPr lang="en-US" altLang="ja-JP" sz="1800">
                <a:latin typeface="HG丸ｺﾞｼｯｸM-PRO" panose="020F0600000000000000" pitchFamily="50" charset="-128"/>
              </a:rPr>
              <a:t>1</a:t>
            </a:r>
            <a:r>
              <a:rPr lang="ja-JP" altLang="en-US" sz="1800">
                <a:latin typeface="HG丸ｺﾞｼｯｸM-PRO" panose="020F0600000000000000" pitchFamily="50" charset="-128"/>
              </a:rPr>
              <a:t>版）］</a:t>
            </a:r>
          </a:p>
        </p:txBody>
      </p:sp>
      <p:sp>
        <p:nvSpPr>
          <p:cNvPr id="14406" name="Text Box 70"/>
          <p:cNvSpPr txBox="1">
            <a:spLocks noChangeArrowheads="1"/>
          </p:cNvSpPr>
          <p:nvPr/>
        </p:nvSpPr>
        <p:spPr bwMode="auto">
          <a:xfrm>
            <a:off x="4292600" y="1136650"/>
            <a:ext cx="2376488" cy="1016000"/>
          </a:xfrm>
          <a:prstGeom prst="rect">
            <a:avLst/>
          </a:prstGeom>
          <a:solidFill>
            <a:srgbClr val="E5FFB7"/>
          </a:solidFill>
          <a:ln w="9525">
            <a:solidFill>
              <a:srgbClr val="0033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p>
            <a:r>
              <a:rPr lang="en-US" altLang="ja-JP">
                <a:solidFill>
                  <a:srgbClr val="003300"/>
                </a:solidFill>
                <a:latin typeface="HG丸ｺﾞｼｯｸM-PRO" panose="020F0600000000000000" pitchFamily="50" charset="-128"/>
              </a:rPr>
              <a:t>◇</a:t>
            </a:r>
            <a:r>
              <a:rPr lang="ja-JP" altLang="en-US">
                <a:solidFill>
                  <a:srgbClr val="003300"/>
                </a:solidFill>
                <a:latin typeface="HG丸ｺﾞｼｯｸM-PRO" panose="020F0600000000000000" pitchFamily="50" charset="-128"/>
              </a:rPr>
              <a:t>記入例の企業概要</a:t>
            </a:r>
          </a:p>
          <a:p>
            <a:r>
              <a:rPr lang="ja-JP" altLang="en-US">
                <a:solidFill>
                  <a:srgbClr val="003300"/>
                </a:solidFill>
                <a:latin typeface="HG丸ｺﾞｼｯｸM-PRO" panose="020F0600000000000000" pitchFamily="50" charset="-128"/>
              </a:rPr>
              <a:t>　・名称　　（株）○○製作所</a:t>
            </a:r>
          </a:p>
          <a:p>
            <a:r>
              <a:rPr lang="ja-JP" altLang="en-US">
                <a:solidFill>
                  <a:srgbClr val="003300"/>
                </a:solidFill>
                <a:latin typeface="HG丸ｺﾞｼｯｸM-PRO" panose="020F0600000000000000" pitchFamily="50" charset="-128"/>
              </a:rPr>
              <a:t>　・所在　　○○市に１拠点</a:t>
            </a:r>
          </a:p>
          <a:p>
            <a:r>
              <a:rPr lang="ja-JP" altLang="en-US">
                <a:solidFill>
                  <a:srgbClr val="003300"/>
                </a:solidFill>
                <a:latin typeface="HG丸ｺﾞｼｯｸM-PRO" panose="020F0600000000000000" pitchFamily="50" charset="-128"/>
              </a:rPr>
              <a:t>　・規模　　２０人程度</a:t>
            </a:r>
          </a:p>
          <a:p>
            <a:r>
              <a:rPr lang="ja-JP" altLang="en-US">
                <a:solidFill>
                  <a:srgbClr val="003300"/>
                </a:solidFill>
                <a:latin typeface="HG丸ｺﾞｼｯｸM-PRO" panose="020F0600000000000000" pitchFamily="50" charset="-128"/>
              </a:rPr>
              <a:t>　・業種　　機械加工業　</a:t>
            </a:r>
          </a:p>
          <a:p>
            <a:r>
              <a:rPr lang="ja-JP" altLang="en-US">
                <a:solidFill>
                  <a:srgbClr val="003300"/>
                </a:solidFill>
                <a:latin typeface="HG丸ｺﾞｼｯｸM-PRO" panose="020F0600000000000000" pitchFamily="50" charset="-128"/>
              </a:rPr>
              <a:t>　・その他　工業団地に所属</a:t>
            </a:r>
          </a:p>
        </p:txBody>
      </p:sp>
      <p:sp>
        <p:nvSpPr>
          <p:cNvPr id="14408" name="AutoShape 72"/>
          <p:cNvSpPr>
            <a:spLocks noChangeArrowheads="1"/>
          </p:cNvSpPr>
          <p:nvPr/>
        </p:nvSpPr>
        <p:spPr bwMode="auto">
          <a:xfrm>
            <a:off x="3789363" y="9417050"/>
            <a:ext cx="2997200" cy="415925"/>
          </a:xfrm>
          <a:prstGeom prst="foldedCorner">
            <a:avLst>
              <a:gd name="adj" fmla="val 11227"/>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sp>
        <p:nvSpPr>
          <p:cNvPr id="14409" name="Text Box 73"/>
          <p:cNvSpPr txBox="1">
            <a:spLocks noChangeArrowheads="1"/>
          </p:cNvSpPr>
          <p:nvPr/>
        </p:nvSpPr>
        <p:spPr bwMode="auto">
          <a:xfrm>
            <a:off x="2447925" y="7546975"/>
            <a:ext cx="197485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ja-JP" altLang="en-US" sz="2000" b="1" i="1">
                <a:solidFill>
                  <a:srgbClr val="800000"/>
                </a:solidFill>
                <a:ea typeface="ＭＳ Ｐ明朝" panose="02020600040205080304" pitchFamily="18" charset="-128"/>
              </a:rPr>
              <a:t>（株）○○製作所</a:t>
            </a:r>
          </a:p>
        </p:txBody>
      </p:sp>
      <p:sp>
        <p:nvSpPr>
          <p:cNvPr id="14410" name="Text Box 74"/>
          <p:cNvSpPr txBox="1">
            <a:spLocks noChangeArrowheads="1"/>
          </p:cNvSpPr>
          <p:nvPr/>
        </p:nvSpPr>
        <p:spPr bwMode="auto">
          <a:xfrm>
            <a:off x="1484313" y="8570913"/>
            <a:ext cx="5291137"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ja-JP" altLang="en-US" sz="2000" b="1" i="1" dirty="0" smtClean="0">
                <a:solidFill>
                  <a:srgbClr val="800000"/>
                </a:solidFill>
                <a:ea typeface="ＭＳ Ｐ明朝" panose="02020600040205080304" pitchFamily="18" charset="-128"/>
              </a:rPr>
              <a:t>○○○○</a:t>
            </a:r>
            <a:r>
              <a:rPr lang="ja-JP" altLang="en-US" sz="2000" dirty="0" smtClean="0"/>
              <a:t>年</a:t>
            </a:r>
            <a:r>
              <a:rPr lang="ja-JP" altLang="en-US" sz="2000" b="1" i="1" dirty="0">
                <a:solidFill>
                  <a:srgbClr val="800000"/>
                </a:solidFill>
                <a:ea typeface="ＭＳ Ｐ明朝" panose="02020600040205080304" pitchFamily="18" charset="-128"/>
              </a:rPr>
              <a:t>○○</a:t>
            </a:r>
            <a:r>
              <a:rPr lang="ja-JP" altLang="en-US" sz="2000" dirty="0"/>
              <a:t>月</a:t>
            </a:r>
            <a:r>
              <a:rPr lang="ja-JP" altLang="en-US" sz="2000" b="1" i="1" dirty="0">
                <a:solidFill>
                  <a:srgbClr val="800000"/>
                </a:solidFill>
                <a:ea typeface="ＭＳ Ｐ明朝" panose="02020600040205080304" pitchFamily="18" charset="-128"/>
              </a:rPr>
              <a:t>○○</a:t>
            </a:r>
            <a:r>
              <a:rPr lang="ja-JP" altLang="en-US" sz="2000" dirty="0"/>
              <a:t>日　作成</a:t>
            </a:r>
          </a:p>
          <a:p>
            <a:r>
              <a:rPr lang="ja-JP" altLang="en-US" sz="2000" dirty="0" smtClean="0"/>
              <a:t>　　</a:t>
            </a:r>
            <a:r>
              <a:rPr lang="ja-JP" altLang="en-US" sz="2000" dirty="0"/>
              <a:t>　　年　　月　　日　改定（第　　版）</a:t>
            </a:r>
          </a:p>
        </p:txBody>
      </p:sp>
      <p:sp>
        <p:nvSpPr>
          <p:cNvPr id="14411" name="Text Box 75"/>
          <p:cNvSpPr txBox="1">
            <a:spLocks noChangeArrowheads="1"/>
          </p:cNvSpPr>
          <p:nvPr/>
        </p:nvSpPr>
        <p:spPr bwMode="auto">
          <a:xfrm>
            <a:off x="2449513" y="5570538"/>
            <a:ext cx="1958975" cy="51752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28575">
                <a:solidFill>
                  <a:srgbClr val="00FF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ja-JP" altLang="en-US" sz="2800">
                <a:solidFill>
                  <a:srgbClr val="800000"/>
                </a:solidFill>
              </a:rPr>
              <a:t>＜記入例＞</a:t>
            </a:r>
          </a:p>
        </p:txBody>
      </p:sp>
      <p:sp>
        <p:nvSpPr>
          <p:cNvPr id="14412" name="Text Box 76"/>
          <p:cNvSpPr txBox="1">
            <a:spLocks noChangeArrowheads="1"/>
          </p:cNvSpPr>
          <p:nvPr/>
        </p:nvSpPr>
        <p:spPr bwMode="auto">
          <a:xfrm>
            <a:off x="3860800" y="9472613"/>
            <a:ext cx="2897188" cy="30480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28575">
                <a:solidFill>
                  <a:srgbClr val="00FF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en-US" altLang="ja-JP" sz="1400"/>
              <a:t>※</a:t>
            </a:r>
            <a:r>
              <a:rPr lang="ja-JP" altLang="en-US" sz="1400" b="1" i="1">
                <a:solidFill>
                  <a:srgbClr val="800000"/>
                </a:solidFill>
                <a:ea typeface="ＭＳ Ｐ明朝" panose="02020600040205080304" pitchFamily="18" charset="-128"/>
              </a:rPr>
              <a:t>斜体 </a:t>
            </a:r>
            <a:r>
              <a:rPr lang="ja-JP" altLang="en-US" sz="1400"/>
              <a:t>は記入例を示したものです</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302" name="Text Box 46"/>
          <p:cNvSpPr txBox="1">
            <a:spLocks noChangeArrowheads="1"/>
          </p:cNvSpPr>
          <p:nvPr/>
        </p:nvSpPr>
        <p:spPr bwMode="auto">
          <a:xfrm>
            <a:off x="44450" y="57150"/>
            <a:ext cx="2708275"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ja-JP" altLang="en-US" sz="2000">
                <a:latin typeface="HG丸ｺﾞｼｯｸM-PRO" panose="020F0600000000000000" pitchFamily="50" charset="-128"/>
              </a:rPr>
              <a:t>４．教育・訓練計画</a:t>
            </a:r>
          </a:p>
        </p:txBody>
      </p:sp>
      <p:sp>
        <p:nvSpPr>
          <p:cNvPr id="96337" name="Line 81"/>
          <p:cNvSpPr>
            <a:spLocks noChangeShapeType="1"/>
          </p:cNvSpPr>
          <p:nvPr/>
        </p:nvSpPr>
        <p:spPr bwMode="auto">
          <a:xfrm>
            <a:off x="0" y="4595813"/>
            <a:ext cx="819150" cy="0"/>
          </a:xfrm>
          <a:prstGeom prst="line">
            <a:avLst/>
          </a:prstGeom>
          <a:noFill/>
          <a:ln w="127000">
            <a:solidFill>
              <a:srgbClr val="969696"/>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96338" name="Line 82"/>
          <p:cNvSpPr>
            <a:spLocks noChangeShapeType="1"/>
          </p:cNvSpPr>
          <p:nvPr/>
        </p:nvSpPr>
        <p:spPr bwMode="auto">
          <a:xfrm>
            <a:off x="881063" y="4595813"/>
            <a:ext cx="5976937" cy="0"/>
          </a:xfrm>
          <a:prstGeom prst="line">
            <a:avLst/>
          </a:prstGeom>
          <a:noFill/>
          <a:ln w="127000">
            <a:solidFill>
              <a:srgbClr val="3366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96339" name="Text Box 83"/>
          <p:cNvSpPr txBox="1">
            <a:spLocks noChangeArrowheads="1"/>
          </p:cNvSpPr>
          <p:nvPr/>
        </p:nvSpPr>
        <p:spPr bwMode="auto">
          <a:xfrm>
            <a:off x="333375" y="4773613"/>
            <a:ext cx="619125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ja-JP" altLang="en-US">
                <a:solidFill>
                  <a:srgbClr val="5F5F5F"/>
                </a:solidFill>
                <a:latin typeface="HG丸ｺﾞｼｯｸM-PRO" panose="020F0600000000000000" pitchFamily="50" charset="-128"/>
              </a:rPr>
              <a:t>　ＢＣＰで決めた各種対応策の実施状況等を踏まえ、定期的な見直しを行う必要があります。</a:t>
            </a:r>
          </a:p>
          <a:p>
            <a:r>
              <a:rPr lang="ja-JP" altLang="en-US">
                <a:solidFill>
                  <a:srgbClr val="5F5F5F"/>
                </a:solidFill>
                <a:latin typeface="HG丸ｺﾞｼｯｸM-PRO" panose="020F0600000000000000" pitchFamily="50" charset="-128"/>
              </a:rPr>
              <a:t>　また、それ以外に見直しを行うべき場合も、あらかじめ決めておきましょう。</a:t>
            </a:r>
            <a:endParaRPr lang="ja-JP" altLang="en-US" sz="1400">
              <a:solidFill>
                <a:srgbClr val="5F5F5F"/>
              </a:solidFill>
              <a:ea typeface="ＭＳ Ｐゴシック" panose="020B0600070205080204" pitchFamily="50" charset="-128"/>
            </a:endParaRPr>
          </a:p>
        </p:txBody>
      </p:sp>
      <p:sp>
        <p:nvSpPr>
          <p:cNvPr id="96389" name="Text Box 133"/>
          <p:cNvSpPr txBox="1">
            <a:spLocks noChangeArrowheads="1"/>
          </p:cNvSpPr>
          <p:nvPr/>
        </p:nvSpPr>
        <p:spPr bwMode="auto">
          <a:xfrm>
            <a:off x="44450" y="4087813"/>
            <a:ext cx="3671888"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ja-JP" altLang="en-US" sz="2000">
                <a:latin typeface="HG丸ｺﾞｼｯｸM-PRO" panose="020F0600000000000000" pitchFamily="50" charset="-128"/>
              </a:rPr>
              <a:t>５．点検・是正措置・見直し</a:t>
            </a:r>
          </a:p>
        </p:txBody>
      </p:sp>
      <p:sp>
        <p:nvSpPr>
          <p:cNvPr id="96396" name="Text Box 140"/>
          <p:cNvSpPr txBox="1">
            <a:spLocks noChangeArrowheads="1"/>
          </p:cNvSpPr>
          <p:nvPr/>
        </p:nvSpPr>
        <p:spPr bwMode="auto">
          <a:xfrm>
            <a:off x="331788" y="703263"/>
            <a:ext cx="6192837" cy="70167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28575">
                <a:solidFill>
                  <a:srgbClr val="00FF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p>
            <a:endParaRPr lang="en-US" altLang="ja-JP">
              <a:solidFill>
                <a:srgbClr val="5F5F5F"/>
              </a:solidFill>
            </a:endParaRPr>
          </a:p>
          <a:p>
            <a:r>
              <a:rPr lang="ja-JP" altLang="en-US">
                <a:solidFill>
                  <a:srgbClr val="5F5F5F"/>
                </a:solidFill>
              </a:rPr>
              <a:t>　</a:t>
            </a:r>
            <a:r>
              <a:rPr lang="ja-JP" altLang="en-US">
                <a:solidFill>
                  <a:schemeClr val="bg2"/>
                </a:solidFill>
              </a:rPr>
              <a:t>被災時に、従業員の皆様が適切な行動を行うためには、災害に備えた訓練や教育が欠かせません。</a:t>
            </a:r>
          </a:p>
          <a:p>
            <a:r>
              <a:rPr lang="ja-JP" altLang="en-US">
                <a:solidFill>
                  <a:schemeClr val="bg2"/>
                </a:solidFill>
              </a:rPr>
              <a:t>　はじめは消火訓練など簡単な訓練でも構いませんので、定期的に訓練を実施し、従業員の理解に応じて、より広範な訓練を実施していくことが重要です。</a:t>
            </a:r>
          </a:p>
        </p:txBody>
      </p:sp>
      <p:sp>
        <p:nvSpPr>
          <p:cNvPr id="96397" name="Text Box 141"/>
          <p:cNvSpPr txBox="1">
            <a:spLocks noChangeArrowheads="1"/>
          </p:cNvSpPr>
          <p:nvPr/>
        </p:nvSpPr>
        <p:spPr bwMode="auto">
          <a:xfrm>
            <a:off x="3295650" y="9647238"/>
            <a:ext cx="265113" cy="27463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28575">
                <a:solidFill>
                  <a:srgbClr val="00FF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pPr algn="ctr"/>
            <a:r>
              <a:rPr lang="en-US" altLang="ja-JP" sz="1200" b="1">
                <a:solidFill>
                  <a:srgbClr val="3333FF"/>
                </a:solidFill>
                <a:effectLst>
                  <a:outerShdw blurRad="38100" dist="38100" dir="2700000" algn="tl">
                    <a:srgbClr val="C0C0C0"/>
                  </a:outerShdw>
                </a:effectLst>
                <a:ea typeface="ＭＳ Ｐゴシック" panose="020B0600070205080204" pitchFamily="50" charset="-128"/>
              </a:rPr>
              <a:t>8</a:t>
            </a:r>
          </a:p>
        </p:txBody>
      </p:sp>
      <p:graphicFrame>
        <p:nvGraphicFramePr>
          <p:cNvPr id="96753" name="Group 497"/>
          <p:cNvGraphicFramePr>
            <a:graphicFrameLocks noGrp="1"/>
          </p:cNvGraphicFramePr>
          <p:nvPr/>
        </p:nvGraphicFramePr>
        <p:xfrm>
          <a:off x="404813" y="1928813"/>
          <a:ext cx="6018212" cy="1538287"/>
        </p:xfrm>
        <a:graphic>
          <a:graphicData uri="http://schemas.openxmlformats.org/drawingml/2006/table">
            <a:tbl>
              <a:tblPr/>
              <a:tblGrid>
                <a:gridCol w="488950">
                  <a:extLst>
                    <a:ext uri="{9D8B030D-6E8A-4147-A177-3AD203B41FA5}">
                      <a16:colId xmlns:a16="http://schemas.microsoft.com/office/drawing/2014/main" val="3550045553"/>
                    </a:ext>
                  </a:extLst>
                </a:gridCol>
                <a:gridCol w="2232025">
                  <a:extLst>
                    <a:ext uri="{9D8B030D-6E8A-4147-A177-3AD203B41FA5}">
                      <a16:colId xmlns:a16="http://schemas.microsoft.com/office/drawing/2014/main" val="4033538744"/>
                    </a:ext>
                  </a:extLst>
                </a:gridCol>
                <a:gridCol w="488950">
                  <a:extLst>
                    <a:ext uri="{9D8B030D-6E8A-4147-A177-3AD203B41FA5}">
                      <a16:colId xmlns:a16="http://schemas.microsoft.com/office/drawing/2014/main" val="1388322529"/>
                    </a:ext>
                  </a:extLst>
                </a:gridCol>
                <a:gridCol w="2808287">
                  <a:extLst>
                    <a:ext uri="{9D8B030D-6E8A-4147-A177-3AD203B41FA5}">
                      <a16:colId xmlns:a16="http://schemas.microsoft.com/office/drawing/2014/main" val="1350186251"/>
                    </a:ext>
                  </a:extLst>
                </a:gridCol>
              </a:tblGrid>
              <a:tr h="284163">
                <a:tc gridSpan="4">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教育・訓練計画</a:t>
                      </a: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DDDDDD"/>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4267223323"/>
                  </a:ext>
                </a:extLst>
              </a:tr>
              <a:tr h="434975">
                <a:tc gridSpan="4">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以下の教育・訓練項目を毎年　</a:t>
                      </a:r>
                      <a:r>
                        <a:rPr kumimoji="1" lang="ja-JP" altLang="en-US" sz="16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１</a:t>
                      </a:r>
                      <a:r>
                        <a:rPr kumimoji="1" lang="ja-JP" altLang="en-US" sz="12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　回以上実施する</a:t>
                      </a: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73809570"/>
                  </a:ext>
                </a:extLst>
              </a:tr>
              <a:tr h="244475">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教育</a:t>
                      </a:r>
                      <a:endParaRPr kumimoji="1" lang="ja-JP" altLang="en-US" sz="1200" b="0"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2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ＢＣＰ研修</a:t>
                      </a: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目的</a:t>
                      </a:r>
                      <a:endParaRPr kumimoji="1" lang="ja-JP" altLang="en-US" sz="1200" b="0"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2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全従業員へのＢＣＰ対応の周知</a:t>
                      </a: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640338108"/>
                  </a:ext>
                </a:extLst>
              </a:tr>
              <a:tr h="247650">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訓練</a:t>
                      </a:r>
                      <a:endParaRPr kumimoji="1" lang="ja-JP" altLang="en-US" sz="1200" b="0"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2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安否確認連絡訓練</a:t>
                      </a: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目的</a:t>
                      </a: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2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安否確認手段の周知徹底</a:t>
                      </a: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203053180"/>
                  </a:ext>
                </a:extLst>
              </a:tr>
              <a:tr h="247650">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訓練</a:t>
                      </a:r>
                      <a:endParaRPr kumimoji="1" lang="ja-JP" altLang="en-US" sz="1200" b="0"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2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地域の防災訓練</a:t>
                      </a: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目的</a:t>
                      </a: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2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周辺地域と連携した防災対応の定着</a:t>
                      </a: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429220998"/>
                  </a:ext>
                </a:extLst>
              </a:tr>
            </a:tbl>
          </a:graphicData>
        </a:graphic>
      </p:graphicFrame>
      <p:graphicFrame>
        <p:nvGraphicFramePr>
          <p:cNvPr id="96762" name="Group 506"/>
          <p:cNvGraphicFramePr>
            <a:graphicFrameLocks noGrp="1"/>
          </p:cNvGraphicFramePr>
          <p:nvPr/>
        </p:nvGraphicFramePr>
        <p:xfrm>
          <a:off x="404813" y="5354638"/>
          <a:ext cx="5975350" cy="1111250"/>
        </p:xfrm>
        <a:graphic>
          <a:graphicData uri="http://schemas.openxmlformats.org/drawingml/2006/table">
            <a:tbl>
              <a:tblPr/>
              <a:tblGrid>
                <a:gridCol w="1295400">
                  <a:extLst>
                    <a:ext uri="{9D8B030D-6E8A-4147-A177-3AD203B41FA5}">
                      <a16:colId xmlns:a16="http://schemas.microsoft.com/office/drawing/2014/main" val="715340571"/>
                    </a:ext>
                  </a:extLst>
                </a:gridCol>
                <a:gridCol w="4679950">
                  <a:extLst>
                    <a:ext uri="{9D8B030D-6E8A-4147-A177-3AD203B41FA5}">
                      <a16:colId xmlns:a16="http://schemas.microsoft.com/office/drawing/2014/main" val="367766501"/>
                    </a:ext>
                  </a:extLst>
                </a:gridCol>
              </a:tblGrid>
              <a:tr h="284163">
                <a:tc gridSpan="2">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点検・是正措置・見直しの基準</a:t>
                      </a: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DDDDDD"/>
                    </a:solidFill>
                  </a:tcPr>
                </a:tc>
                <a:tc hMerge="1">
                  <a:txBody>
                    <a:bodyPr/>
                    <a:lstStyle/>
                    <a:p>
                      <a:endParaRPr kumimoji="1" lang="ja-JP" altLang="en-US"/>
                    </a:p>
                  </a:txBody>
                  <a:tcPr/>
                </a:tc>
                <a:extLst>
                  <a:ext uri="{0D108BD9-81ED-4DB2-BD59-A6C34878D82A}">
                    <a16:rowId xmlns:a16="http://schemas.microsoft.com/office/drawing/2014/main" val="3173331403"/>
                  </a:ext>
                </a:extLst>
              </a:tr>
              <a:tr h="434975">
                <a:tc gridSpan="2">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事業継続計画書（ＢＣＰ）を毎年</a:t>
                      </a:r>
                      <a:r>
                        <a:rPr kumimoji="1" lang="ja-JP" altLang="en-US" sz="1600" b="1" i="0" u="none" strike="noStrike" cap="none" normalizeH="0" baseline="0" smtClean="0">
                          <a:ln>
                            <a:noFill/>
                          </a:ln>
                          <a:solidFill>
                            <a:srgbClr val="FF0000"/>
                          </a:solidFill>
                          <a:effectLst/>
                          <a:latin typeface="HG丸ｺﾞｼｯｸM-PRO" panose="020F0600000000000000" pitchFamily="50" charset="-128"/>
                          <a:ea typeface="HG丸ｺﾞｼｯｸM-PRO" panose="020F0600000000000000" pitchFamily="50" charset="-128"/>
                        </a:rPr>
                        <a:t> </a:t>
                      </a:r>
                      <a:r>
                        <a:rPr kumimoji="1" lang="ja-JP" altLang="en-US" sz="12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　</a:t>
                      </a:r>
                      <a:r>
                        <a:rPr kumimoji="1" lang="ja-JP" altLang="en-US" sz="16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１</a:t>
                      </a:r>
                      <a:r>
                        <a:rPr kumimoji="1" lang="ja-JP" altLang="en-US" sz="12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　回見直しを行う</a:t>
                      </a:r>
                    </a:p>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（ただし、下記に該当する場合は、その都度見直すこと）</a:t>
                      </a: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extLst>
                  <a:ext uri="{0D108BD9-81ED-4DB2-BD59-A6C34878D82A}">
                    <a16:rowId xmlns:a16="http://schemas.microsoft.com/office/drawing/2014/main" val="720254367"/>
                  </a:ext>
                </a:extLst>
              </a:tr>
              <a:tr h="244475">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見直し該当事項</a:t>
                      </a:r>
                    </a:p>
                  </a:txBody>
                  <a:tcPr horzOverflow="overflow">
                    <a:lnL w="9525"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組織・業務形態の大幅な変更、経営者が必要と判断した場合</a:t>
                      </a:r>
                    </a:p>
                  </a:txBody>
                  <a:tcPr horzOverflow="overflow">
                    <a:lnL w="12700" cap="flat" cmpd="sng" algn="ctr">
                      <a:solidFill>
                        <a:schemeClr val="tx1"/>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596416370"/>
                  </a:ext>
                </a:extLst>
              </a:tr>
            </a:tbl>
          </a:graphicData>
        </a:graphic>
      </p:graphicFrame>
      <p:graphicFrame>
        <p:nvGraphicFramePr>
          <p:cNvPr id="96777" name="Group 521"/>
          <p:cNvGraphicFramePr>
            <a:graphicFrameLocks noGrp="1"/>
          </p:cNvGraphicFramePr>
          <p:nvPr/>
        </p:nvGraphicFramePr>
        <p:xfrm>
          <a:off x="1916113" y="7199313"/>
          <a:ext cx="4465637" cy="1254125"/>
        </p:xfrm>
        <a:graphic>
          <a:graphicData uri="http://schemas.openxmlformats.org/drawingml/2006/table">
            <a:tbl>
              <a:tblPr/>
              <a:tblGrid>
                <a:gridCol w="3817937">
                  <a:extLst>
                    <a:ext uri="{9D8B030D-6E8A-4147-A177-3AD203B41FA5}">
                      <a16:colId xmlns:a16="http://schemas.microsoft.com/office/drawing/2014/main" val="2795856816"/>
                    </a:ext>
                  </a:extLst>
                </a:gridCol>
                <a:gridCol w="647700">
                  <a:extLst>
                    <a:ext uri="{9D8B030D-6E8A-4147-A177-3AD203B41FA5}">
                      <a16:colId xmlns:a16="http://schemas.microsoft.com/office/drawing/2014/main" val="735862809"/>
                    </a:ext>
                  </a:extLst>
                </a:gridCol>
              </a:tblGrid>
              <a:tr h="260350">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smtClean="0">
                          <a:ln>
                            <a:noFill/>
                          </a:ln>
                          <a:solidFill>
                            <a:srgbClr val="5F5F5F"/>
                          </a:solidFill>
                          <a:effectLst/>
                          <a:latin typeface="ＭＳ Ｐゴシック" panose="020B0600070205080204" pitchFamily="50" charset="-128"/>
                          <a:ea typeface="ＭＳ Ｐゴシック" panose="020B0600070205080204" pitchFamily="50" charset="-128"/>
                        </a:rPr>
                        <a:t>点検・見直しを行う着眼点（例）</a:t>
                      </a:r>
                    </a:p>
                  </a:txBody>
                  <a:tcPr marL="90000" marR="90000" marT="46800" marB="46800" anchor="ctr" horzOverflow="overflow">
                    <a:lnL w="12700" cap="flat" cmpd="sng" algn="ctr">
                      <a:solidFill>
                        <a:srgbClr val="5F5F5F"/>
                      </a:solidFill>
                      <a:prstDash val="solid"/>
                      <a:round/>
                      <a:headEnd type="none" w="med" len="med"/>
                      <a:tailEnd type="none" w="med" len="med"/>
                    </a:lnL>
                    <a:lnR w="12700" cap="flat" cmpd="sng" algn="ctr">
                      <a:solidFill>
                        <a:srgbClr val="5F5F5F"/>
                      </a:solidFill>
                      <a:prstDash val="solid"/>
                      <a:round/>
                      <a:headEnd type="none" w="med" len="med"/>
                      <a:tailEnd type="none" w="med" len="med"/>
                    </a:lnR>
                    <a:lnT w="12700" cap="flat" cmpd="sng" algn="ctr">
                      <a:solidFill>
                        <a:srgbClr val="5F5F5F"/>
                      </a:solidFill>
                      <a:prstDash val="solid"/>
                      <a:round/>
                      <a:headEnd type="none" w="med" len="med"/>
                      <a:tailEnd type="none" w="med" len="med"/>
                    </a:lnT>
                    <a:lnB w="12700" cap="flat" cmpd="sng" algn="ctr">
                      <a:solidFill>
                        <a:srgbClr val="5F5F5F"/>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smtClean="0">
                          <a:ln>
                            <a:noFill/>
                          </a:ln>
                          <a:solidFill>
                            <a:srgbClr val="5F5F5F"/>
                          </a:solidFill>
                          <a:effectLst/>
                          <a:latin typeface="ＭＳ Ｐゴシック" panose="020B0600070205080204" pitchFamily="50" charset="-128"/>
                          <a:ea typeface="ＭＳ Ｐゴシック" panose="020B0600070205080204" pitchFamily="50" charset="-128"/>
                        </a:rPr>
                        <a:t>チェック</a:t>
                      </a:r>
                    </a:p>
                  </a:txBody>
                  <a:tcPr marL="90000" marR="90000" marT="46800" marB="46800" anchor="ctr" horzOverflow="overflow">
                    <a:lnL w="12700" cap="flat" cmpd="sng" algn="ctr">
                      <a:solidFill>
                        <a:srgbClr val="5F5F5F"/>
                      </a:solidFill>
                      <a:prstDash val="solid"/>
                      <a:round/>
                      <a:headEnd type="none" w="med" len="med"/>
                      <a:tailEnd type="none" w="med" len="med"/>
                    </a:lnL>
                    <a:lnR w="12700" cap="flat" cmpd="sng" algn="ctr">
                      <a:solidFill>
                        <a:srgbClr val="5F5F5F"/>
                      </a:solidFill>
                      <a:prstDash val="solid"/>
                      <a:round/>
                      <a:headEnd type="none" w="med" len="med"/>
                      <a:tailEnd type="none" w="med" len="med"/>
                    </a:lnR>
                    <a:lnT w="12700" cap="flat" cmpd="sng" algn="ctr">
                      <a:solidFill>
                        <a:srgbClr val="5F5F5F"/>
                      </a:solidFill>
                      <a:prstDash val="solid"/>
                      <a:round/>
                      <a:headEnd type="none" w="med" len="med"/>
                      <a:tailEnd type="none" w="med" len="med"/>
                    </a:lnT>
                    <a:lnB w="12700" cap="flat" cmpd="sng" algn="ctr">
                      <a:solidFill>
                        <a:srgbClr val="5F5F5F"/>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897318534"/>
                  </a:ext>
                </a:extLst>
              </a:tr>
              <a:tr h="177800">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smtClean="0">
                          <a:ln>
                            <a:noFill/>
                          </a:ln>
                          <a:solidFill>
                            <a:srgbClr val="5F5F5F"/>
                          </a:solidFill>
                          <a:effectLst/>
                          <a:latin typeface="HG丸ｺﾞｼｯｸM-PRO" panose="020F0600000000000000" pitchFamily="50" charset="-128"/>
                          <a:ea typeface="HG丸ｺﾞｼｯｸM-PRO" panose="020F0600000000000000" pitchFamily="50" charset="-128"/>
                        </a:rPr>
                        <a:t>主要な製品や取引先に変更はないか？</a:t>
                      </a:r>
                    </a:p>
                  </a:txBody>
                  <a:tcPr marL="90000" marR="90000" marT="46800" marB="46800" anchor="ctr" horzOverflow="overflow">
                    <a:lnL w="12700" cap="flat" cmpd="sng" algn="ctr">
                      <a:solidFill>
                        <a:srgbClr val="5F5F5F"/>
                      </a:solidFill>
                      <a:prstDash val="solid"/>
                      <a:round/>
                      <a:headEnd type="none" w="med" len="med"/>
                      <a:tailEnd type="none" w="med" len="med"/>
                    </a:lnL>
                    <a:lnR w="12700" cap="flat" cmpd="sng" algn="ctr">
                      <a:solidFill>
                        <a:srgbClr val="5F5F5F"/>
                      </a:solidFill>
                      <a:prstDash val="solid"/>
                      <a:round/>
                      <a:headEnd type="none" w="med" len="med"/>
                      <a:tailEnd type="none" w="med" len="med"/>
                    </a:lnR>
                    <a:lnT w="12700" cap="flat" cmpd="sng" algn="ctr">
                      <a:solidFill>
                        <a:srgbClr val="5F5F5F"/>
                      </a:solidFill>
                      <a:prstDash val="solid"/>
                      <a:round/>
                      <a:headEnd type="none" w="med" len="med"/>
                      <a:tailEnd type="none" w="med" len="med"/>
                    </a:lnT>
                    <a:lnB w="12700" cap="flat" cmpd="sng" algn="ctr">
                      <a:solidFill>
                        <a:srgbClr val="5F5F5F"/>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smtClean="0">
                          <a:ln>
                            <a:noFill/>
                          </a:ln>
                          <a:solidFill>
                            <a:srgbClr val="5F5F5F"/>
                          </a:solidFill>
                          <a:effectLst/>
                          <a:latin typeface="ＭＳ Ｐゴシック" panose="020B0600070205080204" pitchFamily="50" charset="-128"/>
                          <a:ea typeface="HG丸ｺﾞｼｯｸM-PRO" panose="020F0600000000000000" pitchFamily="50" charset="-128"/>
                          <a:cs typeface="Times New Roman" panose="02020603050405020304" pitchFamily="18" charset="0"/>
                        </a:rPr>
                        <a:t>□</a:t>
                      </a:r>
                    </a:p>
                  </a:txBody>
                  <a:tcPr marL="90000" marR="90000" marT="46800" marB="46800" anchor="ctr" horzOverflow="overflow">
                    <a:lnL w="12700" cap="flat" cmpd="sng" algn="ctr">
                      <a:solidFill>
                        <a:srgbClr val="5F5F5F"/>
                      </a:solidFill>
                      <a:prstDash val="solid"/>
                      <a:round/>
                      <a:headEnd type="none" w="med" len="med"/>
                      <a:tailEnd type="none" w="med" len="med"/>
                    </a:lnL>
                    <a:lnR w="12700" cap="flat" cmpd="sng" algn="ctr">
                      <a:solidFill>
                        <a:srgbClr val="5F5F5F"/>
                      </a:solidFill>
                      <a:prstDash val="solid"/>
                      <a:round/>
                      <a:headEnd type="none" w="med" len="med"/>
                      <a:tailEnd type="none" w="med" len="med"/>
                    </a:lnR>
                    <a:lnT w="12700" cap="flat" cmpd="sng" algn="ctr">
                      <a:solidFill>
                        <a:srgbClr val="5F5F5F"/>
                      </a:solidFill>
                      <a:prstDash val="solid"/>
                      <a:round/>
                      <a:headEnd type="none" w="med" len="med"/>
                      <a:tailEnd type="none" w="med" len="med"/>
                    </a:lnT>
                    <a:lnB w="12700" cap="flat" cmpd="sng" algn="ctr">
                      <a:solidFill>
                        <a:srgbClr val="5F5F5F"/>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261865722"/>
                  </a:ext>
                </a:extLst>
              </a:tr>
              <a:tr h="260350">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smtClean="0">
                          <a:ln>
                            <a:noFill/>
                          </a:ln>
                          <a:solidFill>
                            <a:srgbClr val="5F5F5F"/>
                          </a:solidFill>
                          <a:effectLst/>
                          <a:latin typeface="HG丸ｺﾞｼｯｸM-PRO" panose="020F0600000000000000" pitchFamily="50" charset="-128"/>
                          <a:ea typeface="HG丸ｺﾞｼｯｸM-PRO" panose="020F0600000000000000" pitchFamily="50" charset="-128"/>
                        </a:rPr>
                        <a:t>重要業務に必要な各種経営資源に変更はないか？</a:t>
                      </a:r>
                    </a:p>
                  </a:txBody>
                  <a:tcPr marL="90000" marR="90000" marT="46800" marB="46800" anchor="ctr" horzOverflow="overflow">
                    <a:lnL w="12700" cap="flat" cmpd="sng" algn="ctr">
                      <a:solidFill>
                        <a:srgbClr val="5F5F5F"/>
                      </a:solidFill>
                      <a:prstDash val="solid"/>
                      <a:round/>
                      <a:headEnd type="none" w="med" len="med"/>
                      <a:tailEnd type="none" w="med" len="med"/>
                    </a:lnL>
                    <a:lnR w="12700" cap="flat" cmpd="sng" algn="ctr">
                      <a:solidFill>
                        <a:srgbClr val="5F5F5F"/>
                      </a:solidFill>
                      <a:prstDash val="solid"/>
                      <a:round/>
                      <a:headEnd type="none" w="med" len="med"/>
                      <a:tailEnd type="none" w="med" len="med"/>
                    </a:lnR>
                    <a:lnT w="12700" cap="flat" cmpd="sng" algn="ctr">
                      <a:solidFill>
                        <a:srgbClr val="5F5F5F"/>
                      </a:solidFill>
                      <a:prstDash val="solid"/>
                      <a:round/>
                      <a:headEnd type="none" w="med" len="med"/>
                      <a:tailEnd type="none" w="med" len="med"/>
                    </a:lnT>
                    <a:lnB w="12700" cap="flat" cmpd="sng" algn="ctr">
                      <a:solidFill>
                        <a:srgbClr val="5F5F5F"/>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smtClean="0">
                          <a:ln>
                            <a:noFill/>
                          </a:ln>
                          <a:solidFill>
                            <a:srgbClr val="5F5F5F"/>
                          </a:solidFill>
                          <a:effectLst/>
                          <a:latin typeface="ＭＳ Ｐゴシック" panose="020B0600070205080204" pitchFamily="50" charset="-128"/>
                          <a:ea typeface="HG丸ｺﾞｼｯｸM-PRO" panose="020F0600000000000000" pitchFamily="50" charset="-128"/>
                          <a:cs typeface="Times New Roman" panose="02020603050405020304" pitchFamily="18" charset="0"/>
                        </a:rPr>
                        <a:t>□</a:t>
                      </a:r>
                    </a:p>
                  </a:txBody>
                  <a:tcPr marL="90000" marR="90000" marT="46800" marB="46800" anchor="ctr" horzOverflow="overflow">
                    <a:lnL w="12700" cap="flat" cmpd="sng" algn="ctr">
                      <a:solidFill>
                        <a:srgbClr val="5F5F5F"/>
                      </a:solidFill>
                      <a:prstDash val="solid"/>
                      <a:round/>
                      <a:headEnd type="none" w="med" len="med"/>
                      <a:tailEnd type="none" w="med" len="med"/>
                    </a:lnL>
                    <a:lnR w="12700" cap="flat" cmpd="sng" algn="ctr">
                      <a:solidFill>
                        <a:srgbClr val="5F5F5F"/>
                      </a:solidFill>
                      <a:prstDash val="solid"/>
                      <a:round/>
                      <a:headEnd type="none" w="med" len="med"/>
                      <a:tailEnd type="none" w="med" len="med"/>
                    </a:lnR>
                    <a:lnT w="12700" cap="flat" cmpd="sng" algn="ctr">
                      <a:solidFill>
                        <a:srgbClr val="5F5F5F"/>
                      </a:solidFill>
                      <a:prstDash val="solid"/>
                      <a:round/>
                      <a:headEnd type="none" w="med" len="med"/>
                      <a:tailEnd type="none" w="med" len="med"/>
                    </a:lnT>
                    <a:lnB w="12700" cap="flat" cmpd="sng" algn="ctr">
                      <a:solidFill>
                        <a:srgbClr val="5F5F5F"/>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747259103"/>
                  </a:ext>
                </a:extLst>
              </a:tr>
              <a:tr h="177800">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smtClean="0">
                          <a:ln>
                            <a:noFill/>
                          </a:ln>
                          <a:solidFill>
                            <a:srgbClr val="5F5F5F"/>
                          </a:solidFill>
                          <a:effectLst/>
                          <a:latin typeface="HG丸ｺﾞｼｯｸM-PRO" panose="020F0600000000000000" pitchFamily="50" charset="-128"/>
                          <a:ea typeface="HG丸ｺﾞｼｯｸM-PRO" panose="020F0600000000000000" pitchFamily="50" charset="-128"/>
                        </a:rPr>
                        <a:t>ＢＣＰ対応策の優先順位、実施時期に変更はないか？</a:t>
                      </a:r>
                    </a:p>
                  </a:txBody>
                  <a:tcPr marL="90000" marR="90000" marT="46800" marB="46800" anchor="ctr" horzOverflow="overflow">
                    <a:lnL w="12700" cap="flat" cmpd="sng" algn="ctr">
                      <a:solidFill>
                        <a:srgbClr val="5F5F5F"/>
                      </a:solidFill>
                      <a:prstDash val="solid"/>
                      <a:round/>
                      <a:headEnd type="none" w="med" len="med"/>
                      <a:tailEnd type="none" w="med" len="med"/>
                    </a:lnL>
                    <a:lnR w="12700" cap="flat" cmpd="sng" algn="ctr">
                      <a:solidFill>
                        <a:srgbClr val="5F5F5F"/>
                      </a:solidFill>
                      <a:prstDash val="solid"/>
                      <a:round/>
                      <a:headEnd type="none" w="med" len="med"/>
                      <a:tailEnd type="none" w="med" len="med"/>
                    </a:lnR>
                    <a:lnT w="12700" cap="flat" cmpd="sng" algn="ctr">
                      <a:solidFill>
                        <a:srgbClr val="5F5F5F"/>
                      </a:solidFill>
                      <a:prstDash val="solid"/>
                      <a:round/>
                      <a:headEnd type="none" w="med" len="med"/>
                      <a:tailEnd type="none" w="med" len="med"/>
                    </a:lnT>
                    <a:lnB w="12700" cap="flat" cmpd="sng" algn="ctr">
                      <a:solidFill>
                        <a:srgbClr val="5F5F5F"/>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smtClean="0">
                          <a:ln>
                            <a:noFill/>
                          </a:ln>
                          <a:solidFill>
                            <a:srgbClr val="5F5F5F"/>
                          </a:solidFill>
                          <a:effectLst/>
                          <a:latin typeface="ＭＳ Ｐゴシック" panose="020B0600070205080204" pitchFamily="50" charset="-128"/>
                          <a:ea typeface="HG丸ｺﾞｼｯｸM-PRO" panose="020F0600000000000000" pitchFamily="50" charset="-128"/>
                          <a:cs typeface="Times New Roman" panose="02020603050405020304" pitchFamily="18" charset="0"/>
                        </a:rPr>
                        <a:t>□</a:t>
                      </a:r>
                    </a:p>
                  </a:txBody>
                  <a:tcPr marL="90000" marR="90000" marT="46800" marB="46800" anchor="ctr" horzOverflow="overflow">
                    <a:lnL w="12700" cap="flat" cmpd="sng" algn="ctr">
                      <a:solidFill>
                        <a:srgbClr val="5F5F5F"/>
                      </a:solidFill>
                      <a:prstDash val="solid"/>
                      <a:round/>
                      <a:headEnd type="none" w="med" len="med"/>
                      <a:tailEnd type="none" w="med" len="med"/>
                    </a:lnL>
                    <a:lnR w="12700" cap="flat" cmpd="sng" algn="ctr">
                      <a:solidFill>
                        <a:srgbClr val="5F5F5F"/>
                      </a:solidFill>
                      <a:prstDash val="solid"/>
                      <a:round/>
                      <a:headEnd type="none" w="med" len="med"/>
                      <a:tailEnd type="none" w="med" len="med"/>
                    </a:lnR>
                    <a:lnT w="12700" cap="flat" cmpd="sng" algn="ctr">
                      <a:solidFill>
                        <a:srgbClr val="5F5F5F"/>
                      </a:solidFill>
                      <a:prstDash val="solid"/>
                      <a:round/>
                      <a:headEnd type="none" w="med" len="med"/>
                      <a:tailEnd type="none" w="med" len="med"/>
                    </a:lnT>
                    <a:lnB w="12700" cap="flat" cmpd="sng" algn="ctr">
                      <a:solidFill>
                        <a:srgbClr val="5F5F5F"/>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910510884"/>
                  </a:ext>
                </a:extLst>
              </a:tr>
              <a:tr h="177800">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smtClean="0">
                          <a:ln>
                            <a:noFill/>
                          </a:ln>
                          <a:solidFill>
                            <a:srgbClr val="5F5F5F"/>
                          </a:solidFill>
                          <a:effectLst/>
                          <a:latin typeface="HG丸ｺﾞｼｯｸM-PRO" panose="020F0600000000000000" pitchFamily="50" charset="-128"/>
                          <a:ea typeface="HG丸ｺﾞｼｯｸM-PRO" panose="020F0600000000000000" pitchFamily="50" charset="-128"/>
                        </a:rPr>
                        <a:t>会社の組織体制に変更はないか？</a:t>
                      </a:r>
                    </a:p>
                  </a:txBody>
                  <a:tcPr marL="90000" marR="90000" marT="46800" marB="46800" anchor="ctr" horzOverflow="overflow">
                    <a:lnL w="12700" cap="flat" cmpd="sng" algn="ctr">
                      <a:solidFill>
                        <a:srgbClr val="5F5F5F"/>
                      </a:solidFill>
                      <a:prstDash val="solid"/>
                      <a:round/>
                      <a:headEnd type="none" w="med" len="med"/>
                      <a:tailEnd type="none" w="med" len="med"/>
                    </a:lnL>
                    <a:lnR w="12700" cap="flat" cmpd="sng" algn="ctr">
                      <a:solidFill>
                        <a:srgbClr val="5F5F5F"/>
                      </a:solidFill>
                      <a:prstDash val="solid"/>
                      <a:round/>
                      <a:headEnd type="none" w="med" len="med"/>
                      <a:tailEnd type="none" w="med" len="med"/>
                    </a:lnR>
                    <a:lnT w="12700" cap="flat" cmpd="sng" algn="ctr">
                      <a:solidFill>
                        <a:srgbClr val="5F5F5F"/>
                      </a:solidFill>
                      <a:prstDash val="solid"/>
                      <a:round/>
                      <a:headEnd type="none" w="med" len="med"/>
                      <a:tailEnd type="none" w="med" len="med"/>
                    </a:lnT>
                    <a:lnB w="12700" cap="flat" cmpd="sng" algn="ctr">
                      <a:solidFill>
                        <a:srgbClr val="5F5F5F"/>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smtClean="0">
                          <a:ln>
                            <a:noFill/>
                          </a:ln>
                          <a:solidFill>
                            <a:srgbClr val="5F5F5F"/>
                          </a:solidFill>
                          <a:effectLst/>
                          <a:latin typeface="ＭＳ Ｐゴシック" panose="020B0600070205080204" pitchFamily="50" charset="-128"/>
                          <a:ea typeface="HG丸ｺﾞｼｯｸM-PRO" panose="020F0600000000000000" pitchFamily="50" charset="-128"/>
                          <a:cs typeface="Times New Roman" panose="02020603050405020304" pitchFamily="18" charset="0"/>
                        </a:rPr>
                        <a:t>□</a:t>
                      </a:r>
                    </a:p>
                  </a:txBody>
                  <a:tcPr marL="90000" marR="90000" marT="46800" marB="46800" anchor="ctr" horzOverflow="overflow">
                    <a:lnL w="12700" cap="flat" cmpd="sng" algn="ctr">
                      <a:solidFill>
                        <a:srgbClr val="5F5F5F"/>
                      </a:solidFill>
                      <a:prstDash val="solid"/>
                      <a:round/>
                      <a:headEnd type="none" w="med" len="med"/>
                      <a:tailEnd type="none" w="med" len="med"/>
                    </a:lnL>
                    <a:lnR w="12700" cap="flat" cmpd="sng" algn="ctr">
                      <a:solidFill>
                        <a:srgbClr val="5F5F5F"/>
                      </a:solidFill>
                      <a:prstDash val="solid"/>
                      <a:round/>
                      <a:headEnd type="none" w="med" len="med"/>
                      <a:tailEnd type="none" w="med" len="med"/>
                    </a:lnR>
                    <a:lnT w="12700" cap="flat" cmpd="sng" algn="ctr">
                      <a:solidFill>
                        <a:srgbClr val="5F5F5F"/>
                      </a:solidFill>
                      <a:prstDash val="solid"/>
                      <a:round/>
                      <a:headEnd type="none" w="med" len="med"/>
                      <a:tailEnd type="none" w="med" len="med"/>
                    </a:lnT>
                    <a:lnB w="12700" cap="flat" cmpd="sng" algn="ctr">
                      <a:solidFill>
                        <a:srgbClr val="5F5F5F"/>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585549325"/>
                  </a:ext>
                </a:extLst>
              </a:tr>
            </a:tbl>
          </a:graphicData>
        </a:graphic>
      </p:graphicFrame>
      <p:sp>
        <p:nvSpPr>
          <p:cNvPr id="96781" name="AutoShape 525"/>
          <p:cNvSpPr>
            <a:spLocks noChangeArrowheads="1"/>
          </p:cNvSpPr>
          <p:nvPr/>
        </p:nvSpPr>
        <p:spPr bwMode="auto">
          <a:xfrm>
            <a:off x="4076700" y="1352550"/>
            <a:ext cx="1657350" cy="431800"/>
          </a:xfrm>
          <a:prstGeom prst="wedgeRectCallout">
            <a:avLst>
              <a:gd name="adj1" fmla="val -52588"/>
              <a:gd name="adj2" fmla="val 99264"/>
            </a:avLst>
          </a:prstGeom>
          <a:solidFill>
            <a:srgbClr val="E5FFB7"/>
          </a:solidFill>
          <a:ln w="9525">
            <a:solidFill>
              <a:srgbClr val="0033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pPr>
              <a:spcBef>
                <a:spcPct val="10000"/>
              </a:spcBef>
            </a:pPr>
            <a:r>
              <a:rPr lang="ja-JP" altLang="en-US">
                <a:solidFill>
                  <a:srgbClr val="003300"/>
                </a:solidFill>
              </a:rPr>
              <a:t>年１回以上の実施をしてください。</a:t>
            </a:r>
          </a:p>
        </p:txBody>
      </p:sp>
      <p:sp>
        <p:nvSpPr>
          <p:cNvPr id="96782" name="AutoShape 526"/>
          <p:cNvSpPr>
            <a:spLocks noChangeArrowheads="1"/>
          </p:cNvSpPr>
          <p:nvPr/>
        </p:nvSpPr>
        <p:spPr bwMode="auto">
          <a:xfrm>
            <a:off x="4724400" y="5457825"/>
            <a:ext cx="1800225" cy="430213"/>
          </a:xfrm>
          <a:prstGeom prst="wedgeRectCallout">
            <a:avLst>
              <a:gd name="adj1" fmla="val -65079"/>
              <a:gd name="adj2" fmla="val 37083"/>
            </a:avLst>
          </a:prstGeom>
          <a:solidFill>
            <a:srgbClr val="E5FFB7"/>
          </a:solidFill>
          <a:ln w="9525">
            <a:solidFill>
              <a:srgbClr val="0033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pPr>
              <a:spcBef>
                <a:spcPct val="10000"/>
              </a:spcBef>
            </a:pPr>
            <a:r>
              <a:rPr lang="ja-JP" altLang="en-US">
                <a:solidFill>
                  <a:srgbClr val="003300"/>
                </a:solidFill>
              </a:rPr>
              <a:t>年１回以上の見直しをしてください。</a:t>
            </a:r>
          </a:p>
        </p:txBody>
      </p:sp>
      <p:sp>
        <p:nvSpPr>
          <p:cNvPr id="96783" name="AutoShape 527"/>
          <p:cNvSpPr>
            <a:spLocks noChangeArrowheads="1"/>
          </p:cNvSpPr>
          <p:nvPr/>
        </p:nvSpPr>
        <p:spPr bwMode="auto">
          <a:xfrm>
            <a:off x="4652963" y="6681788"/>
            <a:ext cx="2016125" cy="431800"/>
          </a:xfrm>
          <a:prstGeom prst="wedgeRectCallout">
            <a:avLst>
              <a:gd name="adj1" fmla="val -45829"/>
              <a:gd name="adj2" fmla="val 101838"/>
            </a:avLst>
          </a:prstGeom>
          <a:solidFill>
            <a:srgbClr val="E5FFB7"/>
          </a:solidFill>
          <a:ln w="9525">
            <a:solidFill>
              <a:srgbClr val="0033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pPr>
              <a:spcBef>
                <a:spcPct val="10000"/>
              </a:spcBef>
            </a:pPr>
            <a:r>
              <a:rPr lang="ja-JP" altLang="en-US">
                <a:solidFill>
                  <a:srgbClr val="003300"/>
                </a:solidFill>
              </a:rPr>
              <a:t>例えば、以下のような着眼点で、見直しを行ってください。</a:t>
            </a:r>
          </a:p>
        </p:txBody>
      </p:sp>
      <p:sp>
        <p:nvSpPr>
          <p:cNvPr id="96784" name="AutoShape 528"/>
          <p:cNvSpPr>
            <a:spLocks noChangeArrowheads="1"/>
          </p:cNvSpPr>
          <p:nvPr/>
        </p:nvSpPr>
        <p:spPr bwMode="auto">
          <a:xfrm>
            <a:off x="549275" y="9058275"/>
            <a:ext cx="5761038" cy="574675"/>
          </a:xfrm>
          <a:prstGeom prst="roundRect">
            <a:avLst>
              <a:gd name="adj" fmla="val 16667"/>
            </a:avLst>
          </a:prstGeom>
          <a:solidFill>
            <a:srgbClr val="CCFF66"/>
          </a:solidFill>
          <a:ln w="6350">
            <a:solidFill>
              <a:srgbClr val="0033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sp>
        <p:nvSpPr>
          <p:cNvPr id="96785" name="Text Box 529"/>
          <p:cNvSpPr txBox="1">
            <a:spLocks noChangeArrowheads="1"/>
          </p:cNvSpPr>
          <p:nvPr/>
        </p:nvSpPr>
        <p:spPr bwMode="auto">
          <a:xfrm>
            <a:off x="892175" y="9058275"/>
            <a:ext cx="5489575" cy="547688"/>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28575">
                <a:solidFill>
                  <a:srgbClr val="00FF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p>
            <a:r>
              <a:rPr lang="ja-JP" altLang="en-US">
                <a:solidFill>
                  <a:srgbClr val="003300"/>
                </a:solidFill>
              </a:rPr>
              <a:t>あなたの会社のＢＣＰは、ほぼ形になりました。</a:t>
            </a:r>
          </a:p>
          <a:p>
            <a:r>
              <a:rPr lang="ja-JP" altLang="en-US">
                <a:solidFill>
                  <a:srgbClr val="003300"/>
                </a:solidFill>
              </a:rPr>
              <a:t>このＢＣＰの実効性を高めるために、次ページ以降の</a:t>
            </a:r>
            <a:r>
              <a:rPr lang="en-US" altLang="ja-JP">
                <a:solidFill>
                  <a:srgbClr val="003300"/>
                </a:solidFill>
              </a:rPr>
              <a:t>【</a:t>
            </a:r>
            <a:r>
              <a:rPr lang="ja-JP" altLang="en-US">
                <a:solidFill>
                  <a:srgbClr val="003300"/>
                </a:solidFill>
              </a:rPr>
              <a:t>様式</a:t>
            </a:r>
            <a:r>
              <a:rPr lang="en-US" altLang="ja-JP">
                <a:solidFill>
                  <a:srgbClr val="003300"/>
                </a:solidFill>
              </a:rPr>
              <a:t>】</a:t>
            </a:r>
            <a:r>
              <a:rPr lang="ja-JP" altLang="en-US">
                <a:solidFill>
                  <a:srgbClr val="003300"/>
                </a:solidFill>
              </a:rPr>
              <a:t>をそれぞれ記入してＢＣＰを完成させましょう。</a:t>
            </a:r>
          </a:p>
        </p:txBody>
      </p:sp>
      <p:sp>
        <p:nvSpPr>
          <p:cNvPr id="96786" name="Line 530"/>
          <p:cNvSpPr>
            <a:spLocks noChangeShapeType="1"/>
          </p:cNvSpPr>
          <p:nvPr/>
        </p:nvSpPr>
        <p:spPr bwMode="auto">
          <a:xfrm>
            <a:off x="692150" y="9202738"/>
            <a:ext cx="215900" cy="0"/>
          </a:xfrm>
          <a:prstGeom prst="line">
            <a:avLst/>
          </a:prstGeom>
          <a:noFill/>
          <a:ln w="28575" cap="rnd">
            <a:solidFill>
              <a:srgbClr val="003300"/>
            </a:solidFill>
            <a:prstDash val="sysDot"/>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237" name="Rectangle 2549"/>
          <p:cNvSpPr>
            <a:spLocks noChangeArrowheads="1"/>
          </p:cNvSpPr>
          <p:nvPr/>
        </p:nvSpPr>
        <p:spPr bwMode="auto">
          <a:xfrm>
            <a:off x="333375" y="200025"/>
            <a:ext cx="3600450" cy="269875"/>
          </a:xfrm>
          <a:prstGeom prst="rect">
            <a:avLst/>
          </a:prstGeom>
          <a:gradFill rotWithShape="1">
            <a:gsLst>
              <a:gs pos="0">
                <a:srgbClr val="DDDDDD"/>
              </a:gs>
              <a:gs pos="50000">
                <a:srgbClr val="DDDDDD">
                  <a:gamma/>
                  <a:tint val="0"/>
                  <a:invGamma/>
                </a:srgbClr>
              </a:gs>
              <a:gs pos="100000">
                <a:srgbClr val="DDDDDD"/>
              </a:gs>
            </a:gsLst>
            <a:lin ang="5400000" scaled="1"/>
          </a:gradFill>
          <a:ln>
            <a:noFill/>
          </a:ln>
          <a:effectLst/>
          <a:extLst>
            <a:ext uri="{91240B29-F687-4F45-9708-019B960494DF}">
              <a14:hiddenLine xmlns:a14="http://schemas.microsoft.com/office/drawing/2010/main" w="28575">
                <a:solidFill>
                  <a:srgbClr val="DDDDDD"/>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sp>
        <p:nvSpPr>
          <p:cNvPr id="105474" name="Text Box 2"/>
          <p:cNvSpPr txBox="1">
            <a:spLocks noChangeArrowheads="1"/>
          </p:cNvSpPr>
          <p:nvPr/>
        </p:nvSpPr>
        <p:spPr bwMode="auto">
          <a:xfrm>
            <a:off x="241300" y="133350"/>
            <a:ext cx="17843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sz="1800"/>
              <a:t>【</a:t>
            </a:r>
            <a:r>
              <a:rPr lang="ja-JP" altLang="en-US" sz="1800"/>
              <a:t>様式　①</a:t>
            </a:r>
            <a:r>
              <a:rPr lang="en-US" altLang="ja-JP" sz="1800"/>
              <a:t>】</a:t>
            </a:r>
            <a:r>
              <a:rPr lang="ja-JP" altLang="en-US" sz="1800"/>
              <a:t>　</a:t>
            </a:r>
          </a:p>
        </p:txBody>
      </p:sp>
      <p:sp>
        <p:nvSpPr>
          <p:cNvPr id="105475" name="Text Box 3"/>
          <p:cNvSpPr txBox="1">
            <a:spLocks noChangeArrowheads="1"/>
          </p:cNvSpPr>
          <p:nvPr/>
        </p:nvSpPr>
        <p:spPr bwMode="auto">
          <a:xfrm>
            <a:off x="1700213" y="133350"/>
            <a:ext cx="22415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ja-JP" altLang="en-US" sz="1800"/>
              <a:t>従業員連絡先リスト</a:t>
            </a:r>
          </a:p>
        </p:txBody>
      </p:sp>
      <p:sp>
        <p:nvSpPr>
          <p:cNvPr id="105478" name="Text Box 6"/>
          <p:cNvSpPr txBox="1">
            <a:spLocks noChangeArrowheads="1"/>
          </p:cNvSpPr>
          <p:nvPr/>
        </p:nvSpPr>
        <p:spPr bwMode="auto">
          <a:xfrm>
            <a:off x="295275" y="715963"/>
            <a:ext cx="6229350" cy="8524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87313" indent="-87313">
              <a:defRPr kumimoji="1">
                <a:solidFill>
                  <a:schemeClr val="tx1"/>
                </a:solidFill>
                <a:latin typeface="Arial" panose="020B0604020202020204" pitchFamily="34" charset="0"/>
                <a:ea typeface="ＭＳ Ｐゴシック" panose="020B0600070205080204" pitchFamily="50" charset="-128"/>
              </a:defRPr>
            </a:lvl1pPr>
            <a:lvl2pPr>
              <a:defRPr kumimoji="1">
                <a:solidFill>
                  <a:schemeClr val="tx1"/>
                </a:solidFill>
                <a:latin typeface="Arial" panose="020B0604020202020204" pitchFamily="34" charset="0"/>
                <a:ea typeface="ＭＳ Ｐゴシック" panose="020B0600070205080204" pitchFamily="50" charset="-128"/>
              </a:defRPr>
            </a:lvl2pPr>
            <a:lvl3pPr>
              <a:defRPr kumimoji="1">
                <a:solidFill>
                  <a:schemeClr val="tx1"/>
                </a:solidFill>
                <a:latin typeface="Arial" panose="020B0604020202020204" pitchFamily="34" charset="0"/>
                <a:ea typeface="ＭＳ Ｐゴシック" panose="020B0600070205080204" pitchFamily="50" charset="-128"/>
              </a:defRPr>
            </a:lvl3pPr>
            <a:lvl4pPr>
              <a:defRPr kumimoji="1">
                <a:solidFill>
                  <a:schemeClr val="tx1"/>
                </a:solidFill>
                <a:latin typeface="Arial" panose="020B0604020202020204" pitchFamily="34" charset="0"/>
                <a:ea typeface="ＭＳ Ｐゴシック" panose="020B0600070205080204" pitchFamily="50" charset="-128"/>
              </a:defRPr>
            </a:lvl4pPr>
            <a:lvl5pPr>
              <a:defRPr kumimoji="1">
                <a:solidFill>
                  <a:schemeClr val="tx1"/>
                </a:solidFill>
                <a:latin typeface="Arial" panose="020B0604020202020204" pitchFamily="34" charset="0"/>
                <a:ea typeface="ＭＳ Ｐゴシック" panose="020B0600070205080204" pitchFamily="50" charset="-128"/>
              </a:defRPr>
            </a:lvl5pPr>
            <a:lvl6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buFontTx/>
              <a:buChar char="•"/>
            </a:pPr>
            <a:r>
              <a:rPr lang="ja-JP" altLang="en-US">
                <a:solidFill>
                  <a:srgbClr val="808080"/>
                </a:solidFill>
                <a:latin typeface="HG丸ｺﾞｼｯｸM-PRO" panose="020F0600000000000000" pitchFamily="50" charset="-128"/>
                <a:ea typeface="HG丸ｺﾞｼｯｸM-PRO" panose="020F0600000000000000" pitchFamily="50" charset="-128"/>
              </a:rPr>
              <a:t>この様式に記載した内容を基に、「安否確認チェックシート」「緊急時出社メンバーリスト」や「部単位のリスト」などに適宜加工し、利用するようにしてください。</a:t>
            </a:r>
          </a:p>
          <a:p>
            <a:pPr>
              <a:buFontTx/>
              <a:buChar char="•"/>
            </a:pPr>
            <a:r>
              <a:rPr lang="ja-JP" altLang="en-US">
                <a:solidFill>
                  <a:srgbClr val="808080"/>
                </a:solidFill>
                <a:latin typeface="HG丸ｺﾞｼｯｸM-PRO" panose="020F0600000000000000" pitchFamily="50" charset="-128"/>
                <a:ea typeface="HG丸ｺﾞｼｯｸM-PRO" panose="020F0600000000000000" pitchFamily="50" charset="-128"/>
              </a:rPr>
              <a:t>既存の同様のリストがある場合は、それを加工することで、作業を軽減できます。</a:t>
            </a:r>
          </a:p>
          <a:p>
            <a:pPr>
              <a:buFontTx/>
              <a:buChar char="•"/>
            </a:pPr>
            <a:r>
              <a:rPr lang="ja-JP" altLang="en-US" i="1">
                <a:solidFill>
                  <a:schemeClr val="hlink"/>
                </a:solidFill>
                <a:latin typeface="HG丸ｺﾞｼｯｸM-PRO" panose="020F0600000000000000" pitchFamily="50" charset="-128"/>
                <a:ea typeface="HG丸ｺﾞｼｯｸM-PRO" panose="020F0600000000000000" pitchFamily="50" charset="-128"/>
              </a:rPr>
              <a:t>被災時において、雇用形態は関係ありません。役員・職員だけでなく、パートやアルバイトの情報も記載しましょう。</a:t>
            </a:r>
          </a:p>
        </p:txBody>
      </p:sp>
      <p:sp>
        <p:nvSpPr>
          <p:cNvPr id="105480" name="Text Box 8"/>
          <p:cNvSpPr txBox="1">
            <a:spLocks noChangeArrowheads="1"/>
          </p:cNvSpPr>
          <p:nvPr/>
        </p:nvSpPr>
        <p:spPr bwMode="auto">
          <a:xfrm>
            <a:off x="3295650" y="9647238"/>
            <a:ext cx="265113" cy="27463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28575">
                <a:solidFill>
                  <a:srgbClr val="00FF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pPr algn="ctr"/>
            <a:r>
              <a:rPr lang="en-US" altLang="ja-JP" sz="1200" b="1">
                <a:solidFill>
                  <a:srgbClr val="3333FF"/>
                </a:solidFill>
                <a:effectLst>
                  <a:outerShdw blurRad="38100" dist="38100" dir="2700000" algn="tl">
                    <a:srgbClr val="C0C0C0"/>
                  </a:outerShdw>
                </a:effectLst>
                <a:ea typeface="ＭＳ Ｐゴシック" panose="020B0600070205080204" pitchFamily="50" charset="-128"/>
              </a:rPr>
              <a:t>9</a:t>
            </a:r>
          </a:p>
        </p:txBody>
      </p:sp>
      <p:graphicFrame>
        <p:nvGraphicFramePr>
          <p:cNvPr id="117236" name="Group 2548"/>
          <p:cNvGraphicFramePr>
            <a:graphicFrameLocks noGrp="1"/>
          </p:cNvGraphicFramePr>
          <p:nvPr/>
        </p:nvGraphicFramePr>
        <p:xfrm>
          <a:off x="166688" y="1758950"/>
          <a:ext cx="6569075" cy="7493000"/>
        </p:xfrm>
        <a:graphic>
          <a:graphicData uri="http://schemas.openxmlformats.org/drawingml/2006/table">
            <a:tbl>
              <a:tblPr/>
              <a:tblGrid>
                <a:gridCol w="673100">
                  <a:extLst>
                    <a:ext uri="{9D8B030D-6E8A-4147-A177-3AD203B41FA5}">
                      <a16:colId xmlns:a16="http://schemas.microsoft.com/office/drawing/2014/main" val="3007949159"/>
                    </a:ext>
                  </a:extLst>
                </a:gridCol>
                <a:gridCol w="523875">
                  <a:extLst>
                    <a:ext uri="{9D8B030D-6E8A-4147-A177-3AD203B41FA5}">
                      <a16:colId xmlns:a16="http://schemas.microsoft.com/office/drawing/2014/main" val="2277003061"/>
                    </a:ext>
                  </a:extLst>
                </a:gridCol>
                <a:gridCol w="523875">
                  <a:extLst>
                    <a:ext uri="{9D8B030D-6E8A-4147-A177-3AD203B41FA5}">
                      <a16:colId xmlns:a16="http://schemas.microsoft.com/office/drawing/2014/main" val="955362170"/>
                    </a:ext>
                  </a:extLst>
                </a:gridCol>
                <a:gridCol w="865187">
                  <a:extLst>
                    <a:ext uri="{9D8B030D-6E8A-4147-A177-3AD203B41FA5}">
                      <a16:colId xmlns:a16="http://schemas.microsoft.com/office/drawing/2014/main" val="3225853620"/>
                    </a:ext>
                  </a:extLst>
                </a:gridCol>
                <a:gridCol w="865188">
                  <a:extLst>
                    <a:ext uri="{9D8B030D-6E8A-4147-A177-3AD203B41FA5}">
                      <a16:colId xmlns:a16="http://schemas.microsoft.com/office/drawing/2014/main" val="3119621416"/>
                    </a:ext>
                  </a:extLst>
                </a:gridCol>
                <a:gridCol w="865187">
                  <a:extLst>
                    <a:ext uri="{9D8B030D-6E8A-4147-A177-3AD203B41FA5}">
                      <a16:colId xmlns:a16="http://schemas.microsoft.com/office/drawing/2014/main" val="2698352346"/>
                    </a:ext>
                  </a:extLst>
                </a:gridCol>
                <a:gridCol w="865188">
                  <a:extLst>
                    <a:ext uri="{9D8B030D-6E8A-4147-A177-3AD203B41FA5}">
                      <a16:colId xmlns:a16="http://schemas.microsoft.com/office/drawing/2014/main" val="1783578348"/>
                    </a:ext>
                  </a:extLst>
                </a:gridCol>
                <a:gridCol w="561975">
                  <a:extLst>
                    <a:ext uri="{9D8B030D-6E8A-4147-A177-3AD203B41FA5}">
                      <a16:colId xmlns:a16="http://schemas.microsoft.com/office/drawing/2014/main" val="215577182"/>
                    </a:ext>
                  </a:extLst>
                </a:gridCol>
                <a:gridCol w="825500">
                  <a:extLst>
                    <a:ext uri="{9D8B030D-6E8A-4147-A177-3AD203B41FA5}">
                      <a16:colId xmlns:a16="http://schemas.microsoft.com/office/drawing/2014/main" val="2985011623"/>
                    </a:ext>
                  </a:extLst>
                </a:gridCol>
              </a:tblGrid>
              <a:tr h="314325">
                <a:tc gridSpan="9">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r" defTabSz="914400" rtl="0" eaLnBrk="1" fontAlgn="b" latinLnBrk="0" hangingPunct="1">
                        <a:lnSpc>
                          <a:spcPct val="100000"/>
                        </a:lnSpc>
                        <a:spcBef>
                          <a:spcPct val="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ＭＳ Ｐゴシック" panose="020B0600070205080204" pitchFamily="50" charset="-128"/>
                          <a:ea typeface="HG丸ｺﾞｼｯｸM-PRO" panose="020F0600000000000000" pitchFamily="50" charset="-128"/>
                        </a:rPr>
                        <a:t>（</a:t>
                      </a:r>
                      <a:r>
                        <a:rPr kumimoji="1" lang="ja-JP" altLang="en-US" sz="1000" b="0"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a:t>
                      </a:r>
                      <a:r>
                        <a:rPr kumimoji="1" lang="ja-JP" altLang="en-US" sz="1000" b="0" i="0" u="none" strike="noStrike" cap="none" normalizeH="0" baseline="0" smtClean="0">
                          <a:ln>
                            <a:noFill/>
                          </a:ln>
                          <a:solidFill>
                            <a:schemeClr val="tx1"/>
                          </a:solidFill>
                          <a:effectLst/>
                          <a:latin typeface="ＭＳ Ｐゴシック" panose="020B0600070205080204" pitchFamily="50" charset="-128"/>
                          <a:ea typeface="HG丸ｺﾞｼｯｸM-PRO" panose="020F0600000000000000" pitchFamily="50" charset="-128"/>
                        </a:rPr>
                        <a:t>年</a:t>
                      </a:r>
                      <a:r>
                        <a:rPr kumimoji="1" lang="ja-JP" altLang="en-US" sz="1000" b="0"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a:t>
                      </a:r>
                      <a:r>
                        <a:rPr kumimoji="1" lang="ja-JP" altLang="en-US" sz="1000" b="0" i="0" u="none" strike="noStrike" cap="none" normalizeH="0" baseline="0" smtClean="0">
                          <a:ln>
                            <a:noFill/>
                          </a:ln>
                          <a:solidFill>
                            <a:schemeClr val="tx1"/>
                          </a:solidFill>
                          <a:effectLst/>
                          <a:latin typeface="ＭＳ Ｐゴシック" panose="020B0600070205080204" pitchFamily="50" charset="-128"/>
                          <a:ea typeface="HG丸ｺﾞｼｯｸM-PRO" panose="020F0600000000000000" pitchFamily="50" charset="-128"/>
                        </a:rPr>
                        <a:t>月</a:t>
                      </a:r>
                      <a:r>
                        <a:rPr kumimoji="1" lang="ja-JP" altLang="en-US" sz="1000" b="0"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a:t>
                      </a:r>
                      <a:r>
                        <a:rPr kumimoji="1" lang="ja-JP" altLang="en-US" sz="1000" b="0" i="0" u="none" strike="noStrike" cap="none" normalizeH="0" baseline="0" smtClean="0">
                          <a:ln>
                            <a:noFill/>
                          </a:ln>
                          <a:solidFill>
                            <a:schemeClr val="tx1"/>
                          </a:solidFill>
                          <a:effectLst/>
                          <a:latin typeface="ＭＳ Ｐゴシック" panose="020B0600070205080204" pitchFamily="50" charset="-128"/>
                          <a:ea typeface="HG丸ｺﾞｼｯｸM-PRO" panose="020F0600000000000000" pitchFamily="50" charset="-128"/>
                        </a:rPr>
                        <a:t>日　更新）</a:t>
                      </a:r>
                    </a:p>
                  </a:txBody>
                  <a:tcPr marL="90000" marR="90000" marT="46800" marB="46800" anchor="ctr" horzOverflow="overflow">
                    <a:lnL cap="flat">
                      <a:noFill/>
                    </a:lnL>
                    <a:lnR cap="flat">
                      <a:noFill/>
                    </a:lnR>
                    <a:lnT cap="flat">
                      <a:noFill/>
                    </a:lnT>
                    <a:lnB w="9525"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668428694"/>
                  </a:ext>
                </a:extLst>
              </a:tr>
              <a:tr h="457200">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氏名</a:t>
                      </a:r>
                    </a:p>
                  </a:txBody>
                  <a:tcPr marL="90000" marR="90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DDDDDD"/>
                    </a:solid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部署</a:t>
                      </a:r>
                    </a:p>
                  </a:txBody>
                  <a:tcPr marL="90000" marR="90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DDDDDD"/>
                    </a:solid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役職</a:t>
                      </a:r>
                    </a:p>
                  </a:txBody>
                  <a:tcPr marL="90000" marR="90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DDDDDD"/>
                    </a:solid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電話番号</a:t>
                      </a:r>
                    </a:p>
                  </a:txBody>
                  <a:tcPr marL="90000" marR="90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DDDDDD"/>
                    </a:solid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携帯番号</a:t>
                      </a:r>
                    </a:p>
                  </a:txBody>
                  <a:tcPr marL="90000" marR="90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DDDDDD"/>
                    </a:solid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緊急連絡先</a:t>
                      </a:r>
                      <a:b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br>
                      <a:r>
                        <a:rPr kumimoji="1" lang="ja-JP" altLang="en-US" sz="8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（家族など）</a:t>
                      </a:r>
                    </a:p>
                  </a:txBody>
                  <a:tcPr marL="90000" marR="90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DDDDDD"/>
                    </a:solid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携帯メール</a:t>
                      </a:r>
                      <a:b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b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アドレス</a:t>
                      </a:r>
                    </a:p>
                  </a:txBody>
                  <a:tcPr marL="90000" marR="90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DDDDDD"/>
                    </a:solid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緊急時</a:t>
                      </a:r>
                    </a:p>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出社の</a:t>
                      </a:r>
                      <a:b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b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必要性</a:t>
                      </a:r>
                    </a:p>
                  </a:txBody>
                  <a:tcPr marL="90000" marR="90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DDDDDD"/>
                    </a:solid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キーとなる</a:t>
                      </a:r>
                      <a:b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b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スキル</a:t>
                      </a:r>
                    </a:p>
                  </a:txBody>
                  <a:tcPr marL="90000" marR="90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DDDDDD"/>
                    </a:solidFill>
                  </a:tcPr>
                </a:tc>
                <a:extLst>
                  <a:ext uri="{0D108BD9-81ED-4DB2-BD59-A6C34878D82A}">
                    <a16:rowId xmlns:a16="http://schemas.microsoft.com/office/drawing/2014/main" val="4163266332"/>
                  </a:ext>
                </a:extLst>
              </a:tr>
              <a:tr h="276225">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ctr" latinLnBrk="0" hangingPunct="1">
                        <a:lnSpc>
                          <a:spcPct val="100000"/>
                        </a:lnSpc>
                        <a:spcBef>
                          <a:spcPct val="0"/>
                        </a:spcBef>
                        <a:spcAft>
                          <a:spcPct val="0"/>
                        </a:spcAft>
                        <a:buClrTx/>
                        <a:buSzTx/>
                        <a:buFontTx/>
                        <a:buNone/>
                        <a:tabLst/>
                      </a:pPr>
                      <a:r>
                        <a:rPr kumimoji="1" lang="en-US" altLang="ja-JP" sz="8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 ○○</a:t>
                      </a:r>
                    </a:p>
                  </a:txBody>
                  <a:tcPr marL="90000" marR="90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8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　</a:t>
                      </a:r>
                    </a:p>
                  </a:txBody>
                  <a:tcPr marL="90000" marR="90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8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社長</a:t>
                      </a:r>
                    </a:p>
                  </a:txBody>
                  <a:tcPr marL="90000" marR="90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7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000-000-0000</a:t>
                      </a:r>
                    </a:p>
                  </a:txBody>
                  <a:tcPr marL="36000" marR="36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7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000-000-0000</a:t>
                      </a:r>
                    </a:p>
                  </a:txBody>
                  <a:tcPr marL="36000" marR="36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7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000-000-0000</a:t>
                      </a:r>
                    </a:p>
                  </a:txBody>
                  <a:tcPr marL="36000" marR="36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8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***@***.ne.jp</a:t>
                      </a:r>
                    </a:p>
                  </a:txBody>
                  <a:tcPr marL="36000" marR="36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8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有</a:t>
                      </a:r>
                    </a:p>
                  </a:txBody>
                  <a:tcPr marL="90000" marR="90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8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　</a:t>
                      </a:r>
                    </a:p>
                  </a:txBody>
                  <a:tcPr marL="90000" marR="90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651054891"/>
                  </a:ext>
                </a:extLst>
              </a:tr>
              <a:tr h="276225">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8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 ○○</a:t>
                      </a:r>
                    </a:p>
                  </a:txBody>
                  <a:tcPr marL="90000" marR="90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8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　</a:t>
                      </a:r>
                    </a:p>
                  </a:txBody>
                  <a:tcPr marL="90000" marR="90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8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副社長</a:t>
                      </a:r>
                    </a:p>
                  </a:txBody>
                  <a:tcPr marL="90000" marR="90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7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000-000-0000</a:t>
                      </a:r>
                    </a:p>
                  </a:txBody>
                  <a:tcPr marL="36000" marR="36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7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000-000-0000</a:t>
                      </a:r>
                    </a:p>
                  </a:txBody>
                  <a:tcPr marL="36000" marR="36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7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000-000-0000</a:t>
                      </a:r>
                    </a:p>
                  </a:txBody>
                  <a:tcPr marL="36000" marR="36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8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***@***.ne.jp</a:t>
                      </a:r>
                    </a:p>
                  </a:txBody>
                  <a:tcPr marL="36000" marR="36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8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有</a:t>
                      </a:r>
                    </a:p>
                  </a:txBody>
                  <a:tcPr marL="90000" marR="90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8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　</a:t>
                      </a:r>
                    </a:p>
                  </a:txBody>
                  <a:tcPr marL="90000" marR="90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20890221"/>
                  </a:ext>
                </a:extLst>
              </a:tr>
              <a:tr h="276225">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8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 ○○</a:t>
                      </a:r>
                    </a:p>
                  </a:txBody>
                  <a:tcPr marL="90000" marR="90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8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総務部</a:t>
                      </a:r>
                    </a:p>
                  </a:txBody>
                  <a:tcPr marL="90000" marR="90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8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部長</a:t>
                      </a:r>
                    </a:p>
                  </a:txBody>
                  <a:tcPr marL="90000" marR="90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7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000-000-0000</a:t>
                      </a:r>
                    </a:p>
                  </a:txBody>
                  <a:tcPr marL="36000" marR="36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7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000-000-0000</a:t>
                      </a:r>
                    </a:p>
                  </a:txBody>
                  <a:tcPr marL="36000" marR="36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7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000-000-0000</a:t>
                      </a:r>
                    </a:p>
                  </a:txBody>
                  <a:tcPr marL="36000" marR="36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8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***@***.ne.jp</a:t>
                      </a:r>
                    </a:p>
                  </a:txBody>
                  <a:tcPr marL="36000" marR="36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8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有</a:t>
                      </a:r>
                    </a:p>
                  </a:txBody>
                  <a:tcPr marL="90000" marR="90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8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　</a:t>
                      </a:r>
                    </a:p>
                  </a:txBody>
                  <a:tcPr marL="90000" marR="90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980857290"/>
                  </a:ext>
                </a:extLst>
              </a:tr>
              <a:tr h="276225">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8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 ○○</a:t>
                      </a:r>
                    </a:p>
                  </a:txBody>
                  <a:tcPr marL="90000" marR="90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8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総務部</a:t>
                      </a:r>
                    </a:p>
                  </a:txBody>
                  <a:tcPr marL="90000" marR="90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8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課長</a:t>
                      </a:r>
                    </a:p>
                  </a:txBody>
                  <a:tcPr marL="90000" marR="90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7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000-000-0000</a:t>
                      </a:r>
                    </a:p>
                  </a:txBody>
                  <a:tcPr marL="36000" marR="36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7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000-000-0000</a:t>
                      </a:r>
                    </a:p>
                  </a:txBody>
                  <a:tcPr marL="36000" marR="36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7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000-000-0000</a:t>
                      </a:r>
                    </a:p>
                  </a:txBody>
                  <a:tcPr marL="36000" marR="36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8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***@***.ne.jp</a:t>
                      </a:r>
                    </a:p>
                  </a:txBody>
                  <a:tcPr marL="36000" marR="36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8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有</a:t>
                      </a:r>
                    </a:p>
                  </a:txBody>
                  <a:tcPr marL="90000" marR="90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8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　</a:t>
                      </a:r>
                    </a:p>
                  </a:txBody>
                  <a:tcPr marL="90000" marR="90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544514329"/>
                  </a:ext>
                </a:extLst>
              </a:tr>
              <a:tr h="276225">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8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 ○○</a:t>
                      </a:r>
                    </a:p>
                  </a:txBody>
                  <a:tcPr marL="90000" marR="90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8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総務部</a:t>
                      </a:r>
                    </a:p>
                  </a:txBody>
                  <a:tcPr marL="90000" marR="90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8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課長</a:t>
                      </a:r>
                    </a:p>
                  </a:txBody>
                  <a:tcPr marL="90000" marR="90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7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000-000-0000</a:t>
                      </a:r>
                    </a:p>
                  </a:txBody>
                  <a:tcPr marL="36000" marR="36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7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000-000-0000</a:t>
                      </a:r>
                    </a:p>
                  </a:txBody>
                  <a:tcPr marL="36000" marR="36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7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000-000-0000</a:t>
                      </a:r>
                    </a:p>
                  </a:txBody>
                  <a:tcPr marL="36000" marR="36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8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***@***.ne.jp</a:t>
                      </a:r>
                    </a:p>
                  </a:txBody>
                  <a:tcPr marL="36000" marR="36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8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有</a:t>
                      </a:r>
                    </a:p>
                  </a:txBody>
                  <a:tcPr marL="90000" marR="90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8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　</a:t>
                      </a:r>
                    </a:p>
                  </a:txBody>
                  <a:tcPr marL="90000" marR="90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052315064"/>
                  </a:ext>
                </a:extLst>
              </a:tr>
              <a:tr h="276225">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8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 ○○</a:t>
                      </a:r>
                    </a:p>
                  </a:txBody>
                  <a:tcPr marL="90000" marR="90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8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総務部</a:t>
                      </a:r>
                    </a:p>
                  </a:txBody>
                  <a:tcPr marL="90000" marR="90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8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主任</a:t>
                      </a:r>
                    </a:p>
                  </a:txBody>
                  <a:tcPr marL="90000" marR="90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7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000-000-0000</a:t>
                      </a:r>
                    </a:p>
                  </a:txBody>
                  <a:tcPr marL="36000" marR="36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7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000-000-0000</a:t>
                      </a:r>
                    </a:p>
                  </a:txBody>
                  <a:tcPr marL="36000" marR="36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7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000-000-0000</a:t>
                      </a:r>
                    </a:p>
                  </a:txBody>
                  <a:tcPr marL="36000" marR="36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8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***@***.ne.jp</a:t>
                      </a:r>
                    </a:p>
                  </a:txBody>
                  <a:tcPr marL="36000" marR="36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8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　</a:t>
                      </a:r>
                    </a:p>
                  </a:txBody>
                  <a:tcPr marL="90000" marR="90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8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　</a:t>
                      </a:r>
                    </a:p>
                  </a:txBody>
                  <a:tcPr marL="90000" marR="90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780727562"/>
                  </a:ext>
                </a:extLst>
              </a:tr>
              <a:tr h="276225">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8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 ○○</a:t>
                      </a:r>
                    </a:p>
                  </a:txBody>
                  <a:tcPr marL="90000" marR="90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8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総務部</a:t>
                      </a:r>
                    </a:p>
                  </a:txBody>
                  <a:tcPr marL="90000" marR="90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8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主任</a:t>
                      </a:r>
                    </a:p>
                  </a:txBody>
                  <a:tcPr marL="90000" marR="90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7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000-000-0000</a:t>
                      </a:r>
                    </a:p>
                  </a:txBody>
                  <a:tcPr marL="36000" marR="36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7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000-000-0000</a:t>
                      </a:r>
                    </a:p>
                  </a:txBody>
                  <a:tcPr marL="36000" marR="36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7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000-000-0000</a:t>
                      </a:r>
                    </a:p>
                  </a:txBody>
                  <a:tcPr marL="36000" marR="36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8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***@***.ne.jp</a:t>
                      </a:r>
                    </a:p>
                  </a:txBody>
                  <a:tcPr marL="36000" marR="36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8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　</a:t>
                      </a:r>
                    </a:p>
                  </a:txBody>
                  <a:tcPr marL="90000" marR="90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8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　</a:t>
                      </a:r>
                    </a:p>
                  </a:txBody>
                  <a:tcPr marL="90000" marR="90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907874702"/>
                  </a:ext>
                </a:extLst>
              </a:tr>
              <a:tr h="276225">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8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 ○○</a:t>
                      </a:r>
                    </a:p>
                  </a:txBody>
                  <a:tcPr marL="90000" marR="90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8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総務部</a:t>
                      </a:r>
                    </a:p>
                  </a:txBody>
                  <a:tcPr marL="90000" marR="90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8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　</a:t>
                      </a:r>
                    </a:p>
                  </a:txBody>
                  <a:tcPr marL="90000" marR="90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7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000-000-0000</a:t>
                      </a:r>
                    </a:p>
                  </a:txBody>
                  <a:tcPr marL="36000" marR="36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7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000-000-0000</a:t>
                      </a:r>
                    </a:p>
                  </a:txBody>
                  <a:tcPr marL="36000" marR="36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7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000-000-0000</a:t>
                      </a:r>
                    </a:p>
                  </a:txBody>
                  <a:tcPr marL="36000" marR="36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8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***@***.ne.jp</a:t>
                      </a:r>
                    </a:p>
                  </a:txBody>
                  <a:tcPr marL="36000" marR="36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8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　</a:t>
                      </a:r>
                    </a:p>
                  </a:txBody>
                  <a:tcPr marL="90000" marR="90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8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　</a:t>
                      </a:r>
                    </a:p>
                  </a:txBody>
                  <a:tcPr marL="90000" marR="90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573096211"/>
                  </a:ext>
                </a:extLst>
              </a:tr>
              <a:tr h="276225">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8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 ○○</a:t>
                      </a:r>
                    </a:p>
                  </a:txBody>
                  <a:tcPr marL="90000" marR="90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8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総務部</a:t>
                      </a:r>
                    </a:p>
                  </a:txBody>
                  <a:tcPr marL="90000" marR="90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8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　</a:t>
                      </a:r>
                    </a:p>
                  </a:txBody>
                  <a:tcPr marL="90000" marR="90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7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000-000-0000</a:t>
                      </a:r>
                    </a:p>
                  </a:txBody>
                  <a:tcPr marL="36000" marR="36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7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000-000-0000</a:t>
                      </a:r>
                    </a:p>
                  </a:txBody>
                  <a:tcPr marL="36000" marR="36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7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000-000-0000</a:t>
                      </a:r>
                    </a:p>
                  </a:txBody>
                  <a:tcPr marL="36000" marR="36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8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***@***.ne.jp</a:t>
                      </a:r>
                    </a:p>
                  </a:txBody>
                  <a:tcPr marL="36000" marR="36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8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　</a:t>
                      </a:r>
                    </a:p>
                  </a:txBody>
                  <a:tcPr marL="90000" marR="90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8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　</a:t>
                      </a:r>
                    </a:p>
                  </a:txBody>
                  <a:tcPr marL="90000" marR="90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195352160"/>
                  </a:ext>
                </a:extLst>
              </a:tr>
              <a:tr h="276225">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8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 ○○</a:t>
                      </a:r>
                    </a:p>
                  </a:txBody>
                  <a:tcPr marL="90000" marR="90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8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総務部</a:t>
                      </a:r>
                    </a:p>
                  </a:txBody>
                  <a:tcPr marL="90000" marR="90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8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a:t>
                      </a:r>
                      <a:r>
                        <a:rPr kumimoji="1" lang="ja-JP" altLang="en-US" sz="8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パート</a:t>
                      </a:r>
                      <a:r>
                        <a:rPr kumimoji="1" lang="en-US" altLang="ja-JP" sz="8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a:t>
                      </a:r>
                    </a:p>
                  </a:txBody>
                  <a:tcPr marL="90000" marR="90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7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000-000-0000</a:t>
                      </a:r>
                    </a:p>
                  </a:txBody>
                  <a:tcPr marL="36000" marR="36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7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000-000-0000</a:t>
                      </a:r>
                    </a:p>
                  </a:txBody>
                  <a:tcPr marL="36000" marR="36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7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000-000-0000</a:t>
                      </a:r>
                    </a:p>
                  </a:txBody>
                  <a:tcPr marL="36000" marR="36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8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***@***.ne.jp</a:t>
                      </a:r>
                    </a:p>
                  </a:txBody>
                  <a:tcPr marL="36000" marR="36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8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　</a:t>
                      </a:r>
                    </a:p>
                  </a:txBody>
                  <a:tcPr marL="90000" marR="90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8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　</a:t>
                      </a:r>
                    </a:p>
                  </a:txBody>
                  <a:tcPr marL="90000" marR="90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162303843"/>
                  </a:ext>
                </a:extLst>
              </a:tr>
              <a:tr h="276225">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8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 ○○</a:t>
                      </a:r>
                    </a:p>
                  </a:txBody>
                  <a:tcPr marL="90000" marR="90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8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営業部</a:t>
                      </a:r>
                    </a:p>
                  </a:txBody>
                  <a:tcPr marL="90000" marR="90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8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部長</a:t>
                      </a:r>
                    </a:p>
                  </a:txBody>
                  <a:tcPr marL="90000" marR="90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7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000-000-0000</a:t>
                      </a:r>
                    </a:p>
                  </a:txBody>
                  <a:tcPr marL="36000" marR="36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7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000-000-0000</a:t>
                      </a:r>
                    </a:p>
                  </a:txBody>
                  <a:tcPr marL="36000" marR="36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7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000-000-0000</a:t>
                      </a:r>
                    </a:p>
                  </a:txBody>
                  <a:tcPr marL="36000" marR="36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8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***@***.ne.jp</a:t>
                      </a:r>
                    </a:p>
                  </a:txBody>
                  <a:tcPr marL="36000" marR="36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8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有</a:t>
                      </a:r>
                    </a:p>
                  </a:txBody>
                  <a:tcPr marL="90000" marR="90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8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　</a:t>
                      </a:r>
                    </a:p>
                  </a:txBody>
                  <a:tcPr marL="90000" marR="90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337758528"/>
                  </a:ext>
                </a:extLst>
              </a:tr>
              <a:tr h="276225">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8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 ○○</a:t>
                      </a:r>
                    </a:p>
                  </a:txBody>
                  <a:tcPr marL="90000" marR="90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8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営業部</a:t>
                      </a:r>
                    </a:p>
                  </a:txBody>
                  <a:tcPr marL="90000" marR="90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8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課長</a:t>
                      </a:r>
                    </a:p>
                  </a:txBody>
                  <a:tcPr marL="90000" marR="90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7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000-000-0000</a:t>
                      </a:r>
                    </a:p>
                  </a:txBody>
                  <a:tcPr marL="36000" marR="36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7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000-000-0000</a:t>
                      </a:r>
                    </a:p>
                  </a:txBody>
                  <a:tcPr marL="36000" marR="36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7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000-000-0000</a:t>
                      </a:r>
                    </a:p>
                  </a:txBody>
                  <a:tcPr marL="36000" marR="36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8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***@***.ne.jp</a:t>
                      </a:r>
                    </a:p>
                  </a:txBody>
                  <a:tcPr marL="36000" marR="36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8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有</a:t>
                      </a:r>
                    </a:p>
                  </a:txBody>
                  <a:tcPr marL="90000" marR="90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8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　</a:t>
                      </a:r>
                    </a:p>
                  </a:txBody>
                  <a:tcPr marL="90000" marR="90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978595877"/>
                  </a:ext>
                </a:extLst>
              </a:tr>
              <a:tr h="276225">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8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 ○○</a:t>
                      </a:r>
                    </a:p>
                  </a:txBody>
                  <a:tcPr marL="90000" marR="90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8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営業部</a:t>
                      </a:r>
                    </a:p>
                  </a:txBody>
                  <a:tcPr marL="90000" marR="90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8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主任</a:t>
                      </a:r>
                    </a:p>
                  </a:txBody>
                  <a:tcPr marL="90000" marR="90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7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000-000-0000</a:t>
                      </a:r>
                    </a:p>
                  </a:txBody>
                  <a:tcPr marL="36000" marR="36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7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000-000-0000</a:t>
                      </a:r>
                    </a:p>
                  </a:txBody>
                  <a:tcPr marL="36000" marR="36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7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000-000-0000</a:t>
                      </a:r>
                    </a:p>
                  </a:txBody>
                  <a:tcPr marL="36000" marR="36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8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***@***.ne.jp</a:t>
                      </a:r>
                    </a:p>
                  </a:txBody>
                  <a:tcPr marL="36000" marR="36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8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有　</a:t>
                      </a:r>
                    </a:p>
                  </a:txBody>
                  <a:tcPr marL="90000" marR="90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8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　</a:t>
                      </a:r>
                    </a:p>
                  </a:txBody>
                  <a:tcPr marL="90000" marR="90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888818570"/>
                  </a:ext>
                </a:extLst>
              </a:tr>
              <a:tr h="276225">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8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 ○○</a:t>
                      </a:r>
                    </a:p>
                  </a:txBody>
                  <a:tcPr marL="90000" marR="90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8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営業部</a:t>
                      </a:r>
                    </a:p>
                  </a:txBody>
                  <a:tcPr marL="90000" marR="90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8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　</a:t>
                      </a:r>
                    </a:p>
                  </a:txBody>
                  <a:tcPr marL="90000" marR="90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7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000-000-0000</a:t>
                      </a:r>
                    </a:p>
                  </a:txBody>
                  <a:tcPr marL="36000" marR="36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7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000-000-0000</a:t>
                      </a:r>
                    </a:p>
                  </a:txBody>
                  <a:tcPr marL="36000" marR="36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7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000-000-0000</a:t>
                      </a:r>
                    </a:p>
                  </a:txBody>
                  <a:tcPr marL="36000" marR="36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8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***@***.ne.jp</a:t>
                      </a:r>
                    </a:p>
                  </a:txBody>
                  <a:tcPr marL="36000" marR="36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8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　</a:t>
                      </a:r>
                    </a:p>
                  </a:txBody>
                  <a:tcPr marL="90000" marR="90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8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　</a:t>
                      </a:r>
                    </a:p>
                  </a:txBody>
                  <a:tcPr marL="90000" marR="90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911348109"/>
                  </a:ext>
                </a:extLst>
              </a:tr>
              <a:tr h="276225">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8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 ○○</a:t>
                      </a:r>
                    </a:p>
                  </a:txBody>
                  <a:tcPr marL="90000" marR="90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8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生産部</a:t>
                      </a:r>
                    </a:p>
                  </a:txBody>
                  <a:tcPr marL="90000" marR="90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8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部長</a:t>
                      </a:r>
                    </a:p>
                  </a:txBody>
                  <a:tcPr marL="90000" marR="90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7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000-000-0000</a:t>
                      </a:r>
                    </a:p>
                  </a:txBody>
                  <a:tcPr marL="36000" marR="36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7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000-000-0000</a:t>
                      </a:r>
                    </a:p>
                  </a:txBody>
                  <a:tcPr marL="36000" marR="36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7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000-000-0000</a:t>
                      </a:r>
                    </a:p>
                  </a:txBody>
                  <a:tcPr marL="36000" marR="36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8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***@***.ne.jp</a:t>
                      </a:r>
                    </a:p>
                  </a:txBody>
                  <a:tcPr marL="36000" marR="36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8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有</a:t>
                      </a:r>
                    </a:p>
                  </a:txBody>
                  <a:tcPr marL="90000" marR="90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8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　</a:t>
                      </a:r>
                    </a:p>
                  </a:txBody>
                  <a:tcPr marL="90000" marR="90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593826440"/>
                  </a:ext>
                </a:extLst>
              </a:tr>
              <a:tr h="276225">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8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 ○○</a:t>
                      </a:r>
                    </a:p>
                  </a:txBody>
                  <a:tcPr marL="90000" marR="90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8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生産部</a:t>
                      </a:r>
                    </a:p>
                  </a:txBody>
                  <a:tcPr marL="90000" marR="90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8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課長</a:t>
                      </a:r>
                    </a:p>
                  </a:txBody>
                  <a:tcPr marL="90000" marR="90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7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000-000-0000</a:t>
                      </a:r>
                    </a:p>
                  </a:txBody>
                  <a:tcPr marL="36000" marR="36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7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000-000-0000</a:t>
                      </a:r>
                    </a:p>
                  </a:txBody>
                  <a:tcPr marL="36000" marR="36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7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000-000-0000</a:t>
                      </a:r>
                    </a:p>
                  </a:txBody>
                  <a:tcPr marL="36000" marR="36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8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***@***.ne.jp</a:t>
                      </a:r>
                    </a:p>
                  </a:txBody>
                  <a:tcPr marL="36000" marR="36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8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有</a:t>
                      </a:r>
                    </a:p>
                  </a:txBody>
                  <a:tcPr marL="90000" marR="90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8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　</a:t>
                      </a:r>
                    </a:p>
                  </a:txBody>
                  <a:tcPr marL="90000" marR="90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678123135"/>
                  </a:ext>
                </a:extLst>
              </a:tr>
              <a:tr h="276225">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8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 ○○</a:t>
                      </a:r>
                    </a:p>
                  </a:txBody>
                  <a:tcPr marL="90000" marR="90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8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生産部</a:t>
                      </a:r>
                    </a:p>
                  </a:txBody>
                  <a:tcPr marL="90000" marR="90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8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課長</a:t>
                      </a:r>
                    </a:p>
                  </a:txBody>
                  <a:tcPr marL="90000" marR="90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7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000-000-0000</a:t>
                      </a:r>
                    </a:p>
                  </a:txBody>
                  <a:tcPr marL="36000" marR="36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7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000-000-0000</a:t>
                      </a:r>
                    </a:p>
                  </a:txBody>
                  <a:tcPr marL="36000" marR="36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7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000-000-0000</a:t>
                      </a:r>
                    </a:p>
                  </a:txBody>
                  <a:tcPr marL="36000" marR="36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8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***@***.ne.jp</a:t>
                      </a:r>
                    </a:p>
                  </a:txBody>
                  <a:tcPr marL="36000" marR="36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8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有</a:t>
                      </a:r>
                    </a:p>
                  </a:txBody>
                  <a:tcPr marL="90000" marR="90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8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　</a:t>
                      </a:r>
                    </a:p>
                  </a:txBody>
                  <a:tcPr marL="90000" marR="90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70825069"/>
                  </a:ext>
                </a:extLst>
              </a:tr>
              <a:tr h="276225">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8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 ○○</a:t>
                      </a:r>
                    </a:p>
                  </a:txBody>
                  <a:tcPr marL="90000" marR="90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8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生産部</a:t>
                      </a:r>
                    </a:p>
                  </a:txBody>
                  <a:tcPr marL="90000" marR="90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8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課長</a:t>
                      </a:r>
                    </a:p>
                  </a:txBody>
                  <a:tcPr marL="90000" marR="90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7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000-000-0000</a:t>
                      </a:r>
                    </a:p>
                  </a:txBody>
                  <a:tcPr marL="36000" marR="36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7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000-000-0000</a:t>
                      </a:r>
                    </a:p>
                  </a:txBody>
                  <a:tcPr marL="36000" marR="36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7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000-000-0000</a:t>
                      </a:r>
                    </a:p>
                  </a:txBody>
                  <a:tcPr marL="36000" marR="36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8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***@***.ne.jp</a:t>
                      </a:r>
                    </a:p>
                  </a:txBody>
                  <a:tcPr marL="36000" marR="36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8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有</a:t>
                      </a:r>
                    </a:p>
                  </a:txBody>
                  <a:tcPr marL="90000" marR="90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8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　</a:t>
                      </a:r>
                    </a:p>
                  </a:txBody>
                  <a:tcPr marL="90000" marR="90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442833448"/>
                  </a:ext>
                </a:extLst>
              </a:tr>
              <a:tr h="276225">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8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 ○○</a:t>
                      </a:r>
                    </a:p>
                  </a:txBody>
                  <a:tcPr marL="90000" marR="90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8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生産部</a:t>
                      </a:r>
                    </a:p>
                  </a:txBody>
                  <a:tcPr marL="90000" marR="90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8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主任</a:t>
                      </a:r>
                    </a:p>
                  </a:txBody>
                  <a:tcPr marL="90000" marR="90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7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000-000-0000</a:t>
                      </a:r>
                    </a:p>
                  </a:txBody>
                  <a:tcPr marL="36000" marR="36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7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000-000-0000</a:t>
                      </a:r>
                    </a:p>
                  </a:txBody>
                  <a:tcPr marL="36000" marR="36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7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000-000-0000</a:t>
                      </a:r>
                    </a:p>
                  </a:txBody>
                  <a:tcPr marL="36000" marR="36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8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***@***.ne.jp</a:t>
                      </a:r>
                    </a:p>
                  </a:txBody>
                  <a:tcPr marL="36000" marR="36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8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有</a:t>
                      </a:r>
                    </a:p>
                  </a:txBody>
                  <a:tcPr marL="90000" marR="90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8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　</a:t>
                      </a:r>
                    </a:p>
                  </a:txBody>
                  <a:tcPr marL="90000" marR="90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604836253"/>
                  </a:ext>
                </a:extLst>
              </a:tr>
              <a:tr h="276225">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8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 ○○</a:t>
                      </a:r>
                    </a:p>
                  </a:txBody>
                  <a:tcPr marL="90000" marR="90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8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生産部</a:t>
                      </a:r>
                    </a:p>
                  </a:txBody>
                  <a:tcPr marL="90000" marR="90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8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主任</a:t>
                      </a:r>
                    </a:p>
                  </a:txBody>
                  <a:tcPr marL="90000" marR="90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7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000-000-0000</a:t>
                      </a:r>
                    </a:p>
                  </a:txBody>
                  <a:tcPr marL="36000" marR="36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7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000-000-0000</a:t>
                      </a:r>
                    </a:p>
                  </a:txBody>
                  <a:tcPr marL="36000" marR="36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7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000-000-0000</a:t>
                      </a:r>
                    </a:p>
                  </a:txBody>
                  <a:tcPr marL="36000" marR="36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8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***@***.ne.jp</a:t>
                      </a:r>
                    </a:p>
                  </a:txBody>
                  <a:tcPr marL="36000" marR="36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8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有</a:t>
                      </a:r>
                    </a:p>
                  </a:txBody>
                  <a:tcPr marL="90000" marR="90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8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設備</a:t>
                      </a:r>
                      <a:r>
                        <a:rPr kumimoji="1" lang="en-US" altLang="ja-JP" sz="8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A</a:t>
                      </a:r>
                      <a:r>
                        <a:rPr kumimoji="1" lang="ja-JP" altLang="en-US" sz="8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の調整</a:t>
                      </a:r>
                    </a:p>
                  </a:txBody>
                  <a:tcPr marL="90000" marR="90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4142894811"/>
                  </a:ext>
                </a:extLst>
              </a:tr>
              <a:tr h="276225">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8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 ○○</a:t>
                      </a:r>
                    </a:p>
                  </a:txBody>
                  <a:tcPr marL="90000" marR="90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8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生産部</a:t>
                      </a:r>
                    </a:p>
                  </a:txBody>
                  <a:tcPr marL="90000" marR="90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8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主任</a:t>
                      </a:r>
                    </a:p>
                  </a:txBody>
                  <a:tcPr marL="90000" marR="90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7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000-000-0000</a:t>
                      </a:r>
                    </a:p>
                  </a:txBody>
                  <a:tcPr marL="36000" marR="36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7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000-000-0000</a:t>
                      </a:r>
                    </a:p>
                  </a:txBody>
                  <a:tcPr marL="36000" marR="36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7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000-000-0000</a:t>
                      </a:r>
                    </a:p>
                  </a:txBody>
                  <a:tcPr marL="36000" marR="36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8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***@***.ne.jp</a:t>
                      </a:r>
                    </a:p>
                  </a:txBody>
                  <a:tcPr marL="36000" marR="36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8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有</a:t>
                      </a:r>
                    </a:p>
                  </a:txBody>
                  <a:tcPr marL="90000" marR="90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8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ｼｽﾃﾑ管理</a:t>
                      </a:r>
                    </a:p>
                  </a:txBody>
                  <a:tcPr marL="90000" marR="90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673199374"/>
                  </a:ext>
                </a:extLst>
              </a:tr>
              <a:tr h="276225">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8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 ○○</a:t>
                      </a:r>
                    </a:p>
                  </a:txBody>
                  <a:tcPr marL="90000" marR="90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8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生産部</a:t>
                      </a:r>
                    </a:p>
                  </a:txBody>
                  <a:tcPr marL="90000" marR="90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8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　</a:t>
                      </a:r>
                    </a:p>
                  </a:txBody>
                  <a:tcPr marL="90000" marR="90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7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000-000-0000</a:t>
                      </a:r>
                    </a:p>
                  </a:txBody>
                  <a:tcPr marL="36000" marR="36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7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000-000-0000</a:t>
                      </a:r>
                    </a:p>
                  </a:txBody>
                  <a:tcPr marL="36000" marR="36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7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000-000-0000</a:t>
                      </a:r>
                    </a:p>
                  </a:txBody>
                  <a:tcPr marL="36000" marR="36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8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***@***.ne.jp</a:t>
                      </a:r>
                    </a:p>
                  </a:txBody>
                  <a:tcPr marL="36000" marR="36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8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有</a:t>
                      </a:r>
                    </a:p>
                  </a:txBody>
                  <a:tcPr marL="90000" marR="90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8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　</a:t>
                      </a:r>
                    </a:p>
                  </a:txBody>
                  <a:tcPr marL="90000" marR="90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992328360"/>
                  </a:ext>
                </a:extLst>
              </a:tr>
              <a:tr h="276225">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8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 ○○</a:t>
                      </a:r>
                    </a:p>
                  </a:txBody>
                  <a:tcPr marL="90000" marR="90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8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生産部</a:t>
                      </a:r>
                    </a:p>
                  </a:txBody>
                  <a:tcPr marL="90000" marR="90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8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　</a:t>
                      </a:r>
                    </a:p>
                  </a:txBody>
                  <a:tcPr marL="90000" marR="90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7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000-000-0000</a:t>
                      </a:r>
                    </a:p>
                  </a:txBody>
                  <a:tcPr marL="36000" marR="36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7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000-000-0000</a:t>
                      </a:r>
                    </a:p>
                  </a:txBody>
                  <a:tcPr marL="36000" marR="36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7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000-000-0000</a:t>
                      </a:r>
                    </a:p>
                  </a:txBody>
                  <a:tcPr marL="36000" marR="36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8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***@***.ne.jp</a:t>
                      </a:r>
                    </a:p>
                  </a:txBody>
                  <a:tcPr marL="36000" marR="36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8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有　</a:t>
                      </a:r>
                    </a:p>
                  </a:txBody>
                  <a:tcPr marL="90000" marR="90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8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　</a:t>
                      </a:r>
                    </a:p>
                  </a:txBody>
                  <a:tcPr marL="90000" marR="90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037721883"/>
                  </a:ext>
                </a:extLst>
              </a:tr>
              <a:tr h="276225">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8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 ○○</a:t>
                      </a:r>
                    </a:p>
                  </a:txBody>
                  <a:tcPr marL="90000" marR="90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8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生産部</a:t>
                      </a:r>
                    </a:p>
                  </a:txBody>
                  <a:tcPr marL="90000" marR="90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8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　</a:t>
                      </a:r>
                    </a:p>
                  </a:txBody>
                  <a:tcPr marL="90000" marR="90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7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000-000-0000</a:t>
                      </a:r>
                    </a:p>
                  </a:txBody>
                  <a:tcPr marL="36000" marR="36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7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000-000-0000</a:t>
                      </a:r>
                    </a:p>
                  </a:txBody>
                  <a:tcPr marL="36000" marR="36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7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000-000-0000</a:t>
                      </a:r>
                    </a:p>
                  </a:txBody>
                  <a:tcPr marL="36000" marR="36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8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***@***.ne.jp</a:t>
                      </a:r>
                    </a:p>
                  </a:txBody>
                  <a:tcPr marL="36000" marR="36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8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　</a:t>
                      </a:r>
                    </a:p>
                  </a:txBody>
                  <a:tcPr marL="90000" marR="90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8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　</a:t>
                      </a:r>
                    </a:p>
                  </a:txBody>
                  <a:tcPr marL="90000" marR="90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076963622"/>
                  </a:ext>
                </a:extLst>
              </a:tr>
            </a:tbl>
          </a:graphicData>
        </a:graphic>
      </p:graphicFrame>
      <p:sp>
        <p:nvSpPr>
          <p:cNvPr id="110178" name="Text Box 1634"/>
          <p:cNvSpPr txBox="1">
            <a:spLocks noChangeArrowheads="1"/>
          </p:cNvSpPr>
          <p:nvPr/>
        </p:nvSpPr>
        <p:spPr bwMode="auto">
          <a:xfrm>
            <a:off x="115888" y="9245600"/>
            <a:ext cx="6340475" cy="246063"/>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28575">
                <a:solidFill>
                  <a:srgbClr val="00FF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ja-JP" altLang="en-US"/>
              <a:t>　上記リストに追加する際には、連絡・指示に用いる</a:t>
            </a:r>
            <a:r>
              <a:rPr lang="en-US" altLang="ja-JP"/>
              <a:t>『</a:t>
            </a:r>
            <a:r>
              <a:rPr lang="ja-JP" altLang="en-US"/>
              <a:t>安否確認用ﾒｰﾘﾝｸﾞﾘｽﾄ</a:t>
            </a:r>
            <a:r>
              <a:rPr lang="en-US" altLang="ja-JP"/>
              <a:t>』</a:t>
            </a:r>
            <a:r>
              <a:rPr lang="ja-JP" altLang="en-US"/>
              <a:t>についても更新を行うこと。</a:t>
            </a:r>
          </a:p>
        </p:txBody>
      </p:sp>
      <p:pic>
        <p:nvPicPr>
          <p:cNvPr id="142576" name="Picture 6384"/>
          <p:cNvPicPr>
            <a:picLocks noGrp="1" noChangeAspect="1" noChangeArrowheads="1"/>
          </p:cNvPicPr>
          <p:nvPr>
            <p:ph/>
          </p:nvPr>
        </p:nvPicPr>
        <p:blipFill>
          <a:blip r:embed="rId2" cstate="print">
            <a:extLst>
              <a:ext uri="{28A0092B-C50C-407E-A947-70E740481C1C}">
                <a14:useLocalDpi xmlns:a14="http://schemas.microsoft.com/office/drawing/2010/main" val="0"/>
              </a:ext>
            </a:extLst>
          </a:blip>
          <a:srcRect/>
          <a:stretch>
            <a:fillRect/>
          </a:stretch>
        </p:blipFill>
        <p:spPr bwMode="auto">
          <a:xfrm>
            <a:off x="5373688" y="4160838"/>
            <a:ext cx="1246187" cy="957262"/>
          </a:xfrm>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051" name="Rectangle 1387"/>
          <p:cNvSpPr>
            <a:spLocks noChangeArrowheads="1"/>
          </p:cNvSpPr>
          <p:nvPr/>
        </p:nvSpPr>
        <p:spPr bwMode="auto">
          <a:xfrm>
            <a:off x="333375" y="200025"/>
            <a:ext cx="3455988" cy="269875"/>
          </a:xfrm>
          <a:prstGeom prst="rect">
            <a:avLst/>
          </a:prstGeom>
          <a:gradFill rotWithShape="1">
            <a:gsLst>
              <a:gs pos="0">
                <a:srgbClr val="DDDDDD"/>
              </a:gs>
              <a:gs pos="50000">
                <a:srgbClr val="DDDDDD">
                  <a:gamma/>
                  <a:tint val="0"/>
                  <a:invGamma/>
                </a:srgbClr>
              </a:gs>
              <a:gs pos="100000">
                <a:srgbClr val="DDDDDD"/>
              </a:gs>
            </a:gsLst>
            <a:lin ang="5400000" scaled="1"/>
          </a:gradFill>
          <a:ln>
            <a:noFill/>
          </a:ln>
          <a:effectLst/>
          <a:extLst>
            <a:ext uri="{91240B29-F687-4F45-9708-019B960494DF}">
              <a14:hiddenLine xmlns:a14="http://schemas.microsoft.com/office/drawing/2010/main" w="28575">
                <a:solidFill>
                  <a:srgbClr val="DDDDDD"/>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sp>
        <p:nvSpPr>
          <p:cNvPr id="89460" name="Text Box 372"/>
          <p:cNvSpPr txBox="1">
            <a:spLocks noChangeArrowheads="1"/>
          </p:cNvSpPr>
          <p:nvPr/>
        </p:nvSpPr>
        <p:spPr bwMode="auto">
          <a:xfrm>
            <a:off x="1700213" y="133350"/>
            <a:ext cx="20129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ja-JP" altLang="en-US" sz="1800"/>
              <a:t>主要連絡先リスト</a:t>
            </a:r>
          </a:p>
        </p:txBody>
      </p:sp>
      <p:sp>
        <p:nvSpPr>
          <p:cNvPr id="89461" name="Text Box 373"/>
          <p:cNvSpPr txBox="1">
            <a:spLocks noChangeArrowheads="1"/>
          </p:cNvSpPr>
          <p:nvPr/>
        </p:nvSpPr>
        <p:spPr bwMode="auto">
          <a:xfrm>
            <a:off x="241300" y="133350"/>
            <a:ext cx="17843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sz="1800"/>
              <a:t>【</a:t>
            </a:r>
            <a:r>
              <a:rPr lang="ja-JP" altLang="en-US" sz="1800"/>
              <a:t>様式　②</a:t>
            </a:r>
            <a:r>
              <a:rPr lang="en-US" altLang="ja-JP" sz="1800"/>
              <a:t>】</a:t>
            </a:r>
            <a:r>
              <a:rPr lang="ja-JP" altLang="en-US" sz="1800"/>
              <a:t>　</a:t>
            </a:r>
          </a:p>
        </p:txBody>
      </p:sp>
      <p:sp>
        <p:nvSpPr>
          <p:cNvPr id="89556" name="Text Box 468"/>
          <p:cNvSpPr txBox="1">
            <a:spLocks noChangeArrowheads="1"/>
          </p:cNvSpPr>
          <p:nvPr/>
        </p:nvSpPr>
        <p:spPr bwMode="auto">
          <a:xfrm>
            <a:off x="261938" y="703263"/>
            <a:ext cx="6191250"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85725" indent="-85725">
              <a:defRPr kumimoji="1">
                <a:solidFill>
                  <a:schemeClr val="tx1"/>
                </a:solidFill>
                <a:latin typeface="Arial" panose="020B0604020202020204" pitchFamily="34" charset="0"/>
                <a:ea typeface="ＭＳ Ｐゴシック" panose="020B0600070205080204" pitchFamily="50" charset="-128"/>
              </a:defRPr>
            </a:lvl1pPr>
            <a:lvl2pPr>
              <a:defRPr kumimoji="1">
                <a:solidFill>
                  <a:schemeClr val="tx1"/>
                </a:solidFill>
                <a:latin typeface="Arial" panose="020B0604020202020204" pitchFamily="34" charset="0"/>
                <a:ea typeface="ＭＳ Ｐゴシック" panose="020B0600070205080204" pitchFamily="50" charset="-128"/>
              </a:defRPr>
            </a:lvl2pPr>
            <a:lvl3pPr>
              <a:defRPr kumimoji="1">
                <a:solidFill>
                  <a:schemeClr val="tx1"/>
                </a:solidFill>
                <a:latin typeface="Arial" panose="020B0604020202020204" pitchFamily="34" charset="0"/>
                <a:ea typeface="ＭＳ Ｐゴシック" panose="020B0600070205080204" pitchFamily="50" charset="-128"/>
              </a:defRPr>
            </a:lvl3pPr>
            <a:lvl4pPr>
              <a:defRPr kumimoji="1">
                <a:solidFill>
                  <a:schemeClr val="tx1"/>
                </a:solidFill>
                <a:latin typeface="Arial" panose="020B0604020202020204" pitchFamily="34" charset="0"/>
                <a:ea typeface="ＭＳ Ｐゴシック" panose="020B0600070205080204" pitchFamily="50" charset="-128"/>
              </a:defRPr>
            </a:lvl4pPr>
            <a:lvl5pPr>
              <a:defRPr kumimoji="1">
                <a:solidFill>
                  <a:schemeClr val="tx1"/>
                </a:solidFill>
                <a:latin typeface="Arial" panose="020B0604020202020204" pitchFamily="34" charset="0"/>
                <a:ea typeface="ＭＳ Ｐゴシック" panose="020B0600070205080204" pitchFamily="50" charset="-128"/>
              </a:defRPr>
            </a:lvl5pPr>
            <a:lvl6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buFontTx/>
              <a:buChar char="•"/>
            </a:pPr>
            <a:r>
              <a:rPr lang="ja-JP" altLang="en-US">
                <a:solidFill>
                  <a:srgbClr val="808080"/>
                </a:solidFill>
                <a:latin typeface="HG丸ｺﾞｼｯｸM-PRO" panose="020F0600000000000000" pitchFamily="50" charset="-128"/>
                <a:ea typeface="HG丸ｺﾞｼｯｸM-PRO" panose="020F0600000000000000" pitchFamily="50" charset="-128"/>
              </a:rPr>
              <a:t>災害・事故発生時には、関係各社とお互いの被災状況や重要業務の復旧、再開などについて情報共有する必要があります。</a:t>
            </a:r>
          </a:p>
          <a:p>
            <a:pPr>
              <a:buFontTx/>
              <a:buChar char="•"/>
            </a:pPr>
            <a:r>
              <a:rPr lang="ja-JP" altLang="en-US">
                <a:solidFill>
                  <a:srgbClr val="808080"/>
                </a:solidFill>
                <a:latin typeface="HG丸ｺﾞｼｯｸM-PRO" panose="020F0600000000000000" pitchFamily="50" charset="-128"/>
                <a:ea typeface="HG丸ｺﾞｼｯｸM-PRO" panose="020F0600000000000000" pitchFamily="50" charset="-128"/>
              </a:rPr>
              <a:t>また、生産設備などに被害が発生した場合には、設備業者を速やかに確保するなどの対応が必要です。あらかじめ、どこに、どのような手段で連絡するのかを整理しましょう。</a:t>
            </a:r>
          </a:p>
        </p:txBody>
      </p:sp>
      <p:sp>
        <p:nvSpPr>
          <p:cNvPr id="89565" name="Text Box 477"/>
          <p:cNvSpPr txBox="1">
            <a:spLocks noChangeArrowheads="1"/>
          </p:cNvSpPr>
          <p:nvPr/>
        </p:nvSpPr>
        <p:spPr bwMode="auto">
          <a:xfrm>
            <a:off x="3254375" y="9647238"/>
            <a:ext cx="349250" cy="27463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28575">
                <a:solidFill>
                  <a:srgbClr val="00FF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pPr algn="ctr"/>
            <a:r>
              <a:rPr lang="en-US" altLang="ja-JP" sz="1200" b="1">
                <a:solidFill>
                  <a:srgbClr val="3333FF"/>
                </a:solidFill>
                <a:effectLst>
                  <a:outerShdw blurRad="38100" dist="38100" dir="2700000" algn="tl">
                    <a:srgbClr val="C0C0C0"/>
                  </a:outerShdw>
                </a:effectLst>
                <a:ea typeface="ＭＳ Ｐゴシック" panose="020B0600070205080204" pitchFamily="50" charset="-128"/>
              </a:rPr>
              <a:t>10</a:t>
            </a:r>
          </a:p>
        </p:txBody>
      </p:sp>
      <p:graphicFrame>
        <p:nvGraphicFramePr>
          <p:cNvPr id="115092" name="Group 1428"/>
          <p:cNvGraphicFramePr>
            <a:graphicFrameLocks noGrp="1"/>
          </p:cNvGraphicFramePr>
          <p:nvPr/>
        </p:nvGraphicFramePr>
        <p:xfrm>
          <a:off x="636588" y="1512888"/>
          <a:ext cx="5746750" cy="8027987"/>
        </p:xfrm>
        <a:graphic>
          <a:graphicData uri="http://schemas.openxmlformats.org/drawingml/2006/table">
            <a:tbl>
              <a:tblPr/>
              <a:tblGrid>
                <a:gridCol w="819150">
                  <a:extLst>
                    <a:ext uri="{9D8B030D-6E8A-4147-A177-3AD203B41FA5}">
                      <a16:colId xmlns:a16="http://schemas.microsoft.com/office/drawing/2014/main" val="1872089252"/>
                    </a:ext>
                  </a:extLst>
                </a:gridCol>
                <a:gridCol w="989012">
                  <a:extLst>
                    <a:ext uri="{9D8B030D-6E8A-4147-A177-3AD203B41FA5}">
                      <a16:colId xmlns:a16="http://schemas.microsoft.com/office/drawing/2014/main" val="2288756677"/>
                    </a:ext>
                  </a:extLst>
                </a:gridCol>
                <a:gridCol w="1200150">
                  <a:extLst>
                    <a:ext uri="{9D8B030D-6E8A-4147-A177-3AD203B41FA5}">
                      <a16:colId xmlns:a16="http://schemas.microsoft.com/office/drawing/2014/main" val="3727523057"/>
                    </a:ext>
                  </a:extLst>
                </a:gridCol>
                <a:gridCol w="1008063">
                  <a:extLst>
                    <a:ext uri="{9D8B030D-6E8A-4147-A177-3AD203B41FA5}">
                      <a16:colId xmlns:a16="http://schemas.microsoft.com/office/drawing/2014/main" val="1936652207"/>
                    </a:ext>
                  </a:extLst>
                </a:gridCol>
                <a:gridCol w="692150">
                  <a:extLst>
                    <a:ext uri="{9D8B030D-6E8A-4147-A177-3AD203B41FA5}">
                      <a16:colId xmlns:a16="http://schemas.microsoft.com/office/drawing/2014/main" val="3560515429"/>
                    </a:ext>
                  </a:extLst>
                </a:gridCol>
                <a:gridCol w="1038225">
                  <a:extLst>
                    <a:ext uri="{9D8B030D-6E8A-4147-A177-3AD203B41FA5}">
                      <a16:colId xmlns:a16="http://schemas.microsoft.com/office/drawing/2014/main" val="716822268"/>
                    </a:ext>
                  </a:extLst>
                </a:gridCol>
              </a:tblGrid>
              <a:tr h="180975">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区分</a:t>
                      </a: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DDDDDD"/>
                    </a:solid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項目</a:t>
                      </a: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DDDDDD"/>
                    </a:solid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相手先</a:t>
                      </a: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DDDDDD"/>
                    </a:solid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担当者</a:t>
                      </a: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DDDDDD"/>
                    </a:solid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連絡手段</a:t>
                      </a: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DDDDDD"/>
                    </a:solid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連絡先</a:t>
                      </a: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DDDDDD"/>
                    </a:solidFill>
                  </a:tcPr>
                </a:tc>
                <a:extLst>
                  <a:ext uri="{0D108BD9-81ED-4DB2-BD59-A6C34878D82A}">
                    <a16:rowId xmlns:a16="http://schemas.microsoft.com/office/drawing/2014/main" val="3781318698"/>
                  </a:ext>
                </a:extLst>
              </a:tr>
              <a:tr h="222250">
                <a:tc rowSpan="3">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重要拠点</a:t>
                      </a: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r>
                        <a:rPr kumimoji="1" lang="ja-JP" altLang="en-US"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第一拠点</a:t>
                      </a: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r>
                        <a:rPr kumimoji="1" lang="ja-JP" altLang="en-US"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本社・工場</a:t>
                      </a: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r>
                        <a:rPr kumimoji="1" lang="en-US"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a:t>
                      </a: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r>
                        <a:rPr kumimoji="1" lang="ja-JP" altLang="en-US"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電話</a:t>
                      </a: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20000"/>
                        </a:spcBef>
                        <a:spcAft>
                          <a:spcPct val="0"/>
                        </a:spcAft>
                        <a:buClrTx/>
                        <a:buSzTx/>
                        <a:buFontTx/>
                        <a:buNone/>
                        <a:tabLst/>
                      </a:pPr>
                      <a:r>
                        <a:rPr kumimoji="1" lang="en-US" altLang="ja-JP" sz="8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000-000-0000</a:t>
                      </a:r>
                    </a:p>
                  </a:txBody>
                  <a:tcPr marL="36000" marR="36000" marT="46800" marB="46800"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612167266"/>
                  </a:ext>
                </a:extLst>
              </a:tr>
              <a:tr h="222250">
                <a:tc vMerge="1">
                  <a:txBody>
                    <a:bodyPr/>
                    <a:lstStyle/>
                    <a:p>
                      <a:endParaRPr kumimoji="1" lang="ja-JP" altLang="en-US"/>
                    </a:p>
                  </a:txBody>
                  <a:tcPr/>
                </a:tc>
                <a:tc rowSpan="2">
                  <a:txBody>
                    <a:bodyPr/>
                    <a:lstStyle>
                      <a:lvl1pPr indent="82550"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82550" algn="l" defTabSz="1279525" rtl="0" eaLnBrk="1" fontAlgn="base" latinLnBrk="0" hangingPunct="1">
                        <a:lnSpc>
                          <a:spcPct val="100000"/>
                        </a:lnSpc>
                        <a:spcBef>
                          <a:spcPct val="20000"/>
                        </a:spcBef>
                        <a:spcAft>
                          <a:spcPct val="0"/>
                        </a:spcAft>
                        <a:buClrTx/>
                        <a:buSzTx/>
                        <a:buFontTx/>
                        <a:buNone/>
                        <a:tabLst/>
                      </a:pPr>
                      <a:r>
                        <a:rPr kumimoji="1" lang="ja-JP" altLang="en-US"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第二拠点</a:t>
                      </a:r>
                    </a:p>
                  </a:txBody>
                  <a:tcPr marL="0" marR="0" marT="0" marB="0"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rowSpan="2">
                  <a:txBody>
                    <a:bodyPr/>
                    <a:lstStyle>
                      <a:lvl1pPr indent="82550"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82550" algn="l" defTabSz="1279525" rtl="0" eaLnBrk="1" fontAlgn="base" latinLnBrk="0" hangingPunct="1">
                        <a:lnSpc>
                          <a:spcPct val="100000"/>
                        </a:lnSpc>
                        <a:spcBef>
                          <a:spcPct val="20000"/>
                        </a:spcBef>
                        <a:spcAft>
                          <a:spcPct val="0"/>
                        </a:spcAft>
                        <a:buClrTx/>
                        <a:buSzTx/>
                        <a:buFontTx/>
                        <a:buNone/>
                        <a:tabLst/>
                      </a:pPr>
                      <a:r>
                        <a:rPr kumimoji="1" lang="ja-JP" altLang="en-US"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社長自宅</a:t>
                      </a:r>
                    </a:p>
                  </a:txBody>
                  <a:tcPr marL="0" marR="0" marT="0" marB="0"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indent="82550"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82550" algn="l" defTabSz="1279525" rtl="0" eaLnBrk="1" fontAlgn="base" latinLnBrk="0" hangingPunct="1">
                        <a:lnSpc>
                          <a:spcPct val="100000"/>
                        </a:lnSpc>
                        <a:spcBef>
                          <a:spcPct val="20000"/>
                        </a:spcBef>
                        <a:spcAft>
                          <a:spcPct val="0"/>
                        </a:spcAft>
                        <a:buClrTx/>
                        <a:buSzTx/>
                        <a:buFontTx/>
                        <a:buNone/>
                        <a:tabLst/>
                      </a:pPr>
                      <a:r>
                        <a:rPr kumimoji="1" lang="en-US"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a:t>
                      </a:r>
                    </a:p>
                  </a:txBody>
                  <a:tcPr marL="0" marR="0" marT="0" marB="0"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indent="82550"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82550" algn="l" defTabSz="1279525" rtl="0" eaLnBrk="1" fontAlgn="base" latinLnBrk="0" hangingPunct="1">
                        <a:lnSpc>
                          <a:spcPct val="100000"/>
                        </a:lnSpc>
                        <a:spcBef>
                          <a:spcPct val="20000"/>
                        </a:spcBef>
                        <a:spcAft>
                          <a:spcPct val="0"/>
                        </a:spcAft>
                        <a:buClrTx/>
                        <a:buSzTx/>
                        <a:buFontTx/>
                        <a:buNone/>
                        <a:tabLst/>
                      </a:pPr>
                      <a:r>
                        <a:rPr kumimoji="1" lang="ja-JP" altLang="en-US"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携帯電話</a:t>
                      </a:r>
                    </a:p>
                  </a:txBody>
                  <a:tcPr marL="0" marR="0" marT="0" marB="0"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20000"/>
                        </a:spcBef>
                        <a:spcAft>
                          <a:spcPct val="0"/>
                        </a:spcAft>
                        <a:buClrTx/>
                        <a:buSzTx/>
                        <a:buFontTx/>
                        <a:buNone/>
                        <a:tabLst/>
                      </a:pPr>
                      <a:r>
                        <a:rPr kumimoji="1" lang="en-US" altLang="ja-JP" sz="8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000-0000-0000</a:t>
                      </a:r>
                    </a:p>
                  </a:txBody>
                  <a:tcPr marL="0" marR="0" marT="0" marB="0"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74534894"/>
                  </a:ext>
                </a:extLst>
              </a:tr>
              <a:tr h="222250">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endParaRPr kumimoji="1" lang="ja-JP"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r>
                        <a:rPr kumimoji="1" lang="ja-JP" altLang="en-US"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電話</a:t>
                      </a: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20000"/>
                        </a:spcBef>
                        <a:spcAft>
                          <a:spcPct val="0"/>
                        </a:spcAft>
                        <a:buClrTx/>
                        <a:buSzTx/>
                        <a:buFontTx/>
                        <a:buNone/>
                        <a:tabLst/>
                      </a:pPr>
                      <a:r>
                        <a:rPr kumimoji="1" lang="en-US" altLang="ja-JP" sz="8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000-000-0000</a:t>
                      </a:r>
                    </a:p>
                  </a:txBody>
                  <a:tcPr marL="36000" marR="36000" marT="46800" marB="46800"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869799491"/>
                  </a:ext>
                </a:extLst>
              </a:tr>
              <a:tr h="180975">
                <a:tc rowSpan="3">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協力会社</a:t>
                      </a: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r>
                        <a:rPr kumimoji="1" lang="ja-JP" altLang="en-US"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上位ｻﾌﾟﾗｲﾔ</a:t>
                      </a: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r>
                        <a:rPr kumimoji="1" lang="en-US"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a:t>
                      </a:r>
                      <a:r>
                        <a:rPr kumimoji="1" lang="ja-JP" altLang="en-US"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工業</a:t>
                      </a: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r>
                        <a:rPr kumimoji="1" lang="en-US"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a:t>
                      </a: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r>
                        <a:rPr kumimoji="1" lang="ja-JP" altLang="en-US"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携帯電話</a:t>
                      </a: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20000"/>
                        </a:spcBef>
                        <a:spcAft>
                          <a:spcPct val="0"/>
                        </a:spcAft>
                        <a:buClrTx/>
                        <a:buSzTx/>
                        <a:buFontTx/>
                        <a:buNone/>
                        <a:tabLst/>
                      </a:pPr>
                      <a:r>
                        <a:rPr kumimoji="1" lang="en-US" altLang="ja-JP" sz="8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000-000-0000</a:t>
                      </a:r>
                    </a:p>
                  </a:txBody>
                  <a:tcPr marL="36000" marR="36000" marT="46800" marB="46800"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801010080"/>
                  </a:ext>
                </a:extLst>
              </a:tr>
              <a:tr h="180975">
                <a:tc vMerge="1">
                  <a:txBody>
                    <a:bodyPr/>
                    <a:lstStyle/>
                    <a:p>
                      <a:endParaRPr kumimoji="1" lang="ja-JP" altLang="en-US"/>
                    </a:p>
                  </a:txBody>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r>
                        <a:rPr kumimoji="1" lang="ja-JP" altLang="en-US"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代替生産先</a:t>
                      </a: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r>
                        <a:rPr kumimoji="1" lang="en-US"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a:t>
                      </a:r>
                      <a:r>
                        <a:rPr kumimoji="1" lang="ja-JP" altLang="en-US"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製作所</a:t>
                      </a: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r>
                        <a:rPr kumimoji="1" lang="en-US"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a:t>
                      </a: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r>
                        <a:rPr kumimoji="1" lang="ja-JP" altLang="en-US"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電話</a:t>
                      </a: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20000"/>
                        </a:spcBef>
                        <a:spcAft>
                          <a:spcPct val="0"/>
                        </a:spcAft>
                        <a:buClrTx/>
                        <a:buSzTx/>
                        <a:buFontTx/>
                        <a:buNone/>
                        <a:tabLst/>
                      </a:pPr>
                      <a:r>
                        <a:rPr kumimoji="1" lang="en-US" altLang="ja-JP" sz="8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000-000-0000</a:t>
                      </a:r>
                    </a:p>
                  </a:txBody>
                  <a:tcPr marL="36000" marR="36000" marT="46800" marB="46800"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794723946"/>
                  </a:ext>
                </a:extLst>
              </a:tr>
              <a:tr h="180975">
                <a:tc vMerge="1">
                  <a:txBody>
                    <a:bodyPr/>
                    <a:lstStyle/>
                    <a:p>
                      <a:endParaRPr kumimoji="1" lang="ja-JP" altLang="en-US"/>
                    </a:p>
                  </a:txBody>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r>
                        <a:rPr kumimoji="1" lang="ja-JP" altLang="en-US"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熱処理業者</a:t>
                      </a: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r>
                        <a:rPr kumimoji="1" lang="en-US"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a:t>
                      </a:r>
                      <a:r>
                        <a:rPr kumimoji="1" lang="ja-JP" altLang="en-US"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株式会社</a:t>
                      </a: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r>
                        <a:rPr kumimoji="1" lang="en-US"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a:t>
                      </a: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r>
                        <a:rPr kumimoji="1" lang="ja-JP" altLang="en-US"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携帯電話</a:t>
                      </a: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20000"/>
                        </a:spcBef>
                        <a:spcAft>
                          <a:spcPct val="0"/>
                        </a:spcAft>
                        <a:buClrTx/>
                        <a:buSzTx/>
                        <a:buFontTx/>
                        <a:buNone/>
                        <a:tabLst/>
                      </a:pPr>
                      <a:r>
                        <a:rPr kumimoji="1" lang="en-US" altLang="ja-JP" sz="8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000-000-0000</a:t>
                      </a:r>
                    </a:p>
                  </a:txBody>
                  <a:tcPr marL="36000" marR="36000" marT="46800" marB="46800"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4229404339"/>
                  </a:ext>
                </a:extLst>
              </a:tr>
              <a:tr h="180975">
                <a:tc rowSpan="3">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設備業者</a:t>
                      </a: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r>
                        <a:rPr kumimoji="1" lang="ja-JP" altLang="en-US"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生産設備</a:t>
                      </a:r>
                      <a:r>
                        <a:rPr kumimoji="1" lang="en-US"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A</a:t>
                      </a: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r>
                        <a:rPr kumimoji="1" lang="en-US"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a:t>
                      </a:r>
                      <a:r>
                        <a:rPr kumimoji="1" lang="ja-JP" altLang="en-US"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設備</a:t>
                      </a: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r>
                        <a:rPr kumimoji="1" lang="en-US"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a:t>
                      </a: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r>
                        <a:rPr kumimoji="1" lang="ja-JP" altLang="en-US"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携帯電話</a:t>
                      </a: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20000"/>
                        </a:spcBef>
                        <a:spcAft>
                          <a:spcPct val="0"/>
                        </a:spcAft>
                        <a:buClrTx/>
                        <a:buSzTx/>
                        <a:buFontTx/>
                        <a:buNone/>
                        <a:tabLst/>
                      </a:pPr>
                      <a:r>
                        <a:rPr kumimoji="1" lang="en-US" altLang="ja-JP" sz="8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000-000-0000</a:t>
                      </a:r>
                    </a:p>
                  </a:txBody>
                  <a:tcPr marL="36000" marR="36000" marT="46800" marB="46800"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990896442"/>
                  </a:ext>
                </a:extLst>
              </a:tr>
              <a:tr h="180975">
                <a:tc vMerge="1">
                  <a:txBody>
                    <a:bodyPr/>
                    <a:lstStyle/>
                    <a:p>
                      <a:endParaRPr kumimoji="1" lang="ja-JP" altLang="en-US"/>
                    </a:p>
                  </a:txBody>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r>
                        <a:rPr kumimoji="1" lang="ja-JP" altLang="en-US"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生産設備</a:t>
                      </a:r>
                      <a:r>
                        <a:rPr kumimoji="1" lang="en-US"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B</a:t>
                      </a: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r>
                        <a:rPr kumimoji="1" lang="en-US"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a:t>
                      </a:r>
                      <a:r>
                        <a:rPr kumimoji="1" lang="ja-JP" altLang="en-US"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精機</a:t>
                      </a: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r>
                        <a:rPr kumimoji="1" lang="en-US"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a:t>
                      </a: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r>
                        <a:rPr kumimoji="1" lang="ja-JP" altLang="en-US"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携帯電話</a:t>
                      </a: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20000"/>
                        </a:spcBef>
                        <a:spcAft>
                          <a:spcPct val="0"/>
                        </a:spcAft>
                        <a:buClrTx/>
                        <a:buSzTx/>
                        <a:buFontTx/>
                        <a:buNone/>
                        <a:tabLst/>
                      </a:pPr>
                      <a:r>
                        <a:rPr kumimoji="1" lang="en-US" altLang="ja-JP" sz="8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000-000-0000</a:t>
                      </a:r>
                    </a:p>
                  </a:txBody>
                  <a:tcPr marL="36000" marR="36000" marT="46800" marB="46800"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4125868055"/>
                  </a:ext>
                </a:extLst>
              </a:tr>
              <a:tr h="180975">
                <a:tc vMerge="1">
                  <a:txBody>
                    <a:bodyPr/>
                    <a:lstStyle/>
                    <a:p>
                      <a:endParaRPr kumimoji="1" lang="ja-JP" altLang="en-US"/>
                    </a:p>
                  </a:txBody>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r>
                        <a:rPr kumimoji="1" lang="ja-JP" altLang="en-US"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生産設備</a:t>
                      </a:r>
                      <a:r>
                        <a:rPr kumimoji="1" lang="en-US"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C</a:t>
                      </a: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r>
                        <a:rPr kumimoji="1" lang="en-US"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a:t>
                      </a:r>
                      <a:r>
                        <a:rPr kumimoji="1" lang="ja-JP" altLang="en-US"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製作所</a:t>
                      </a: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r>
                        <a:rPr kumimoji="1" lang="en-US"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a:t>
                      </a: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r>
                        <a:rPr kumimoji="1" lang="ja-JP" altLang="en-US"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電話</a:t>
                      </a: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20000"/>
                        </a:spcBef>
                        <a:spcAft>
                          <a:spcPct val="0"/>
                        </a:spcAft>
                        <a:buClrTx/>
                        <a:buSzTx/>
                        <a:buFontTx/>
                        <a:buNone/>
                        <a:tabLst/>
                      </a:pPr>
                      <a:r>
                        <a:rPr kumimoji="1" lang="en-US" altLang="ja-JP" sz="8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000-000-0000</a:t>
                      </a:r>
                    </a:p>
                  </a:txBody>
                  <a:tcPr marL="36000" marR="36000" marT="46800" marB="46800"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32331663"/>
                  </a:ext>
                </a:extLst>
              </a:tr>
              <a:tr h="180975">
                <a:tc rowSpan="3">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原材料</a:t>
                      </a: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r>
                        <a:rPr kumimoji="1" lang="ja-JP" altLang="en-US"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原材料</a:t>
                      </a:r>
                      <a:r>
                        <a:rPr kumimoji="1" lang="en-US"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A</a:t>
                      </a: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r>
                        <a:rPr kumimoji="1" lang="en-US"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a:t>
                      </a:r>
                      <a:r>
                        <a:rPr kumimoji="1" lang="ja-JP" altLang="en-US"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鉄鋼所</a:t>
                      </a: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r>
                        <a:rPr kumimoji="1" lang="en-US"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a:t>
                      </a: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r>
                        <a:rPr kumimoji="1" lang="ja-JP" altLang="en-US"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携帯電話</a:t>
                      </a: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20000"/>
                        </a:spcBef>
                        <a:spcAft>
                          <a:spcPct val="0"/>
                        </a:spcAft>
                        <a:buClrTx/>
                        <a:buSzTx/>
                        <a:buFontTx/>
                        <a:buNone/>
                        <a:tabLst/>
                      </a:pPr>
                      <a:r>
                        <a:rPr kumimoji="1" lang="en-US" altLang="ja-JP" sz="8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000-000-0000</a:t>
                      </a:r>
                    </a:p>
                  </a:txBody>
                  <a:tcPr marL="36000" marR="36000" marT="46800" marB="46800"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76153752"/>
                  </a:ext>
                </a:extLst>
              </a:tr>
              <a:tr h="180975">
                <a:tc vMerge="1">
                  <a:txBody>
                    <a:bodyPr/>
                    <a:lstStyle/>
                    <a:p>
                      <a:endParaRPr kumimoji="1" lang="ja-JP" altLang="en-US"/>
                    </a:p>
                  </a:txBody>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r>
                        <a:rPr kumimoji="1" lang="ja-JP" altLang="en-US"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原材料</a:t>
                      </a:r>
                      <a:r>
                        <a:rPr kumimoji="1" lang="en-US"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B</a:t>
                      </a: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r>
                        <a:rPr kumimoji="1" lang="en-US"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a:t>
                      </a:r>
                      <a:r>
                        <a:rPr kumimoji="1" lang="ja-JP" altLang="en-US"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製鉄</a:t>
                      </a: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r>
                        <a:rPr kumimoji="1" lang="en-US"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a:t>
                      </a: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r>
                        <a:rPr kumimoji="1" lang="ja-JP" altLang="en-US"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電話</a:t>
                      </a: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20000"/>
                        </a:spcBef>
                        <a:spcAft>
                          <a:spcPct val="0"/>
                        </a:spcAft>
                        <a:buClrTx/>
                        <a:buSzTx/>
                        <a:buFontTx/>
                        <a:buNone/>
                        <a:tabLst/>
                      </a:pPr>
                      <a:r>
                        <a:rPr kumimoji="1" lang="en-US" altLang="ja-JP" sz="8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000-000-0000</a:t>
                      </a:r>
                    </a:p>
                  </a:txBody>
                  <a:tcPr marL="36000" marR="36000" marT="46800" marB="46800"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770171343"/>
                  </a:ext>
                </a:extLst>
              </a:tr>
              <a:tr h="180975">
                <a:tc vMerge="1">
                  <a:txBody>
                    <a:bodyPr/>
                    <a:lstStyle/>
                    <a:p>
                      <a:endParaRPr kumimoji="1" lang="ja-JP" altLang="en-US"/>
                    </a:p>
                  </a:txBody>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r>
                        <a:rPr kumimoji="1" lang="ja-JP" altLang="en-US"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（代替先）</a:t>
                      </a: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r>
                        <a:rPr kumimoji="1" lang="en-US"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a:t>
                      </a:r>
                      <a:r>
                        <a:rPr kumimoji="1" lang="ja-JP" altLang="en-US"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金属</a:t>
                      </a: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r>
                        <a:rPr kumimoji="1" lang="en-US"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a:t>
                      </a: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r>
                        <a:rPr kumimoji="1" lang="ja-JP" altLang="en-US"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携帯電話</a:t>
                      </a: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20000"/>
                        </a:spcBef>
                        <a:spcAft>
                          <a:spcPct val="0"/>
                        </a:spcAft>
                        <a:buClrTx/>
                        <a:buSzTx/>
                        <a:buFontTx/>
                        <a:buNone/>
                        <a:tabLst/>
                      </a:pPr>
                      <a:r>
                        <a:rPr kumimoji="1" lang="en-US" altLang="ja-JP" sz="8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000-000-0000</a:t>
                      </a:r>
                    </a:p>
                  </a:txBody>
                  <a:tcPr marL="36000" marR="36000" marT="46800" marB="46800"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788105667"/>
                  </a:ext>
                </a:extLst>
              </a:tr>
              <a:tr h="180975">
                <a:tc rowSpan="2">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物流</a:t>
                      </a: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r>
                        <a:rPr kumimoji="1" lang="ja-JP" altLang="en-US"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出荷</a:t>
                      </a: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r>
                        <a:rPr kumimoji="1" lang="en-US"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a:t>
                      </a:r>
                      <a:r>
                        <a:rPr kumimoji="1" lang="ja-JP" altLang="en-US"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運送</a:t>
                      </a: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r>
                        <a:rPr kumimoji="1" lang="en-US"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a:t>
                      </a: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r>
                        <a:rPr kumimoji="1" lang="ja-JP" altLang="en-US"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携帯電話</a:t>
                      </a: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20000"/>
                        </a:spcBef>
                        <a:spcAft>
                          <a:spcPct val="0"/>
                        </a:spcAft>
                        <a:buClrTx/>
                        <a:buSzTx/>
                        <a:buFontTx/>
                        <a:buNone/>
                        <a:tabLst/>
                      </a:pPr>
                      <a:r>
                        <a:rPr kumimoji="1" lang="en-US" altLang="ja-JP" sz="8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000-000-0000</a:t>
                      </a:r>
                    </a:p>
                  </a:txBody>
                  <a:tcPr marL="36000" marR="36000" marT="46800" marB="46800"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45902952"/>
                  </a:ext>
                </a:extLst>
              </a:tr>
              <a:tr h="276225">
                <a:tc vMerge="1">
                  <a:txBody>
                    <a:bodyPr/>
                    <a:lstStyle/>
                    <a:p>
                      <a:endParaRPr kumimoji="1" lang="ja-JP" altLang="en-US"/>
                    </a:p>
                  </a:txBody>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r>
                        <a:rPr kumimoji="1" lang="ja-JP" altLang="en-US"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出荷</a:t>
                      </a: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r>
                        <a:rPr kumimoji="1" lang="en-US"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a:t>
                      </a:r>
                      <a:r>
                        <a:rPr kumimoji="1" lang="ja-JP" altLang="en-US"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通運</a:t>
                      </a: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r>
                        <a:rPr kumimoji="1" lang="en-US"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a:t>
                      </a: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r>
                        <a:rPr kumimoji="1" lang="ja-JP" altLang="en-US"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携帯電話</a:t>
                      </a: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20000"/>
                        </a:spcBef>
                        <a:spcAft>
                          <a:spcPct val="0"/>
                        </a:spcAft>
                        <a:buClrTx/>
                        <a:buSzTx/>
                        <a:buFontTx/>
                        <a:buNone/>
                        <a:tabLst/>
                      </a:pPr>
                      <a:r>
                        <a:rPr kumimoji="1" lang="en-US" altLang="ja-JP" sz="8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000-000-0000</a:t>
                      </a:r>
                    </a:p>
                  </a:txBody>
                  <a:tcPr marL="36000" marR="36000" marT="46800" marB="46800"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726531368"/>
                  </a:ext>
                </a:extLst>
              </a:tr>
              <a:tr h="180975">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ｼｽﾃﾑ・ﾃﾞｰﾀ</a:t>
                      </a: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r>
                        <a:rPr kumimoji="1" lang="ja-JP" altLang="en-US"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データサーバ</a:t>
                      </a: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r>
                        <a:rPr kumimoji="1" lang="en-US"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a:t>
                      </a:r>
                      <a:r>
                        <a:rPr kumimoji="1" lang="ja-JP" altLang="en-US"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株式会社</a:t>
                      </a: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r>
                        <a:rPr kumimoji="1" lang="en-US"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a:t>
                      </a: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r>
                        <a:rPr kumimoji="1" lang="ja-JP" altLang="en-US"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電話</a:t>
                      </a: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20000"/>
                        </a:spcBef>
                        <a:spcAft>
                          <a:spcPct val="0"/>
                        </a:spcAft>
                        <a:buClrTx/>
                        <a:buSzTx/>
                        <a:buFontTx/>
                        <a:buNone/>
                        <a:tabLst/>
                      </a:pPr>
                      <a:r>
                        <a:rPr kumimoji="1" lang="en-US" altLang="ja-JP" sz="8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000-000-0000</a:t>
                      </a:r>
                    </a:p>
                  </a:txBody>
                  <a:tcPr marL="36000" marR="36000" marT="46800" marB="46800"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503143529"/>
                  </a:ext>
                </a:extLst>
              </a:tr>
              <a:tr h="180975">
                <a:tc rowSpan="2">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カネ</a:t>
                      </a: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r>
                        <a:rPr kumimoji="1" lang="ja-JP" altLang="en-US"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金融機関</a:t>
                      </a: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r>
                        <a:rPr kumimoji="1" lang="en-US"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a:t>
                      </a:r>
                      <a:r>
                        <a:rPr kumimoji="1" lang="ja-JP" altLang="en-US"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銀行</a:t>
                      </a: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r>
                        <a:rPr kumimoji="1" lang="en-US"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a:t>
                      </a: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r>
                        <a:rPr kumimoji="1" lang="ja-JP" altLang="en-US"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電話</a:t>
                      </a: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20000"/>
                        </a:spcBef>
                        <a:spcAft>
                          <a:spcPct val="0"/>
                        </a:spcAft>
                        <a:buClrTx/>
                        <a:buSzTx/>
                        <a:buFontTx/>
                        <a:buNone/>
                        <a:tabLst/>
                      </a:pPr>
                      <a:r>
                        <a:rPr kumimoji="1" lang="en-US" altLang="ja-JP" sz="8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000-000-0000</a:t>
                      </a:r>
                    </a:p>
                  </a:txBody>
                  <a:tcPr marL="36000" marR="36000" marT="46800" marB="46800"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402976267"/>
                  </a:ext>
                </a:extLst>
              </a:tr>
              <a:tr h="180975">
                <a:tc vMerge="1">
                  <a:txBody>
                    <a:bodyPr/>
                    <a:lstStyle/>
                    <a:p>
                      <a:endParaRPr kumimoji="1" lang="ja-JP" altLang="en-US"/>
                    </a:p>
                  </a:txBody>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r>
                        <a:rPr kumimoji="1" lang="ja-JP" altLang="en-US"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金融機関</a:t>
                      </a: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r>
                        <a:rPr kumimoji="1" lang="en-US"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a:t>
                      </a:r>
                      <a:r>
                        <a:rPr kumimoji="1" lang="ja-JP" altLang="en-US"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信用金庫</a:t>
                      </a: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r>
                        <a:rPr kumimoji="1" lang="en-US"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a:t>
                      </a: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r>
                        <a:rPr kumimoji="1" lang="ja-JP" altLang="en-US"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電話</a:t>
                      </a: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20000"/>
                        </a:spcBef>
                        <a:spcAft>
                          <a:spcPct val="0"/>
                        </a:spcAft>
                        <a:buClrTx/>
                        <a:buSzTx/>
                        <a:buFontTx/>
                        <a:buNone/>
                        <a:tabLst/>
                      </a:pPr>
                      <a:r>
                        <a:rPr kumimoji="1" lang="en-US" altLang="ja-JP" sz="8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000-000-0000</a:t>
                      </a:r>
                    </a:p>
                  </a:txBody>
                  <a:tcPr marL="36000" marR="36000" marT="46800" marB="46800"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873520371"/>
                  </a:ext>
                </a:extLst>
              </a:tr>
              <a:tr h="180975">
                <a:tc rowSpan="5">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ライフライン</a:t>
                      </a: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r>
                        <a:rPr kumimoji="1" lang="ja-JP" altLang="en-US"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電気</a:t>
                      </a: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r>
                        <a:rPr kumimoji="1" lang="en-US"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a:t>
                      </a:r>
                      <a:r>
                        <a:rPr kumimoji="1" lang="ja-JP" altLang="en-US"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電力</a:t>
                      </a: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r>
                        <a:rPr kumimoji="1" lang="en-US"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a:t>
                      </a: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r>
                        <a:rPr kumimoji="1" lang="ja-JP" altLang="en-US"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電話</a:t>
                      </a: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20000"/>
                        </a:spcBef>
                        <a:spcAft>
                          <a:spcPct val="0"/>
                        </a:spcAft>
                        <a:buClrTx/>
                        <a:buSzTx/>
                        <a:buFontTx/>
                        <a:buNone/>
                        <a:tabLst/>
                      </a:pPr>
                      <a:r>
                        <a:rPr kumimoji="1" lang="en-US" altLang="ja-JP" sz="8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000-000-0000</a:t>
                      </a:r>
                    </a:p>
                  </a:txBody>
                  <a:tcPr marL="36000" marR="36000" marT="46800" marB="46800"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955480073"/>
                  </a:ext>
                </a:extLst>
              </a:tr>
              <a:tr h="180975">
                <a:tc vMerge="1">
                  <a:txBody>
                    <a:bodyPr/>
                    <a:lstStyle/>
                    <a:p>
                      <a:endParaRPr kumimoji="1" lang="ja-JP" altLang="en-US"/>
                    </a:p>
                  </a:txBody>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r>
                        <a:rPr kumimoji="1" lang="ja-JP" altLang="en-US"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上水道</a:t>
                      </a: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r>
                        <a:rPr kumimoji="1" lang="en-US"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a:t>
                      </a:r>
                      <a:r>
                        <a:rPr kumimoji="1" lang="ja-JP" altLang="en-US"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水道局</a:t>
                      </a: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r>
                        <a:rPr kumimoji="1" lang="en-US"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a:t>
                      </a: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r>
                        <a:rPr kumimoji="1" lang="ja-JP" altLang="en-US"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電話</a:t>
                      </a: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20000"/>
                        </a:spcBef>
                        <a:spcAft>
                          <a:spcPct val="0"/>
                        </a:spcAft>
                        <a:buClrTx/>
                        <a:buSzTx/>
                        <a:buFontTx/>
                        <a:buNone/>
                        <a:tabLst/>
                      </a:pPr>
                      <a:r>
                        <a:rPr kumimoji="1" lang="en-US" altLang="ja-JP" sz="8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000-000-0000</a:t>
                      </a:r>
                    </a:p>
                  </a:txBody>
                  <a:tcPr marL="36000" marR="36000" marT="46800" marB="46800"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942110435"/>
                  </a:ext>
                </a:extLst>
              </a:tr>
              <a:tr h="180975">
                <a:tc vMerge="1">
                  <a:txBody>
                    <a:bodyPr/>
                    <a:lstStyle/>
                    <a:p>
                      <a:endParaRPr kumimoji="1" lang="ja-JP" altLang="en-US"/>
                    </a:p>
                  </a:txBody>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r>
                        <a:rPr kumimoji="1" lang="ja-JP" altLang="en-US"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下水道</a:t>
                      </a: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r>
                        <a:rPr kumimoji="1" lang="en-US"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a:t>
                      </a:r>
                      <a:r>
                        <a:rPr kumimoji="1" lang="ja-JP" altLang="en-US"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下水道局</a:t>
                      </a: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r>
                        <a:rPr kumimoji="1" lang="en-US"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a:t>
                      </a: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r>
                        <a:rPr kumimoji="1" lang="ja-JP" altLang="en-US"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電話</a:t>
                      </a: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20000"/>
                        </a:spcBef>
                        <a:spcAft>
                          <a:spcPct val="0"/>
                        </a:spcAft>
                        <a:buClrTx/>
                        <a:buSzTx/>
                        <a:buFontTx/>
                        <a:buNone/>
                        <a:tabLst/>
                      </a:pPr>
                      <a:r>
                        <a:rPr kumimoji="1" lang="en-US" altLang="ja-JP" sz="8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000-000-0000</a:t>
                      </a:r>
                    </a:p>
                  </a:txBody>
                  <a:tcPr marL="36000" marR="36000" marT="46800" marB="46800"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847609039"/>
                  </a:ext>
                </a:extLst>
              </a:tr>
              <a:tr h="180975">
                <a:tc vMerge="1">
                  <a:txBody>
                    <a:bodyPr/>
                    <a:lstStyle/>
                    <a:p>
                      <a:endParaRPr kumimoji="1" lang="ja-JP" altLang="en-US"/>
                    </a:p>
                  </a:txBody>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r>
                        <a:rPr kumimoji="1" lang="ja-JP" altLang="en-US"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ガス</a:t>
                      </a: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r>
                        <a:rPr kumimoji="1" lang="en-US"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a:t>
                      </a:r>
                      <a:r>
                        <a:rPr kumimoji="1" lang="ja-JP" altLang="en-US"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ガス</a:t>
                      </a: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r>
                        <a:rPr kumimoji="1" lang="en-US"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a:t>
                      </a: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r>
                        <a:rPr kumimoji="1" lang="ja-JP" altLang="en-US"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電話</a:t>
                      </a: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20000"/>
                        </a:spcBef>
                        <a:spcAft>
                          <a:spcPct val="0"/>
                        </a:spcAft>
                        <a:buClrTx/>
                        <a:buSzTx/>
                        <a:buFontTx/>
                        <a:buNone/>
                        <a:tabLst/>
                      </a:pPr>
                      <a:r>
                        <a:rPr kumimoji="1" lang="en-US" altLang="ja-JP" sz="8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000-000-0000</a:t>
                      </a:r>
                    </a:p>
                  </a:txBody>
                  <a:tcPr marL="36000" marR="36000" marT="46800" marB="46800"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542767444"/>
                  </a:ext>
                </a:extLst>
              </a:tr>
              <a:tr h="180975">
                <a:tc vMerge="1">
                  <a:txBody>
                    <a:bodyPr/>
                    <a:lstStyle/>
                    <a:p>
                      <a:endParaRPr kumimoji="1" lang="ja-JP" altLang="en-US"/>
                    </a:p>
                  </a:txBody>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r>
                        <a:rPr kumimoji="1" lang="ja-JP" altLang="en-US"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電話・通信</a:t>
                      </a: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r>
                        <a:rPr kumimoji="1" lang="en-US"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NTT</a:t>
                      </a:r>
                      <a:r>
                        <a:rPr kumimoji="1" lang="ja-JP" altLang="en-US"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西日本</a:t>
                      </a: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r>
                        <a:rPr kumimoji="1" lang="en-US"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a:t>
                      </a: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r>
                        <a:rPr kumimoji="1" lang="ja-JP" altLang="en-US"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電話</a:t>
                      </a: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20000"/>
                        </a:spcBef>
                        <a:spcAft>
                          <a:spcPct val="0"/>
                        </a:spcAft>
                        <a:buClrTx/>
                        <a:buSzTx/>
                        <a:buFontTx/>
                        <a:buNone/>
                        <a:tabLst/>
                      </a:pPr>
                      <a:r>
                        <a:rPr kumimoji="1" lang="en-US" altLang="ja-JP" sz="8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000-000-0000</a:t>
                      </a:r>
                    </a:p>
                  </a:txBody>
                  <a:tcPr marL="36000" marR="36000" marT="46800" marB="46800"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44051088"/>
                  </a:ext>
                </a:extLst>
              </a:tr>
              <a:tr h="180975">
                <a:tc rowSpan="3">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官公庁</a:t>
                      </a: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r>
                        <a:rPr kumimoji="1" lang="ja-JP" altLang="en-US"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商工会議所</a:t>
                      </a: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r>
                        <a:rPr kumimoji="1" lang="en-US"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a:t>
                      </a:r>
                      <a:r>
                        <a:rPr kumimoji="1" lang="ja-JP" altLang="en-US"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商工会議所</a:t>
                      </a: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r>
                        <a:rPr kumimoji="1" lang="en-US"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a:t>
                      </a: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r>
                        <a:rPr kumimoji="1" lang="ja-JP" altLang="en-US"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電話</a:t>
                      </a: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20000"/>
                        </a:spcBef>
                        <a:spcAft>
                          <a:spcPct val="0"/>
                        </a:spcAft>
                        <a:buClrTx/>
                        <a:buSzTx/>
                        <a:buFontTx/>
                        <a:buNone/>
                        <a:tabLst/>
                      </a:pPr>
                      <a:r>
                        <a:rPr kumimoji="1" lang="en-US" altLang="ja-JP" sz="8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000-000-0000</a:t>
                      </a:r>
                    </a:p>
                  </a:txBody>
                  <a:tcPr marL="36000" marR="36000" marT="46800" marB="46800"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952088182"/>
                  </a:ext>
                </a:extLst>
              </a:tr>
              <a:tr h="180975">
                <a:tc vMerge="1">
                  <a:txBody>
                    <a:bodyPr/>
                    <a:lstStyle/>
                    <a:p>
                      <a:endParaRPr kumimoji="1" lang="ja-JP" altLang="en-US"/>
                    </a:p>
                  </a:txBody>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r>
                        <a:rPr kumimoji="1" lang="ja-JP" altLang="en-US"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消防</a:t>
                      </a: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r>
                        <a:rPr kumimoji="1" lang="en-US"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a:t>
                      </a:r>
                      <a:r>
                        <a:rPr kumimoji="1" lang="ja-JP" altLang="en-US"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消防署</a:t>
                      </a: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r>
                        <a:rPr kumimoji="1" lang="en-US"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a:t>
                      </a: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r>
                        <a:rPr kumimoji="1" lang="ja-JP" altLang="en-US"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電話</a:t>
                      </a: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20000"/>
                        </a:spcBef>
                        <a:spcAft>
                          <a:spcPct val="0"/>
                        </a:spcAft>
                        <a:buClrTx/>
                        <a:buSzTx/>
                        <a:buFontTx/>
                        <a:buNone/>
                        <a:tabLst/>
                      </a:pPr>
                      <a:r>
                        <a:rPr kumimoji="1" lang="en-US" altLang="ja-JP" sz="8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000-000-0000</a:t>
                      </a:r>
                    </a:p>
                  </a:txBody>
                  <a:tcPr marL="36000" marR="36000" marT="46800" marB="46800"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4132935868"/>
                  </a:ext>
                </a:extLst>
              </a:tr>
              <a:tr h="180975">
                <a:tc vMerge="1">
                  <a:txBody>
                    <a:bodyPr/>
                    <a:lstStyle/>
                    <a:p>
                      <a:endParaRPr kumimoji="1" lang="ja-JP" altLang="en-US"/>
                    </a:p>
                  </a:txBody>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r>
                        <a:rPr kumimoji="1" lang="ja-JP" altLang="en-US"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行政</a:t>
                      </a: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r>
                        <a:rPr kumimoji="1" lang="en-US"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a:t>
                      </a:r>
                      <a:r>
                        <a:rPr kumimoji="1" lang="ja-JP" altLang="en-US"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局</a:t>
                      </a: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r>
                        <a:rPr kumimoji="1" lang="en-US"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a:t>
                      </a: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r>
                        <a:rPr kumimoji="1" lang="ja-JP" altLang="en-US"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電話</a:t>
                      </a: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20000"/>
                        </a:spcBef>
                        <a:spcAft>
                          <a:spcPct val="0"/>
                        </a:spcAft>
                        <a:buClrTx/>
                        <a:buSzTx/>
                        <a:buFontTx/>
                        <a:buNone/>
                        <a:tabLst/>
                      </a:pPr>
                      <a:r>
                        <a:rPr kumimoji="1" lang="en-US" altLang="ja-JP" sz="8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000-000-0000</a:t>
                      </a:r>
                    </a:p>
                  </a:txBody>
                  <a:tcPr marL="36000" marR="36000" marT="46800" marB="46800"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778781953"/>
                  </a:ext>
                </a:extLst>
              </a:tr>
              <a:tr h="180975">
                <a:tc rowSpan="2">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組合</a:t>
                      </a: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r>
                        <a:rPr kumimoji="1" lang="ja-JP" altLang="en-US"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同業種組合</a:t>
                      </a: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r>
                        <a:rPr kumimoji="1" lang="en-US"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a:t>
                      </a:r>
                      <a:r>
                        <a:rPr kumimoji="1" lang="ja-JP" altLang="en-US"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工業組合</a:t>
                      </a: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r>
                        <a:rPr kumimoji="1" lang="en-US"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a:t>
                      </a: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r>
                        <a:rPr kumimoji="1" lang="ja-JP" altLang="en-US"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電話</a:t>
                      </a: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20000"/>
                        </a:spcBef>
                        <a:spcAft>
                          <a:spcPct val="0"/>
                        </a:spcAft>
                        <a:buClrTx/>
                        <a:buSzTx/>
                        <a:buFontTx/>
                        <a:buNone/>
                        <a:tabLst/>
                      </a:pPr>
                      <a:r>
                        <a:rPr kumimoji="1" lang="en-US" altLang="ja-JP" sz="8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000-000-0000</a:t>
                      </a:r>
                    </a:p>
                  </a:txBody>
                  <a:tcPr marL="36000" marR="36000" marT="46800" marB="46800"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267893086"/>
                  </a:ext>
                </a:extLst>
              </a:tr>
              <a:tr h="180975">
                <a:tc vMerge="1">
                  <a:txBody>
                    <a:bodyPr/>
                    <a:lstStyle/>
                    <a:p>
                      <a:endParaRPr kumimoji="1" lang="ja-JP" altLang="en-US"/>
                    </a:p>
                  </a:txBody>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r>
                        <a:rPr kumimoji="1" lang="ja-JP" altLang="en-US"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地域組合</a:t>
                      </a: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r>
                        <a:rPr kumimoji="1" lang="en-US"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a:t>
                      </a:r>
                      <a:r>
                        <a:rPr kumimoji="1" lang="ja-JP" altLang="en-US"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工業団地組合</a:t>
                      </a: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r>
                        <a:rPr kumimoji="1" lang="en-US"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a:t>
                      </a: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r>
                        <a:rPr kumimoji="1" lang="ja-JP" altLang="en-US"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電話</a:t>
                      </a: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20000"/>
                        </a:spcBef>
                        <a:spcAft>
                          <a:spcPct val="0"/>
                        </a:spcAft>
                        <a:buClrTx/>
                        <a:buSzTx/>
                        <a:buFontTx/>
                        <a:buNone/>
                        <a:tabLst/>
                      </a:pPr>
                      <a:r>
                        <a:rPr kumimoji="1" lang="en-US" altLang="ja-JP" sz="8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000-000-0000</a:t>
                      </a:r>
                    </a:p>
                  </a:txBody>
                  <a:tcPr marL="36000" marR="36000" marT="46800" marB="46800"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706496387"/>
                  </a:ext>
                </a:extLst>
              </a:tr>
              <a:tr h="180975">
                <a:tc rowSpan="3">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主要顧客</a:t>
                      </a: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r>
                        <a:rPr kumimoji="1" lang="ja-JP" altLang="en-US"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自動車部品</a:t>
                      </a: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r>
                        <a:rPr kumimoji="1" lang="en-US"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a:t>
                      </a:r>
                      <a:r>
                        <a:rPr kumimoji="1" lang="ja-JP" altLang="en-US"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精機</a:t>
                      </a: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r>
                        <a:rPr kumimoji="1" lang="en-US"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a:t>
                      </a: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r>
                        <a:rPr kumimoji="1" lang="ja-JP" altLang="en-US"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電話</a:t>
                      </a: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20000"/>
                        </a:spcBef>
                        <a:spcAft>
                          <a:spcPct val="0"/>
                        </a:spcAft>
                        <a:buClrTx/>
                        <a:buSzTx/>
                        <a:buFontTx/>
                        <a:buNone/>
                        <a:tabLst/>
                      </a:pPr>
                      <a:r>
                        <a:rPr kumimoji="1" lang="en-US" altLang="ja-JP" sz="8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000-000-0000</a:t>
                      </a:r>
                    </a:p>
                  </a:txBody>
                  <a:tcPr marL="36000" marR="36000" marT="46800" marB="46800"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840494428"/>
                  </a:ext>
                </a:extLst>
              </a:tr>
              <a:tr h="180975">
                <a:tc vMerge="1">
                  <a:txBody>
                    <a:bodyPr/>
                    <a:lstStyle/>
                    <a:p>
                      <a:endParaRPr kumimoji="1" lang="ja-JP" altLang="en-US"/>
                    </a:p>
                  </a:txBody>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r>
                        <a:rPr kumimoji="1" lang="ja-JP" altLang="en-US"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機械製造</a:t>
                      </a: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r>
                        <a:rPr kumimoji="1" lang="en-US"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a:t>
                      </a:r>
                      <a:r>
                        <a:rPr kumimoji="1" lang="ja-JP" altLang="en-US"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製作所</a:t>
                      </a: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r>
                        <a:rPr kumimoji="1" lang="en-US"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a:t>
                      </a: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r>
                        <a:rPr kumimoji="1" lang="ja-JP" altLang="en-US"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電話</a:t>
                      </a: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20000"/>
                        </a:spcBef>
                        <a:spcAft>
                          <a:spcPct val="0"/>
                        </a:spcAft>
                        <a:buClrTx/>
                        <a:buSzTx/>
                        <a:buFontTx/>
                        <a:buNone/>
                        <a:tabLst/>
                      </a:pPr>
                      <a:r>
                        <a:rPr kumimoji="1" lang="en-US" altLang="ja-JP" sz="8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000-000-0000</a:t>
                      </a:r>
                    </a:p>
                  </a:txBody>
                  <a:tcPr marL="36000" marR="36000" marT="46800" marB="46800"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746937811"/>
                  </a:ext>
                </a:extLst>
              </a:tr>
              <a:tr h="180975">
                <a:tc vMerge="1">
                  <a:txBody>
                    <a:bodyPr/>
                    <a:lstStyle/>
                    <a:p>
                      <a:endParaRPr kumimoji="1" lang="ja-JP" altLang="en-US"/>
                    </a:p>
                  </a:txBody>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r>
                        <a:rPr kumimoji="1" lang="ja-JP" altLang="en-US"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工作機械</a:t>
                      </a: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r>
                        <a:rPr kumimoji="1" lang="en-US"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a:t>
                      </a:r>
                      <a:r>
                        <a:rPr kumimoji="1" lang="ja-JP" altLang="en-US"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工業</a:t>
                      </a: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r>
                        <a:rPr kumimoji="1" lang="en-US"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a:t>
                      </a: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r>
                        <a:rPr kumimoji="1" lang="ja-JP" altLang="en-US"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電話</a:t>
                      </a: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20000"/>
                        </a:spcBef>
                        <a:spcAft>
                          <a:spcPct val="0"/>
                        </a:spcAft>
                        <a:buClrTx/>
                        <a:buSzTx/>
                        <a:buFontTx/>
                        <a:buNone/>
                        <a:tabLst/>
                      </a:pPr>
                      <a:r>
                        <a:rPr kumimoji="1" lang="en-US" altLang="ja-JP" sz="8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000-000-0000</a:t>
                      </a:r>
                    </a:p>
                  </a:txBody>
                  <a:tcPr marL="36000" marR="36000" marT="46800" marB="46800"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276261620"/>
                  </a:ext>
                </a:extLst>
              </a:tr>
              <a:tr h="180975">
                <a:tc rowSpan="2">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その他</a:t>
                      </a: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endParaRPr kumimoji="1" lang="ja-JP" altLang="ja-JP" sz="1000" b="1" i="0" u="none" strike="noStrike" cap="none" normalizeH="0" baseline="0" smtClean="0">
                        <a:ln>
                          <a:noFill/>
                        </a:ln>
                        <a:solidFill>
                          <a:schemeClr val="tx1"/>
                        </a:solidFill>
                        <a:effectLst/>
                        <a:latin typeface="ＭＳ Ｐ明朝" panose="02020600040205080304" pitchFamily="18" charset="-128"/>
                        <a:ea typeface="ＭＳ Ｐ明朝" panose="02020600040205080304" pitchFamily="18" charset="-128"/>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endParaRPr kumimoji="1" lang="ja-JP" altLang="ja-JP" sz="1000" b="1" i="0" u="none" strike="noStrike" cap="none" normalizeH="0" baseline="0" smtClean="0">
                        <a:ln>
                          <a:noFill/>
                        </a:ln>
                        <a:solidFill>
                          <a:schemeClr val="tx1"/>
                        </a:solidFill>
                        <a:effectLst/>
                        <a:latin typeface="ＭＳ Ｐ明朝" panose="02020600040205080304" pitchFamily="18" charset="-128"/>
                        <a:ea typeface="ＭＳ Ｐ明朝" panose="02020600040205080304" pitchFamily="18" charset="-128"/>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endParaRPr kumimoji="1" lang="ja-JP" altLang="ja-JP" sz="1000" b="1" i="0" u="none" strike="noStrike" cap="none" normalizeH="0" baseline="0" smtClean="0">
                        <a:ln>
                          <a:noFill/>
                        </a:ln>
                        <a:solidFill>
                          <a:schemeClr val="tx1"/>
                        </a:solidFill>
                        <a:effectLst/>
                        <a:latin typeface="ＭＳ Ｐ明朝" panose="02020600040205080304" pitchFamily="18" charset="-128"/>
                        <a:ea typeface="ＭＳ Ｐ明朝" panose="02020600040205080304" pitchFamily="18" charset="-128"/>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endParaRPr kumimoji="1" lang="ja-JP" altLang="ja-JP" sz="1000" b="1" i="0" u="none" strike="noStrike" cap="none" normalizeH="0" baseline="0" smtClean="0">
                        <a:ln>
                          <a:noFill/>
                        </a:ln>
                        <a:solidFill>
                          <a:schemeClr val="tx1"/>
                        </a:solidFill>
                        <a:effectLst/>
                        <a:latin typeface="ＭＳ Ｐ明朝" panose="02020600040205080304" pitchFamily="18" charset="-128"/>
                        <a:ea typeface="ＭＳ Ｐ明朝" panose="02020600040205080304" pitchFamily="18" charset="-128"/>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endParaRPr kumimoji="1" lang="ja-JP" altLang="ja-JP" sz="1000" b="1" i="0" u="none" strike="noStrike" cap="none" normalizeH="0" baseline="0" smtClean="0">
                        <a:ln>
                          <a:noFill/>
                        </a:ln>
                        <a:solidFill>
                          <a:schemeClr val="tx1"/>
                        </a:solidFill>
                        <a:effectLst/>
                        <a:latin typeface="ＭＳ Ｐ明朝" panose="02020600040205080304" pitchFamily="18" charset="-128"/>
                        <a:ea typeface="ＭＳ Ｐ明朝" panose="02020600040205080304" pitchFamily="18" charset="-128"/>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261933337"/>
                  </a:ext>
                </a:extLst>
              </a:tr>
              <a:tr h="180975">
                <a:tc vMerge="1">
                  <a:txBody>
                    <a:bodyPr/>
                    <a:lstStyle/>
                    <a:p>
                      <a:endParaRPr kumimoji="1" lang="ja-JP" altLang="en-US"/>
                    </a:p>
                  </a:txBody>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endParaRPr kumimoji="1" lang="ja-JP" altLang="ja-JP" sz="1000" b="1"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endParaRPr kumimoji="1" lang="ja-JP" altLang="ja-JP" sz="1000" b="1"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endParaRPr kumimoji="1" lang="ja-JP" altLang="ja-JP" sz="1000" b="1"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endParaRPr kumimoji="1" lang="ja-JP" altLang="ja-JP" sz="1000" b="1"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endParaRPr kumimoji="1" lang="ja-JP" altLang="ja-JP" sz="1000" b="1"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448696779"/>
                  </a:ext>
                </a:extLst>
              </a:tr>
            </a:tbl>
          </a:graphicData>
        </a:graphic>
      </p:graphicFrame>
      <p:sp>
        <p:nvSpPr>
          <p:cNvPr id="115094" name="Text Box 1430"/>
          <p:cNvSpPr txBox="1">
            <a:spLocks noChangeArrowheads="1"/>
          </p:cNvSpPr>
          <p:nvPr/>
        </p:nvSpPr>
        <p:spPr bwMode="auto">
          <a:xfrm>
            <a:off x="4552950" y="1281113"/>
            <a:ext cx="2305050" cy="24447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28575">
                <a:solidFill>
                  <a:srgbClr val="00FF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p>
            <a:pPr algn="r" fontAlgn="b"/>
            <a:r>
              <a:rPr lang="ja-JP" altLang="en-US"/>
              <a:t>（</a:t>
            </a:r>
            <a:r>
              <a:rPr lang="ja-JP" altLang="en-US" i="1">
                <a:solidFill>
                  <a:srgbClr val="800000"/>
                </a:solidFill>
                <a:ea typeface="ＭＳ Ｐ明朝" panose="02020600040205080304" pitchFamily="18" charset="-128"/>
              </a:rPr>
              <a:t>●●</a:t>
            </a:r>
            <a:r>
              <a:rPr lang="ja-JP" altLang="en-US"/>
              <a:t>年</a:t>
            </a:r>
            <a:r>
              <a:rPr lang="ja-JP" altLang="en-US" i="1">
                <a:solidFill>
                  <a:srgbClr val="800000"/>
                </a:solidFill>
                <a:ea typeface="ＭＳ Ｐ明朝" panose="02020600040205080304" pitchFamily="18" charset="-128"/>
              </a:rPr>
              <a:t>●</a:t>
            </a:r>
            <a:r>
              <a:rPr lang="ja-JP" altLang="en-US"/>
              <a:t>月</a:t>
            </a:r>
            <a:r>
              <a:rPr lang="ja-JP" altLang="en-US" i="1">
                <a:solidFill>
                  <a:srgbClr val="800000"/>
                </a:solidFill>
                <a:ea typeface="ＭＳ Ｐ明朝" panose="02020600040205080304" pitchFamily="18" charset="-128"/>
              </a:rPr>
              <a:t>●</a:t>
            </a:r>
            <a:r>
              <a:rPr lang="ja-JP" altLang="en-US"/>
              <a:t>日　更新）</a:t>
            </a:r>
            <a:endParaRPr lang="ja-JP" altLang="en-US" sz="1800">
              <a:ea typeface="ＭＳ Ｐゴシック" panose="020B0600070205080204" pitchFamily="50" charset="-128"/>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66" name="Rectangle 66"/>
          <p:cNvSpPr>
            <a:spLocks noChangeArrowheads="1"/>
          </p:cNvSpPr>
          <p:nvPr/>
        </p:nvSpPr>
        <p:spPr bwMode="auto">
          <a:xfrm>
            <a:off x="333375" y="200025"/>
            <a:ext cx="3886200" cy="269875"/>
          </a:xfrm>
          <a:prstGeom prst="rect">
            <a:avLst/>
          </a:prstGeom>
          <a:gradFill rotWithShape="1">
            <a:gsLst>
              <a:gs pos="0">
                <a:srgbClr val="DDDDDD"/>
              </a:gs>
              <a:gs pos="50000">
                <a:srgbClr val="DDDDDD">
                  <a:gamma/>
                  <a:tint val="0"/>
                  <a:invGamma/>
                </a:srgbClr>
              </a:gs>
              <a:gs pos="100000">
                <a:srgbClr val="DDDDDD"/>
              </a:gs>
            </a:gsLst>
            <a:lin ang="5400000" scaled="1"/>
          </a:gradFill>
          <a:ln>
            <a:noFill/>
          </a:ln>
          <a:effectLst/>
          <a:extLst>
            <a:ext uri="{91240B29-F687-4F45-9708-019B960494DF}">
              <a14:hiddenLine xmlns:a14="http://schemas.microsoft.com/office/drawing/2010/main" w="28575">
                <a:solidFill>
                  <a:srgbClr val="DDDDDD"/>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sp>
        <p:nvSpPr>
          <p:cNvPr id="102402" name="Text Box 2"/>
          <p:cNvSpPr txBox="1">
            <a:spLocks noChangeArrowheads="1"/>
          </p:cNvSpPr>
          <p:nvPr/>
        </p:nvSpPr>
        <p:spPr bwMode="auto">
          <a:xfrm>
            <a:off x="1700213" y="133350"/>
            <a:ext cx="2470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ja-JP" altLang="en-US" sz="1800"/>
              <a:t>避難経路図・避難計画</a:t>
            </a:r>
          </a:p>
        </p:txBody>
      </p:sp>
      <p:sp>
        <p:nvSpPr>
          <p:cNvPr id="102403" name="Text Box 3"/>
          <p:cNvSpPr txBox="1">
            <a:spLocks noChangeArrowheads="1"/>
          </p:cNvSpPr>
          <p:nvPr/>
        </p:nvSpPr>
        <p:spPr bwMode="auto">
          <a:xfrm>
            <a:off x="241300" y="133350"/>
            <a:ext cx="1708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sz="1800"/>
              <a:t>【</a:t>
            </a:r>
            <a:r>
              <a:rPr lang="ja-JP" altLang="en-US" sz="1800"/>
              <a:t>様式　③</a:t>
            </a:r>
            <a:r>
              <a:rPr lang="en-US" altLang="ja-JP" sz="1800"/>
              <a:t>】</a:t>
            </a:r>
            <a:r>
              <a:rPr lang="ja-JP" altLang="en-US" sz="1800">
                <a:ea typeface="ＭＳ Ｐゴシック" panose="020B0600070205080204" pitchFamily="50" charset="-128"/>
              </a:rPr>
              <a:t>　</a:t>
            </a:r>
          </a:p>
        </p:txBody>
      </p:sp>
      <p:sp>
        <p:nvSpPr>
          <p:cNvPr id="102405" name="Text Box 5"/>
          <p:cNvSpPr txBox="1">
            <a:spLocks noChangeArrowheads="1"/>
          </p:cNvSpPr>
          <p:nvPr/>
        </p:nvSpPr>
        <p:spPr bwMode="auto">
          <a:xfrm>
            <a:off x="188913" y="703263"/>
            <a:ext cx="6524625" cy="276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ja-JP" altLang="en-US" sz="1200">
                <a:latin typeface="HG丸ｺﾞｼｯｸM-PRO" panose="020F0600000000000000" pitchFamily="50" charset="-128"/>
              </a:rPr>
              <a:t>避難経路図</a:t>
            </a:r>
          </a:p>
        </p:txBody>
      </p:sp>
      <p:sp>
        <p:nvSpPr>
          <p:cNvPr id="102407" name="Text Box 7"/>
          <p:cNvSpPr txBox="1">
            <a:spLocks noChangeArrowheads="1"/>
          </p:cNvSpPr>
          <p:nvPr/>
        </p:nvSpPr>
        <p:spPr bwMode="auto">
          <a:xfrm>
            <a:off x="188913" y="6499225"/>
            <a:ext cx="6524625" cy="2714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ja-JP" altLang="en-US" sz="1200">
                <a:latin typeface="HG丸ｺﾞｼｯｸM-PRO" panose="020F0600000000000000" pitchFamily="50" charset="-128"/>
              </a:rPr>
              <a:t>避難計画</a:t>
            </a:r>
          </a:p>
        </p:txBody>
      </p:sp>
      <p:graphicFrame>
        <p:nvGraphicFramePr>
          <p:cNvPr id="102496" name="Group 96"/>
          <p:cNvGraphicFramePr>
            <a:graphicFrameLocks noGrp="1"/>
          </p:cNvGraphicFramePr>
          <p:nvPr/>
        </p:nvGraphicFramePr>
        <p:xfrm>
          <a:off x="692150" y="7337425"/>
          <a:ext cx="5499100" cy="1697038"/>
        </p:xfrm>
        <a:graphic>
          <a:graphicData uri="http://schemas.openxmlformats.org/drawingml/2006/table">
            <a:tbl>
              <a:tblPr/>
              <a:tblGrid>
                <a:gridCol w="1755775">
                  <a:extLst>
                    <a:ext uri="{9D8B030D-6E8A-4147-A177-3AD203B41FA5}">
                      <a16:colId xmlns:a16="http://schemas.microsoft.com/office/drawing/2014/main" val="2910661831"/>
                    </a:ext>
                  </a:extLst>
                </a:gridCol>
                <a:gridCol w="3743325">
                  <a:extLst>
                    <a:ext uri="{9D8B030D-6E8A-4147-A177-3AD203B41FA5}">
                      <a16:colId xmlns:a16="http://schemas.microsoft.com/office/drawing/2014/main" val="1126600903"/>
                    </a:ext>
                  </a:extLst>
                </a:gridCol>
              </a:tblGrid>
              <a:tr h="323850">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Arial" panose="020B0604020202020204" pitchFamily="34" charset="0"/>
                          <a:ea typeface="HG丸ｺﾞｼｯｸM-PRO" panose="020F0600000000000000" pitchFamily="50" charset="-128"/>
                        </a:rPr>
                        <a:t>事業所名</a:t>
                      </a:r>
                    </a:p>
                  </a:txBody>
                  <a:tcPr marL="54000" marR="54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DDDDDD"/>
                    </a:solid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000" b="1" i="1" u="none" strike="noStrike" cap="none" normalizeH="0" baseline="0" smtClean="0">
                          <a:ln>
                            <a:noFill/>
                          </a:ln>
                          <a:solidFill>
                            <a:srgbClr val="800000"/>
                          </a:solidFill>
                          <a:effectLst/>
                          <a:latin typeface="Arial" panose="020B0604020202020204" pitchFamily="34" charset="0"/>
                          <a:ea typeface="ＭＳ Ｐ明朝" panose="02020600040205080304" pitchFamily="18" charset="-128"/>
                        </a:rPr>
                        <a:t>本社工場</a:t>
                      </a:r>
                    </a:p>
                  </a:txBody>
                  <a:tcPr marL="54000" marR="54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749489752"/>
                  </a:ext>
                </a:extLst>
              </a:tr>
              <a:tr h="323850">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000" b="0" i="0" u="none" strike="noStrike" cap="none" normalizeH="0" baseline="0" smtClean="0">
                          <a:ln>
                            <a:noFill/>
                          </a:ln>
                          <a:solidFill>
                            <a:srgbClr val="000000"/>
                          </a:solidFill>
                          <a:effectLst/>
                          <a:latin typeface="Arial" panose="020B0604020202020204" pitchFamily="34" charset="0"/>
                          <a:ea typeface="HG丸ｺﾞｼｯｸM-PRO" panose="020F0600000000000000" pitchFamily="50" charset="-128"/>
                        </a:rPr>
                        <a:t>避難場所</a:t>
                      </a:r>
                    </a:p>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000" b="0" i="0" u="none" strike="noStrike" cap="none" normalizeH="0" baseline="0" smtClean="0">
                          <a:ln>
                            <a:noFill/>
                          </a:ln>
                          <a:solidFill>
                            <a:srgbClr val="000000"/>
                          </a:solidFill>
                          <a:effectLst/>
                          <a:latin typeface="Arial" panose="020B0604020202020204" pitchFamily="34" charset="0"/>
                          <a:ea typeface="HG丸ｺﾞｼｯｸM-PRO" panose="020F0600000000000000" pitchFamily="50" charset="-128"/>
                        </a:rPr>
                        <a:t>（集合場所）</a:t>
                      </a:r>
                      <a:endParaRPr kumimoji="1" lang="ja-JP" altLang="en-US" sz="1000" b="0" i="0" u="none" strike="noStrike" cap="none" normalizeH="0" baseline="0" smtClean="0">
                        <a:ln>
                          <a:noFill/>
                        </a:ln>
                        <a:solidFill>
                          <a:schemeClr val="tx1"/>
                        </a:solidFill>
                        <a:effectLst/>
                        <a:latin typeface="Arial" panose="020B0604020202020204" pitchFamily="34" charset="0"/>
                        <a:ea typeface="HG丸ｺﾞｼｯｸM-PRO" panose="020F0600000000000000" pitchFamily="50" charset="-128"/>
                      </a:endParaRPr>
                    </a:p>
                  </a:txBody>
                  <a:tcPr marL="54000" marR="54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DDDDDD"/>
                    </a:solid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000" b="1" i="1" u="none" strike="noStrike" cap="none" normalizeH="0" baseline="0" smtClean="0">
                          <a:ln>
                            <a:noFill/>
                          </a:ln>
                          <a:solidFill>
                            <a:srgbClr val="800000"/>
                          </a:solidFill>
                          <a:effectLst/>
                          <a:latin typeface="Arial" panose="020B0604020202020204" pitchFamily="34" charset="0"/>
                          <a:ea typeface="ＭＳ Ｐ明朝" panose="02020600040205080304" pitchFamily="18" charset="-128"/>
                        </a:rPr>
                        <a:t>本社工場脇駐車場</a:t>
                      </a:r>
                    </a:p>
                  </a:txBody>
                  <a:tcPr marL="54000" marR="54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016310418"/>
                  </a:ext>
                </a:extLst>
              </a:tr>
              <a:tr h="333375">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000" b="0" i="0" u="none" strike="noStrike" cap="none" normalizeH="0" baseline="0" smtClean="0">
                          <a:ln>
                            <a:noFill/>
                          </a:ln>
                          <a:solidFill>
                            <a:srgbClr val="000000"/>
                          </a:solidFill>
                          <a:effectLst/>
                          <a:latin typeface="Arial" panose="020B0604020202020204" pitchFamily="34" charset="0"/>
                          <a:ea typeface="HG丸ｺﾞｼｯｸM-PRO" panose="020F0600000000000000" pitchFamily="50" charset="-128"/>
                        </a:rPr>
                        <a:t>避難誘導責任者</a:t>
                      </a:r>
                      <a:br>
                        <a:rPr kumimoji="1" lang="ja-JP" altLang="en-US" sz="1000" b="0" i="0" u="none" strike="noStrike" cap="none" normalizeH="0" baseline="0" smtClean="0">
                          <a:ln>
                            <a:noFill/>
                          </a:ln>
                          <a:solidFill>
                            <a:srgbClr val="000000"/>
                          </a:solidFill>
                          <a:effectLst/>
                          <a:latin typeface="Arial" panose="020B0604020202020204" pitchFamily="34" charset="0"/>
                          <a:ea typeface="HG丸ｺﾞｼｯｸM-PRO" panose="020F0600000000000000" pitchFamily="50" charset="-128"/>
                        </a:rPr>
                      </a:br>
                      <a:r>
                        <a:rPr kumimoji="1" lang="ja-JP" altLang="en-US" sz="1000" b="0" i="0" u="none" strike="noStrike" cap="none" normalizeH="0" baseline="0" smtClean="0">
                          <a:ln>
                            <a:noFill/>
                          </a:ln>
                          <a:solidFill>
                            <a:srgbClr val="000000"/>
                          </a:solidFill>
                          <a:effectLst/>
                          <a:latin typeface="Arial" panose="020B0604020202020204" pitchFamily="34" charset="0"/>
                          <a:ea typeface="HG丸ｺﾞｼｯｸM-PRO" panose="020F0600000000000000" pitchFamily="50" charset="-128"/>
                        </a:rPr>
                        <a:t>（代理責任者）</a:t>
                      </a:r>
                      <a:endParaRPr kumimoji="1" lang="ja-JP" altLang="en-US" sz="1000" b="0" i="0" u="none" strike="noStrike" cap="none" normalizeH="0" baseline="0" smtClean="0">
                        <a:ln>
                          <a:noFill/>
                        </a:ln>
                        <a:solidFill>
                          <a:schemeClr val="tx1"/>
                        </a:solidFill>
                        <a:effectLst/>
                        <a:latin typeface="Arial" panose="020B0604020202020204" pitchFamily="34" charset="0"/>
                        <a:ea typeface="HG丸ｺﾞｼｯｸM-PRO" panose="020F0600000000000000" pitchFamily="50" charset="-128"/>
                      </a:endParaRPr>
                    </a:p>
                  </a:txBody>
                  <a:tcPr marL="54000" marR="54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DDDDDD"/>
                    </a:solid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000" b="1" i="1" u="none" strike="noStrike" cap="none" normalizeH="0" baseline="0" smtClean="0">
                          <a:ln>
                            <a:noFill/>
                          </a:ln>
                          <a:solidFill>
                            <a:srgbClr val="800000"/>
                          </a:solidFill>
                          <a:effectLst/>
                          <a:latin typeface="Arial" panose="020B0604020202020204" pitchFamily="34" charset="0"/>
                          <a:ea typeface="ＭＳ Ｐ明朝" panose="02020600040205080304" pitchFamily="18" charset="-128"/>
                        </a:rPr>
                        <a:t>総務部長</a:t>
                      </a:r>
                    </a:p>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000" b="1" i="0" u="none" strike="noStrike" cap="none" normalizeH="0" baseline="0" smtClean="0">
                          <a:ln>
                            <a:noFill/>
                          </a:ln>
                          <a:solidFill>
                            <a:srgbClr val="800000"/>
                          </a:solidFill>
                          <a:effectLst/>
                          <a:latin typeface="Arial" panose="020B0604020202020204" pitchFamily="34" charset="0"/>
                          <a:ea typeface="HG丸ｺﾞｼｯｸM-PRO" panose="020F0600000000000000" pitchFamily="50" charset="-128"/>
                        </a:rPr>
                        <a:t>（　　　　</a:t>
                      </a:r>
                      <a:r>
                        <a:rPr kumimoji="1" lang="ja-JP" altLang="en-US" sz="1000" b="1" i="1" u="none" strike="noStrike" cap="none" normalizeH="0" baseline="0" smtClean="0">
                          <a:ln>
                            <a:noFill/>
                          </a:ln>
                          <a:solidFill>
                            <a:srgbClr val="800000"/>
                          </a:solidFill>
                          <a:effectLst/>
                          <a:latin typeface="Arial" panose="020B0604020202020204" pitchFamily="34" charset="0"/>
                          <a:ea typeface="ＭＳ Ｐ明朝" panose="02020600040205080304" pitchFamily="18" charset="-128"/>
                        </a:rPr>
                        <a:t>△△課長</a:t>
                      </a:r>
                      <a:r>
                        <a:rPr kumimoji="1" lang="ja-JP" altLang="en-US" sz="1000" b="1" i="0" u="none" strike="noStrike" cap="none" normalizeH="0" baseline="0" smtClean="0">
                          <a:ln>
                            <a:noFill/>
                          </a:ln>
                          <a:solidFill>
                            <a:srgbClr val="800000"/>
                          </a:solidFill>
                          <a:effectLst/>
                          <a:latin typeface="Arial" panose="020B0604020202020204" pitchFamily="34" charset="0"/>
                          <a:ea typeface="HG丸ｺﾞｼｯｸM-PRO" panose="020F0600000000000000" pitchFamily="50" charset="-128"/>
                        </a:rPr>
                        <a:t>　　　　）</a:t>
                      </a:r>
                    </a:p>
                  </a:txBody>
                  <a:tcPr marL="54000" marR="54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641856482"/>
                  </a:ext>
                </a:extLst>
              </a:tr>
              <a:tr h="528638">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000" b="0" i="0" u="none" strike="noStrike" cap="none" normalizeH="0" baseline="0" smtClean="0">
                          <a:ln>
                            <a:noFill/>
                          </a:ln>
                          <a:solidFill>
                            <a:srgbClr val="000000"/>
                          </a:solidFill>
                          <a:effectLst/>
                          <a:latin typeface="Arial" panose="020B0604020202020204" pitchFamily="34" charset="0"/>
                          <a:ea typeface="HG丸ｺﾞｼｯｸM-PRO" panose="020F0600000000000000" pitchFamily="50" charset="-128"/>
                        </a:rPr>
                        <a:t>避難誘導時の注意点</a:t>
                      </a:r>
                      <a:endParaRPr kumimoji="1" lang="ja-JP" altLang="en-US" sz="1000" b="0" i="0" u="none" strike="noStrike" cap="none" normalizeH="0" baseline="0" smtClean="0">
                        <a:ln>
                          <a:noFill/>
                        </a:ln>
                        <a:solidFill>
                          <a:schemeClr val="tx1"/>
                        </a:solidFill>
                        <a:effectLst/>
                        <a:latin typeface="Arial" panose="020B0604020202020204" pitchFamily="34" charset="0"/>
                        <a:ea typeface="HG丸ｺﾞｼｯｸM-PRO" panose="020F0600000000000000" pitchFamily="50" charset="-128"/>
                      </a:endParaRPr>
                    </a:p>
                  </a:txBody>
                  <a:tcPr marL="54000" marR="54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DDDDDD"/>
                    </a:solid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1" i="1" u="none" strike="noStrike" cap="none" normalizeH="0" baseline="0" smtClean="0">
                          <a:ln>
                            <a:noFill/>
                          </a:ln>
                          <a:solidFill>
                            <a:srgbClr val="800000"/>
                          </a:solidFill>
                          <a:effectLst/>
                          <a:latin typeface="Arial" panose="020B0604020202020204" pitchFamily="34" charset="0"/>
                          <a:ea typeface="ＭＳ Ｐ明朝" panose="02020600040205080304" pitchFamily="18" charset="-128"/>
                        </a:rPr>
                        <a:t>避難誘導責任者は、従業員等の避難者が必要に応じて危険エリアを通過せざるをえない場合には、十分注意するよう注意喚起をおこなうこと。</a:t>
                      </a:r>
                    </a:p>
                  </a:txBody>
                  <a:tcPr marL="54000" marR="54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661641129"/>
                  </a:ext>
                </a:extLst>
              </a:tr>
            </a:tbl>
          </a:graphicData>
        </a:graphic>
      </p:graphicFrame>
      <p:sp>
        <p:nvSpPr>
          <p:cNvPr id="102431" name="Text Box 31"/>
          <p:cNvSpPr txBox="1">
            <a:spLocks noChangeArrowheads="1"/>
          </p:cNvSpPr>
          <p:nvPr/>
        </p:nvSpPr>
        <p:spPr bwMode="auto">
          <a:xfrm>
            <a:off x="3254375" y="9647238"/>
            <a:ext cx="349250" cy="27463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28575">
                <a:solidFill>
                  <a:srgbClr val="00FF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pPr algn="ctr"/>
            <a:r>
              <a:rPr lang="en-US" altLang="ja-JP" sz="1200" b="1">
                <a:solidFill>
                  <a:srgbClr val="3333FF"/>
                </a:solidFill>
                <a:effectLst>
                  <a:outerShdw blurRad="38100" dist="38100" dir="2700000" algn="tl">
                    <a:srgbClr val="C0C0C0"/>
                  </a:outerShdw>
                </a:effectLst>
                <a:ea typeface="ＭＳ Ｐゴシック" panose="020B0600070205080204" pitchFamily="50" charset="-128"/>
              </a:rPr>
              <a:t>11</a:t>
            </a:r>
          </a:p>
        </p:txBody>
      </p:sp>
      <p:sp>
        <p:nvSpPr>
          <p:cNvPr id="102462" name="Text Box 62"/>
          <p:cNvSpPr txBox="1">
            <a:spLocks noChangeArrowheads="1"/>
          </p:cNvSpPr>
          <p:nvPr/>
        </p:nvSpPr>
        <p:spPr bwMode="auto">
          <a:xfrm>
            <a:off x="322263" y="6780213"/>
            <a:ext cx="6202362" cy="54768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28575">
                <a:solidFill>
                  <a:srgbClr val="00FF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lvl1pPr marL="88900" indent="-88900">
              <a:defRPr kumimoji="1">
                <a:solidFill>
                  <a:schemeClr val="tx1"/>
                </a:solidFill>
                <a:latin typeface="Arial" panose="020B0604020202020204" pitchFamily="34" charset="0"/>
                <a:ea typeface="ＭＳ Ｐゴシック" panose="020B0600070205080204" pitchFamily="50" charset="-128"/>
              </a:defRPr>
            </a:lvl1pPr>
            <a:lvl2pPr>
              <a:defRPr kumimoji="1">
                <a:solidFill>
                  <a:schemeClr val="tx1"/>
                </a:solidFill>
                <a:latin typeface="Arial" panose="020B0604020202020204" pitchFamily="34" charset="0"/>
                <a:ea typeface="ＭＳ Ｐゴシック" panose="020B0600070205080204" pitchFamily="50" charset="-128"/>
              </a:defRPr>
            </a:lvl2pPr>
            <a:lvl3pPr>
              <a:defRPr kumimoji="1">
                <a:solidFill>
                  <a:schemeClr val="tx1"/>
                </a:solidFill>
                <a:latin typeface="Arial" panose="020B0604020202020204" pitchFamily="34" charset="0"/>
                <a:ea typeface="ＭＳ Ｐゴシック" panose="020B0600070205080204" pitchFamily="50" charset="-128"/>
              </a:defRPr>
            </a:lvl3pPr>
            <a:lvl4pPr>
              <a:defRPr kumimoji="1">
                <a:solidFill>
                  <a:schemeClr val="tx1"/>
                </a:solidFill>
                <a:latin typeface="Arial" panose="020B0604020202020204" pitchFamily="34" charset="0"/>
                <a:ea typeface="ＭＳ Ｐゴシック" panose="020B0600070205080204" pitchFamily="50" charset="-128"/>
              </a:defRPr>
            </a:lvl4pPr>
            <a:lvl5pPr>
              <a:defRPr kumimoji="1">
                <a:solidFill>
                  <a:schemeClr val="tx1"/>
                </a:solidFill>
                <a:latin typeface="Arial" panose="020B0604020202020204" pitchFamily="34" charset="0"/>
                <a:ea typeface="ＭＳ Ｐゴシック" panose="020B0600070205080204" pitchFamily="50" charset="-128"/>
              </a:defRPr>
            </a:lvl5pPr>
            <a:lvl6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buFontTx/>
              <a:buChar char="•"/>
            </a:pPr>
            <a:r>
              <a:rPr lang="ja-JP" altLang="en-US">
                <a:solidFill>
                  <a:srgbClr val="808080"/>
                </a:solidFill>
                <a:latin typeface="HG丸ｺﾞｼｯｸM-PRO" panose="020F0600000000000000" pitchFamily="50" charset="-128"/>
                <a:ea typeface="HG丸ｺﾞｼｯｸM-PRO" panose="020F0600000000000000" pitchFamily="50" charset="-128"/>
              </a:rPr>
              <a:t>事業所内で火災や倒壊の危険がない場合は、構内にとどまる方が安全な場合があります。避難誘導責任者は、臨機応変な対応が求められます。</a:t>
            </a:r>
          </a:p>
          <a:p>
            <a:endParaRPr lang="en-US" altLang="ja-JP">
              <a:solidFill>
                <a:srgbClr val="808080"/>
              </a:solidFill>
              <a:latin typeface="HG丸ｺﾞｼｯｸM-PRO" panose="020F0600000000000000" pitchFamily="50" charset="-128"/>
              <a:ea typeface="HG丸ｺﾞｼｯｸM-PRO" panose="020F0600000000000000" pitchFamily="50" charset="-128"/>
            </a:endParaRPr>
          </a:p>
        </p:txBody>
      </p:sp>
      <p:sp>
        <p:nvSpPr>
          <p:cNvPr id="102471" name="Text Box 71"/>
          <p:cNvSpPr txBox="1">
            <a:spLocks noChangeArrowheads="1"/>
          </p:cNvSpPr>
          <p:nvPr/>
        </p:nvSpPr>
        <p:spPr bwMode="auto">
          <a:xfrm>
            <a:off x="260350" y="847725"/>
            <a:ext cx="6408738" cy="11604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92075" indent="-92075">
              <a:defRPr kumimoji="1">
                <a:solidFill>
                  <a:schemeClr val="tx1"/>
                </a:solidFill>
                <a:latin typeface="Arial" panose="020B0604020202020204" pitchFamily="34" charset="0"/>
                <a:ea typeface="ＭＳ Ｐゴシック" panose="020B0600070205080204" pitchFamily="50" charset="-128"/>
              </a:defRPr>
            </a:lvl1pPr>
            <a:lvl2pPr>
              <a:defRPr kumimoji="1">
                <a:solidFill>
                  <a:schemeClr val="tx1"/>
                </a:solidFill>
                <a:latin typeface="Arial" panose="020B0604020202020204" pitchFamily="34" charset="0"/>
                <a:ea typeface="ＭＳ Ｐゴシック" panose="020B0600070205080204" pitchFamily="50" charset="-128"/>
              </a:defRPr>
            </a:lvl2pPr>
            <a:lvl3pPr>
              <a:defRPr kumimoji="1">
                <a:solidFill>
                  <a:schemeClr val="tx1"/>
                </a:solidFill>
                <a:latin typeface="Arial" panose="020B0604020202020204" pitchFamily="34" charset="0"/>
                <a:ea typeface="ＭＳ Ｐゴシック" panose="020B0600070205080204" pitchFamily="50" charset="-128"/>
              </a:defRPr>
            </a:lvl3pPr>
            <a:lvl4pPr>
              <a:defRPr kumimoji="1">
                <a:solidFill>
                  <a:schemeClr val="tx1"/>
                </a:solidFill>
                <a:latin typeface="Arial" panose="020B0604020202020204" pitchFamily="34" charset="0"/>
                <a:ea typeface="ＭＳ Ｐゴシック" panose="020B0600070205080204" pitchFamily="50" charset="-128"/>
              </a:defRPr>
            </a:lvl4pPr>
            <a:lvl5pPr>
              <a:defRPr kumimoji="1">
                <a:solidFill>
                  <a:schemeClr val="tx1"/>
                </a:solidFill>
                <a:latin typeface="Arial" panose="020B0604020202020204" pitchFamily="34" charset="0"/>
                <a:ea typeface="ＭＳ Ｐゴシック" panose="020B0600070205080204" pitchFamily="50" charset="-128"/>
              </a:defRPr>
            </a:lvl5pPr>
            <a:lvl6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endParaRPr lang="en-US" altLang="ja-JP">
              <a:solidFill>
                <a:srgbClr val="808080"/>
              </a:solidFill>
              <a:latin typeface="HG丸ｺﾞｼｯｸM-PRO" panose="020F0600000000000000" pitchFamily="50" charset="-128"/>
              <a:ea typeface="HG丸ｺﾞｼｯｸM-PRO" panose="020F0600000000000000" pitchFamily="50" charset="-128"/>
            </a:endParaRPr>
          </a:p>
          <a:p>
            <a:pPr>
              <a:buFontTx/>
              <a:buChar char="•"/>
            </a:pPr>
            <a:r>
              <a:rPr lang="ja-JP" altLang="en-US">
                <a:solidFill>
                  <a:srgbClr val="808080"/>
                </a:solidFill>
                <a:ea typeface="HG丸ｺﾞｼｯｸM-PRO" panose="020F0600000000000000" pitchFamily="50" charset="-128"/>
              </a:rPr>
              <a:t>取引先や来客、そして従業員が、安全な場所へスムーズに避難できるように、避難計画を作成しましょう。</a:t>
            </a:r>
          </a:p>
          <a:p>
            <a:pPr>
              <a:buFontTx/>
              <a:buChar char="•"/>
            </a:pPr>
            <a:r>
              <a:rPr lang="ja-JP" altLang="en-US">
                <a:solidFill>
                  <a:srgbClr val="808080"/>
                </a:solidFill>
                <a:ea typeface="HG丸ｺﾞｼｯｸM-PRO" panose="020F0600000000000000" pitchFamily="50" charset="-128"/>
              </a:rPr>
              <a:t>避難経路を決める際には、社内で爆発や延焼の可能性のある危険物の設置場所を把握しておくことが、重要です。</a:t>
            </a:r>
          </a:p>
          <a:p>
            <a:pPr>
              <a:buFontTx/>
              <a:buChar char="•"/>
            </a:pPr>
            <a:r>
              <a:rPr lang="ja-JP" altLang="en-US">
                <a:solidFill>
                  <a:srgbClr val="808080"/>
                </a:solidFill>
                <a:ea typeface="HG丸ｺﾞｼｯｸM-PRO" panose="020F0600000000000000" pitchFamily="50" charset="-128"/>
              </a:rPr>
              <a:t>安全な避難のため、経路だけでなく、危険物の保管場所、消火器や工具などの保管場所、また、非常口や非常階段の場所を記載しておきましょう。</a:t>
            </a:r>
          </a:p>
          <a:p>
            <a:pPr>
              <a:buFontTx/>
              <a:buChar char="•"/>
            </a:pPr>
            <a:r>
              <a:rPr lang="ja-JP" altLang="en-US">
                <a:solidFill>
                  <a:srgbClr val="808080"/>
                </a:solidFill>
                <a:ea typeface="HG丸ｺﾞｼｯｸM-PRO" panose="020F0600000000000000" pitchFamily="50" charset="-128"/>
              </a:rPr>
              <a:t>この経路図は、構内に掲示板として設置しましょう。</a:t>
            </a:r>
          </a:p>
        </p:txBody>
      </p:sp>
      <p:sp>
        <p:nvSpPr>
          <p:cNvPr id="102476" name="Rectangle 76"/>
          <p:cNvSpPr>
            <a:spLocks noChangeArrowheads="1"/>
          </p:cNvSpPr>
          <p:nvPr/>
        </p:nvSpPr>
        <p:spPr bwMode="auto">
          <a:xfrm>
            <a:off x="404813" y="2144713"/>
            <a:ext cx="5995987" cy="368141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02477" name="Rectangle 77"/>
          <p:cNvSpPr>
            <a:spLocks noChangeArrowheads="1"/>
          </p:cNvSpPr>
          <p:nvPr/>
        </p:nvSpPr>
        <p:spPr bwMode="auto">
          <a:xfrm>
            <a:off x="549275" y="2660650"/>
            <a:ext cx="431800" cy="2806700"/>
          </a:xfrm>
          <a:prstGeom prst="rect">
            <a:avLst/>
          </a:prstGeom>
          <a:solidFill>
            <a:schemeClr val="bg1"/>
          </a:solidFill>
          <a:ln w="28575">
            <a:solidFill>
              <a:srgbClr val="00FF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pPr algn="ctr"/>
            <a:endParaRPr lang="ja-JP" altLang="ja-JP">
              <a:ea typeface="ＭＳ Ｐゴシック" panose="020B0600070205080204" pitchFamily="50" charset="-128"/>
            </a:endParaRPr>
          </a:p>
        </p:txBody>
      </p:sp>
      <p:sp>
        <p:nvSpPr>
          <p:cNvPr id="102478" name="Text Box 78"/>
          <p:cNvSpPr txBox="1">
            <a:spLocks noChangeArrowheads="1"/>
          </p:cNvSpPr>
          <p:nvPr/>
        </p:nvSpPr>
        <p:spPr bwMode="auto">
          <a:xfrm>
            <a:off x="620713" y="3840163"/>
            <a:ext cx="333375" cy="474662"/>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28575">
                <a:solidFill>
                  <a:srgbClr val="00FF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wrap="none" lIns="90000" tIns="46800" rIns="90000" bIns="46800">
            <a:spAutoFit/>
          </a:bodyPr>
          <a:lstStyle/>
          <a:p>
            <a:r>
              <a:rPr lang="ja-JP" altLang="en-US"/>
              <a:t>駐車場</a:t>
            </a:r>
          </a:p>
        </p:txBody>
      </p:sp>
      <p:sp>
        <p:nvSpPr>
          <p:cNvPr id="102479" name="Rectangle 79"/>
          <p:cNvSpPr>
            <a:spLocks noChangeArrowheads="1"/>
          </p:cNvSpPr>
          <p:nvPr/>
        </p:nvSpPr>
        <p:spPr bwMode="auto">
          <a:xfrm>
            <a:off x="5876925" y="2730500"/>
            <a:ext cx="144463" cy="431800"/>
          </a:xfrm>
          <a:prstGeom prst="rect">
            <a:avLst/>
          </a:prstGeom>
          <a:solidFill>
            <a:srgbClr val="FFFF99"/>
          </a:solidFill>
          <a:ln w="28575">
            <a:solidFill>
              <a:srgbClr val="FFCC66"/>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pPr algn="ctr"/>
            <a:endParaRPr lang="ja-JP" altLang="ja-JP">
              <a:ea typeface="ＭＳ Ｐゴシック" panose="020B0600070205080204" pitchFamily="50" charset="-128"/>
            </a:endParaRPr>
          </a:p>
        </p:txBody>
      </p:sp>
      <p:sp>
        <p:nvSpPr>
          <p:cNvPr id="102480" name="Text Box 80"/>
          <p:cNvSpPr txBox="1">
            <a:spLocks noChangeArrowheads="1"/>
          </p:cNvSpPr>
          <p:nvPr/>
        </p:nvSpPr>
        <p:spPr bwMode="auto">
          <a:xfrm>
            <a:off x="5795963" y="2671763"/>
            <a:ext cx="317500" cy="54927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28575">
                <a:solidFill>
                  <a:srgbClr val="00FF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wrap="none" lIns="90000" tIns="46800" rIns="90000" bIns="46800">
            <a:spAutoFit/>
          </a:bodyPr>
          <a:lstStyle/>
          <a:p>
            <a:r>
              <a:rPr lang="ja-JP" altLang="en-US" sz="900"/>
              <a:t>備蓄倉庫</a:t>
            </a:r>
          </a:p>
        </p:txBody>
      </p:sp>
      <p:grpSp>
        <p:nvGrpSpPr>
          <p:cNvPr id="102481" name="Group 81"/>
          <p:cNvGrpSpPr>
            <a:grpSpLocks/>
          </p:cNvGrpSpPr>
          <p:nvPr/>
        </p:nvGrpSpPr>
        <p:grpSpPr bwMode="auto">
          <a:xfrm>
            <a:off x="469900" y="2193925"/>
            <a:ext cx="5438775" cy="3611563"/>
            <a:chOff x="296" y="1382"/>
            <a:chExt cx="3426" cy="2275"/>
          </a:xfrm>
        </p:grpSpPr>
        <p:pic>
          <p:nvPicPr>
            <p:cNvPr id="102482" name="Picture 8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71" y="1397"/>
              <a:ext cx="3051" cy="22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02483" name="Rectangle 83"/>
            <p:cNvSpPr>
              <a:spLocks noChangeArrowheads="1"/>
            </p:cNvSpPr>
            <p:nvPr/>
          </p:nvSpPr>
          <p:spPr bwMode="auto">
            <a:xfrm>
              <a:off x="296" y="1382"/>
              <a:ext cx="1927" cy="249"/>
            </a:xfrm>
            <a:prstGeom prst="rect">
              <a:avLst/>
            </a:prstGeom>
            <a:solidFill>
              <a:schemeClr val="bg1"/>
            </a:solidFill>
            <a:ln w="23876" cap="rnd">
              <a:solidFill>
                <a:srgbClr val="FF6600"/>
              </a:solidFill>
              <a:miter lim="800000"/>
              <a:headEnd/>
              <a:tailEnd/>
            </a:ln>
          </p:spPr>
          <p:txBody>
            <a:bodyPr/>
            <a:lstStyle/>
            <a:p>
              <a:r>
                <a:rPr lang="ja-JP" altLang="en-US" sz="1500"/>
                <a:t>避難経路図　及び　危険マップ</a:t>
              </a:r>
            </a:p>
          </p:txBody>
        </p:sp>
      </p:grpSp>
      <p:sp>
        <p:nvSpPr>
          <p:cNvPr id="102484" name="Text Box 84"/>
          <p:cNvSpPr txBox="1">
            <a:spLocks noChangeArrowheads="1"/>
          </p:cNvSpPr>
          <p:nvPr/>
        </p:nvSpPr>
        <p:spPr bwMode="auto">
          <a:xfrm>
            <a:off x="3500438" y="5818188"/>
            <a:ext cx="2952750" cy="3952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174625" indent="-174625">
              <a:defRPr kumimoji="1">
                <a:solidFill>
                  <a:schemeClr val="tx1"/>
                </a:solidFill>
                <a:latin typeface="Arial" panose="020B0604020202020204" pitchFamily="34" charset="0"/>
                <a:ea typeface="ＭＳ Ｐゴシック" panose="020B0600070205080204" pitchFamily="50" charset="-128"/>
              </a:defRPr>
            </a:lvl1pPr>
            <a:lvl2pPr>
              <a:defRPr kumimoji="1">
                <a:solidFill>
                  <a:schemeClr val="tx1"/>
                </a:solidFill>
                <a:latin typeface="Arial" panose="020B0604020202020204" pitchFamily="34" charset="0"/>
                <a:ea typeface="ＭＳ Ｐゴシック" panose="020B0600070205080204" pitchFamily="50" charset="-128"/>
              </a:defRPr>
            </a:lvl2pPr>
            <a:lvl3pPr>
              <a:defRPr kumimoji="1">
                <a:solidFill>
                  <a:schemeClr val="tx1"/>
                </a:solidFill>
                <a:latin typeface="Arial" panose="020B0604020202020204" pitchFamily="34" charset="0"/>
                <a:ea typeface="ＭＳ Ｐゴシック" panose="020B0600070205080204" pitchFamily="50" charset="-128"/>
              </a:defRPr>
            </a:lvl3pPr>
            <a:lvl4pPr>
              <a:defRPr kumimoji="1">
                <a:solidFill>
                  <a:schemeClr val="tx1"/>
                </a:solidFill>
                <a:latin typeface="Arial" panose="020B0604020202020204" pitchFamily="34" charset="0"/>
                <a:ea typeface="ＭＳ Ｐゴシック" panose="020B0600070205080204" pitchFamily="50" charset="-128"/>
              </a:defRPr>
            </a:lvl4pPr>
            <a:lvl5pPr>
              <a:defRPr kumimoji="1">
                <a:solidFill>
                  <a:schemeClr val="tx1"/>
                </a:solidFill>
                <a:latin typeface="Arial" panose="020B0604020202020204" pitchFamily="34" charset="0"/>
                <a:ea typeface="ＭＳ Ｐゴシック" panose="020B0600070205080204" pitchFamily="50" charset="-128"/>
              </a:defRPr>
            </a:lvl5pPr>
            <a:lvl6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buFont typeface="HG丸ｺﾞｼｯｸM-PRO" panose="020F0600000000000000" pitchFamily="50" charset="-128"/>
              <a:buChar char="※"/>
            </a:pPr>
            <a:r>
              <a:rPr lang="ja-JP" altLang="en-US">
                <a:solidFill>
                  <a:schemeClr val="bg2"/>
                </a:solidFill>
                <a:latin typeface="HG丸ｺﾞｼｯｸM-PRO" panose="020F0600000000000000" pitchFamily="50" charset="-128"/>
                <a:ea typeface="HG丸ｺﾞｼｯｸM-PRO" panose="020F0600000000000000" pitchFamily="50" charset="-128"/>
              </a:rPr>
              <a:t>この様式の大きさにかかわらず、できるだけ大きく張り出してください。</a:t>
            </a:r>
          </a:p>
        </p:txBody>
      </p:sp>
      <p:sp>
        <p:nvSpPr>
          <p:cNvPr id="102485" name="AutoShape 85"/>
          <p:cNvSpPr>
            <a:spLocks noChangeArrowheads="1"/>
          </p:cNvSpPr>
          <p:nvPr/>
        </p:nvSpPr>
        <p:spPr bwMode="auto">
          <a:xfrm>
            <a:off x="1484313" y="5961063"/>
            <a:ext cx="1800225" cy="431800"/>
          </a:xfrm>
          <a:prstGeom prst="wedgeRectCallout">
            <a:avLst>
              <a:gd name="adj1" fmla="val 18079"/>
              <a:gd name="adj2" fmla="val -124264"/>
            </a:avLst>
          </a:prstGeom>
          <a:solidFill>
            <a:srgbClr val="E5FFB7"/>
          </a:solidFill>
          <a:ln w="9525">
            <a:solidFill>
              <a:srgbClr val="0033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pPr>
              <a:spcBef>
                <a:spcPct val="10000"/>
              </a:spcBef>
            </a:pPr>
            <a:r>
              <a:rPr lang="ja-JP" altLang="en-US">
                <a:solidFill>
                  <a:srgbClr val="003300"/>
                </a:solidFill>
              </a:rPr>
              <a:t>既に避難経路図等があれば、それを活用しましょう。</a:t>
            </a:r>
          </a:p>
        </p:txBody>
      </p:sp>
      <p:sp>
        <p:nvSpPr>
          <p:cNvPr id="102497" name="AutoShape 97"/>
          <p:cNvSpPr>
            <a:spLocks noChangeArrowheads="1"/>
          </p:cNvSpPr>
          <p:nvPr/>
        </p:nvSpPr>
        <p:spPr bwMode="auto">
          <a:xfrm>
            <a:off x="333375" y="8913813"/>
            <a:ext cx="1871663" cy="719137"/>
          </a:xfrm>
          <a:prstGeom prst="wedgeRectCallout">
            <a:avLst>
              <a:gd name="adj1" fmla="val 62468"/>
              <a:gd name="adj2" fmla="val -42495"/>
            </a:avLst>
          </a:prstGeom>
          <a:solidFill>
            <a:srgbClr val="E5FFB7"/>
          </a:solidFill>
          <a:ln w="9525">
            <a:solidFill>
              <a:srgbClr val="0033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pPr>
              <a:spcBef>
                <a:spcPct val="10000"/>
              </a:spcBef>
            </a:pPr>
            <a:r>
              <a:rPr lang="ja-JP" altLang="en-US">
                <a:solidFill>
                  <a:srgbClr val="003300"/>
                </a:solidFill>
              </a:rPr>
              <a:t>火災発生等により避難が必要な場合に備えて、避難場所、避難誘導を行う際の注意点を明確にしておきましょう。</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891" name="Rectangle 467"/>
          <p:cNvSpPr>
            <a:spLocks noChangeArrowheads="1"/>
          </p:cNvSpPr>
          <p:nvPr/>
        </p:nvSpPr>
        <p:spPr bwMode="auto">
          <a:xfrm>
            <a:off x="333375" y="200025"/>
            <a:ext cx="2987675" cy="269875"/>
          </a:xfrm>
          <a:prstGeom prst="rect">
            <a:avLst/>
          </a:prstGeom>
          <a:gradFill rotWithShape="1">
            <a:gsLst>
              <a:gs pos="0">
                <a:srgbClr val="DDDDDD"/>
              </a:gs>
              <a:gs pos="50000">
                <a:srgbClr val="DDDDDD">
                  <a:gamma/>
                  <a:tint val="0"/>
                  <a:invGamma/>
                </a:srgbClr>
              </a:gs>
              <a:gs pos="100000">
                <a:srgbClr val="DDDDDD"/>
              </a:gs>
            </a:gsLst>
            <a:lin ang="5400000" scaled="1"/>
          </a:gradFill>
          <a:ln>
            <a:noFill/>
          </a:ln>
          <a:effectLst/>
          <a:extLst>
            <a:ext uri="{91240B29-F687-4F45-9708-019B960494DF}">
              <a14:hiddenLine xmlns:a14="http://schemas.microsoft.com/office/drawing/2010/main" w="28575">
                <a:solidFill>
                  <a:srgbClr val="DDDDDD"/>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sp>
        <p:nvSpPr>
          <p:cNvPr id="103426" name="Text Box 2"/>
          <p:cNvSpPr txBox="1">
            <a:spLocks noChangeArrowheads="1"/>
          </p:cNvSpPr>
          <p:nvPr/>
        </p:nvSpPr>
        <p:spPr bwMode="auto">
          <a:xfrm>
            <a:off x="1700213" y="133350"/>
            <a:ext cx="15557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ja-JP" altLang="en-US" sz="1800"/>
              <a:t>備蓄品リスト</a:t>
            </a:r>
          </a:p>
        </p:txBody>
      </p:sp>
      <p:sp>
        <p:nvSpPr>
          <p:cNvPr id="103427" name="Text Box 3"/>
          <p:cNvSpPr txBox="1">
            <a:spLocks noChangeArrowheads="1"/>
          </p:cNvSpPr>
          <p:nvPr/>
        </p:nvSpPr>
        <p:spPr bwMode="auto">
          <a:xfrm>
            <a:off x="241300" y="133350"/>
            <a:ext cx="17843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sz="1800"/>
              <a:t>【</a:t>
            </a:r>
            <a:r>
              <a:rPr lang="ja-JP" altLang="en-US" sz="1800"/>
              <a:t>様式　④</a:t>
            </a:r>
            <a:r>
              <a:rPr lang="en-US" altLang="ja-JP" sz="1800"/>
              <a:t>】</a:t>
            </a:r>
            <a:r>
              <a:rPr lang="ja-JP" altLang="en-US" sz="1800"/>
              <a:t>　</a:t>
            </a:r>
          </a:p>
        </p:txBody>
      </p:sp>
      <p:graphicFrame>
        <p:nvGraphicFramePr>
          <p:cNvPr id="103910" name="Group 486"/>
          <p:cNvGraphicFramePr>
            <a:graphicFrameLocks noGrp="1"/>
          </p:cNvGraphicFramePr>
          <p:nvPr/>
        </p:nvGraphicFramePr>
        <p:xfrm>
          <a:off x="476250" y="2649538"/>
          <a:ext cx="5962650" cy="6191250"/>
        </p:xfrm>
        <a:graphic>
          <a:graphicData uri="http://schemas.openxmlformats.org/drawingml/2006/table">
            <a:tbl>
              <a:tblPr/>
              <a:tblGrid>
                <a:gridCol w="2951163">
                  <a:extLst>
                    <a:ext uri="{9D8B030D-6E8A-4147-A177-3AD203B41FA5}">
                      <a16:colId xmlns:a16="http://schemas.microsoft.com/office/drawing/2014/main" val="1071232301"/>
                    </a:ext>
                  </a:extLst>
                </a:gridCol>
                <a:gridCol w="1009650">
                  <a:extLst>
                    <a:ext uri="{9D8B030D-6E8A-4147-A177-3AD203B41FA5}">
                      <a16:colId xmlns:a16="http://schemas.microsoft.com/office/drawing/2014/main" val="2549240703"/>
                    </a:ext>
                  </a:extLst>
                </a:gridCol>
                <a:gridCol w="561975">
                  <a:extLst>
                    <a:ext uri="{9D8B030D-6E8A-4147-A177-3AD203B41FA5}">
                      <a16:colId xmlns:a16="http://schemas.microsoft.com/office/drawing/2014/main" val="1778714240"/>
                    </a:ext>
                  </a:extLst>
                </a:gridCol>
                <a:gridCol w="720725">
                  <a:extLst>
                    <a:ext uri="{9D8B030D-6E8A-4147-A177-3AD203B41FA5}">
                      <a16:colId xmlns:a16="http://schemas.microsoft.com/office/drawing/2014/main" val="2447483190"/>
                    </a:ext>
                  </a:extLst>
                </a:gridCol>
                <a:gridCol w="719137">
                  <a:extLst>
                    <a:ext uri="{9D8B030D-6E8A-4147-A177-3AD203B41FA5}">
                      <a16:colId xmlns:a16="http://schemas.microsoft.com/office/drawing/2014/main" val="2635790196"/>
                    </a:ext>
                  </a:extLst>
                </a:gridCol>
              </a:tblGrid>
              <a:tr h="360363">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項目</a:t>
                      </a: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備蓄量</a:t>
                      </a: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要更新</a:t>
                      </a: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更新確認</a:t>
                      </a:r>
                    </a:p>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時期</a:t>
                      </a: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整備状況チェック</a:t>
                      </a: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extLst>
                  <a:ext uri="{0D108BD9-81ED-4DB2-BD59-A6C34878D82A}">
                    <a16:rowId xmlns:a16="http://schemas.microsoft.com/office/drawing/2014/main" val="3462844716"/>
                  </a:ext>
                </a:extLst>
              </a:tr>
              <a:tr h="180975">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000" b="0" i="0" u="none" strike="noStrike" cap="none" normalizeH="0" baseline="0" smtClean="0">
                          <a:ln>
                            <a:noFill/>
                          </a:ln>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従業員分の水</a:t>
                      </a: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000" b="0" i="0" u="none" strike="noStrike" cap="none" normalizeH="0" baseline="0" smtClean="0">
                          <a:ln>
                            <a:noFill/>
                          </a:ln>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（１人あたり１日３リットルが目安）</a:t>
                      </a:r>
                      <a:endPar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３リットル</a:t>
                      </a:r>
                      <a:r>
                        <a:rPr kumimoji="1" lang="en-US"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a:t>
                      </a:r>
                      <a:r>
                        <a:rPr kumimoji="1" lang="ja-JP" altLang="en-US"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２０人</a:t>
                      </a:r>
                      <a:r>
                        <a:rPr kumimoji="1" lang="en-US"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a:t>
                      </a:r>
                      <a:r>
                        <a:rPr kumimoji="1" lang="ja-JP" altLang="en-US"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３日分</a:t>
                      </a: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200" b="1" i="0" u="none" strike="noStrike" cap="none" normalizeH="0" baseline="0" smtClean="0">
                          <a:ln>
                            <a:noFill/>
                          </a:ln>
                          <a:solidFill>
                            <a:srgbClr val="990000"/>
                          </a:solidFill>
                          <a:effectLst/>
                          <a:latin typeface="Arial" panose="020B0604020202020204" pitchFamily="34" charset="0"/>
                          <a:ea typeface="ＭＳ Ｐゴシック" panose="020B0600070205080204" pitchFamily="50" charset="-128"/>
                          <a:sym typeface="Wingdings" panose="05000000000000000000" pitchFamily="2" charset="2"/>
                        </a:rPr>
                        <a:t></a:t>
                      </a: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cs typeface="Times New Roman" panose="02020603050405020304" pitchFamily="18" charset="0"/>
                        </a:rPr>
                        <a:t>毎年４月</a:t>
                      </a: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smtClean="0">
                          <a:ln>
                            <a:noFill/>
                          </a:ln>
                          <a:solidFill>
                            <a:srgbClr val="990000"/>
                          </a:solidFill>
                          <a:effectLst/>
                          <a:latin typeface="Arial" panose="020B0604020202020204" pitchFamily="34" charset="0"/>
                          <a:ea typeface="ＭＳ Ｐゴシック" panose="020B0600070205080204" pitchFamily="50" charset="-128"/>
                          <a:sym typeface="Wingdings" panose="05000000000000000000" pitchFamily="2" charset="2"/>
                        </a:rPr>
                        <a:t></a:t>
                      </a: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988019299"/>
                  </a:ext>
                </a:extLst>
              </a:tr>
              <a:tr h="244475">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000" b="0" i="0" u="none" strike="noStrike" cap="none" normalizeH="0" baseline="0" smtClean="0">
                          <a:ln>
                            <a:noFill/>
                          </a:ln>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食料</a:t>
                      </a:r>
                      <a:endPar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カップめん等</a:t>
                      </a:r>
                      <a:r>
                        <a:rPr kumimoji="1" lang="en-US"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180</a:t>
                      </a:r>
                      <a:r>
                        <a:rPr kumimoji="1" lang="ja-JP" altLang="en-US"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食</a:t>
                      </a: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200" b="1" i="0" u="none" strike="noStrike" cap="none" normalizeH="0" baseline="0" smtClean="0">
                          <a:ln>
                            <a:noFill/>
                          </a:ln>
                          <a:solidFill>
                            <a:srgbClr val="990000"/>
                          </a:solidFill>
                          <a:effectLst/>
                          <a:latin typeface="Arial" panose="020B0604020202020204" pitchFamily="34" charset="0"/>
                          <a:ea typeface="ＭＳ Ｐゴシック" panose="020B0600070205080204" pitchFamily="50" charset="-128"/>
                          <a:sym typeface="Wingdings" panose="05000000000000000000" pitchFamily="2" charset="2"/>
                        </a:rPr>
                        <a:t></a:t>
                      </a: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cs typeface="Times New Roman" panose="02020603050405020304" pitchFamily="18" charset="0"/>
                        </a:rPr>
                        <a:t>毎年４月</a:t>
                      </a: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smtClean="0">
                          <a:ln>
                            <a:noFill/>
                          </a:ln>
                          <a:solidFill>
                            <a:srgbClr val="990000"/>
                          </a:solidFill>
                          <a:effectLst/>
                          <a:latin typeface="Arial" panose="020B0604020202020204" pitchFamily="34" charset="0"/>
                          <a:ea typeface="ＭＳ Ｐゴシック" panose="020B0600070205080204" pitchFamily="50" charset="-128"/>
                          <a:sym typeface="Wingdings" panose="05000000000000000000" pitchFamily="2" charset="2"/>
                        </a:rPr>
                        <a:t></a:t>
                      </a: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16987246"/>
                  </a:ext>
                </a:extLst>
              </a:tr>
              <a:tr h="244475">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000" b="0" i="0" u="none" strike="noStrike" cap="none" normalizeH="0" baseline="0" smtClean="0">
                          <a:ln>
                            <a:noFill/>
                          </a:ln>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ラジオ（乾電池型、手巻充電型）と予備乾電池</a:t>
                      </a:r>
                      <a:endPar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各</a:t>
                      </a:r>
                      <a:r>
                        <a:rPr kumimoji="1" lang="en-US"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2</a:t>
                      </a:r>
                      <a:r>
                        <a:rPr kumimoji="1" lang="ja-JP" altLang="en-US"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セット</a:t>
                      </a: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2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a:t>
                      </a: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ja-JP" sz="1400" b="0" i="1" u="none" strike="noStrike" cap="none" normalizeH="0" baseline="0" smtClean="0">
                        <a:ln>
                          <a:noFill/>
                        </a:ln>
                        <a:solidFill>
                          <a:schemeClr val="tx1"/>
                        </a:solidFill>
                        <a:effectLst/>
                        <a:latin typeface="ＭＳ Ｐ明朝" panose="02020600040205080304" pitchFamily="18" charset="-128"/>
                        <a:ea typeface="ＭＳ Ｐ明朝" panose="02020600040205080304" pitchFamily="18" charset="-128"/>
                        <a:cs typeface="Times New Roman" panose="02020603050405020304" pitchFamily="18" charset="0"/>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smtClean="0">
                          <a:ln>
                            <a:noFill/>
                          </a:ln>
                          <a:solidFill>
                            <a:srgbClr val="990000"/>
                          </a:solidFill>
                          <a:effectLst/>
                          <a:latin typeface="Arial" panose="020B0604020202020204" pitchFamily="34" charset="0"/>
                          <a:ea typeface="ＭＳ Ｐゴシック" panose="020B0600070205080204" pitchFamily="50" charset="-128"/>
                          <a:sym typeface="Wingdings" panose="05000000000000000000" pitchFamily="2" charset="2"/>
                        </a:rPr>
                        <a:t></a:t>
                      </a: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456232300"/>
                  </a:ext>
                </a:extLst>
              </a:tr>
              <a:tr h="244475">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000" b="0" i="0" u="none" strike="noStrike" cap="none" normalizeH="0" baseline="0" smtClean="0">
                          <a:ln>
                            <a:noFill/>
                          </a:ln>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懐中電燈と予備乾電池</a:t>
                      </a:r>
                      <a:endPar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各</a:t>
                      </a:r>
                      <a:r>
                        <a:rPr kumimoji="1" lang="en-US"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5</a:t>
                      </a:r>
                      <a:r>
                        <a:rPr kumimoji="1" lang="ja-JP" altLang="en-US"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セット</a:t>
                      </a: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2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a:t>
                      </a: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ja-JP" sz="1400" b="0" i="1" u="none" strike="noStrike" cap="none" normalizeH="0" baseline="0" smtClean="0">
                        <a:ln>
                          <a:noFill/>
                        </a:ln>
                        <a:solidFill>
                          <a:schemeClr val="tx1"/>
                        </a:solidFill>
                        <a:effectLst/>
                        <a:latin typeface="ＭＳ Ｐ明朝" panose="02020600040205080304" pitchFamily="18" charset="-128"/>
                        <a:ea typeface="ＭＳ Ｐ明朝" panose="02020600040205080304" pitchFamily="18" charset="-128"/>
                        <a:cs typeface="Times New Roman" panose="02020603050405020304" pitchFamily="18" charset="0"/>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smtClean="0">
                          <a:ln>
                            <a:noFill/>
                          </a:ln>
                          <a:solidFill>
                            <a:srgbClr val="990000"/>
                          </a:solidFill>
                          <a:effectLst/>
                          <a:latin typeface="Arial" panose="020B0604020202020204" pitchFamily="34" charset="0"/>
                          <a:ea typeface="ＭＳ Ｐゴシック" panose="020B0600070205080204" pitchFamily="50" charset="-128"/>
                          <a:sym typeface="Wingdings" panose="05000000000000000000" pitchFamily="2" charset="2"/>
                        </a:rPr>
                        <a:t></a:t>
                      </a: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249853102"/>
                  </a:ext>
                </a:extLst>
              </a:tr>
              <a:tr h="244475">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000" b="0" i="0" u="none" strike="noStrike" cap="none" normalizeH="0" baseline="0" smtClean="0">
                          <a:ln>
                            <a:noFill/>
                          </a:ln>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救急箱</a:t>
                      </a:r>
                      <a:endPar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2</a:t>
                      </a:r>
                      <a:r>
                        <a:rPr kumimoji="1" lang="ja-JP" altLang="en-US"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セット</a:t>
                      </a: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200" b="1" i="0" u="none" strike="noStrike" cap="none" normalizeH="0" baseline="0" smtClean="0">
                          <a:ln>
                            <a:noFill/>
                          </a:ln>
                          <a:solidFill>
                            <a:srgbClr val="990000"/>
                          </a:solidFill>
                          <a:effectLst/>
                          <a:latin typeface="Arial" panose="020B0604020202020204" pitchFamily="34" charset="0"/>
                          <a:ea typeface="ＭＳ Ｐゴシック" panose="020B0600070205080204" pitchFamily="50" charset="-128"/>
                          <a:sym typeface="Wingdings" panose="05000000000000000000" pitchFamily="2" charset="2"/>
                        </a:rPr>
                        <a:t></a:t>
                      </a: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cs typeface="Times New Roman" panose="02020603050405020304" pitchFamily="18" charset="0"/>
                        </a:rPr>
                        <a:t>毎年４月</a:t>
                      </a:r>
                      <a:endParaRPr kumimoji="1" lang="ja-JP" altLang="en-US" sz="14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cs typeface="Times New Roman" panose="02020603050405020304" pitchFamily="18" charset="0"/>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smtClean="0">
                          <a:ln>
                            <a:noFill/>
                          </a:ln>
                          <a:solidFill>
                            <a:srgbClr val="990000"/>
                          </a:solidFill>
                          <a:effectLst/>
                          <a:latin typeface="Arial" panose="020B0604020202020204" pitchFamily="34" charset="0"/>
                          <a:ea typeface="ＭＳ Ｐゴシック" panose="020B0600070205080204" pitchFamily="50" charset="-128"/>
                          <a:sym typeface="Wingdings" panose="05000000000000000000" pitchFamily="2" charset="2"/>
                        </a:rPr>
                        <a:t></a:t>
                      </a: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5990320"/>
                  </a:ext>
                </a:extLst>
              </a:tr>
              <a:tr h="244475">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000" b="0" i="0" u="none" strike="noStrike" cap="none" normalizeH="0" baseline="0" smtClean="0">
                          <a:ln>
                            <a:noFill/>
                          </a:ln>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衛生用具類（ウェットティッシュ、トイレットペーパーなど）</a:t>
                      </a:r>
                      <a:endPar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常時使用分のみ</a:t>
                      </a: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a:t>
                      </a: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ja-JP" sz="14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smtClean="0">
                          <a:ln>
                            <a:noFill/>
                          </a:ln>
                          <a:solidFill>
                            <a:srgbClr val="990000"/>
                          </a:solidFill>
                          <a:effectLst/>
                          <a:latin typeface="Arial" panose="020B0604020202020204" pitchFamily="34" charset="0"/>
                          <a:ea typeface="ＭＳ Ｐゴシック" panose="020B0600070205080204" pitchFamily="50" charset="-128"/>
                          <a:sym typeface="Wingdings" panose="05000000000000000000" pitchFamily="2" charset="2"/>
                        </a:rPr>
                        <a:t></a:t>
                      </a: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939432591"/>
                  </a:ext>
                </a:extLst>
              </a:tr>
              <a:tr h="244475">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000" b="0" i="0" u="none" strike="noStrike" cap="none" normalizeH="0" baseline="0" smtClean="0">
                          <a:ln>
                            <a:noFill/>
                          </a:ln>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工具類（バール、ペンチ、ハンマー、シャベルなど）</a:t>
                      </a:r>
                      <a:endPar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各３セット</a:t>
                      </a: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a:t>
                      </a: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ja-JP" sz="14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smtClean="0">
                          <a:ln>
                            <a:noFill/>
                          </a:ln>
                          <a:solidFill>
                            <a:srgbClr val="990000"/>
                          </a:solidFill>
                          <a:effectLst/>
                          <a:latin typeface="Arial" panose="020B0604020202020204" pitchFamily="34" charset="0"/>
                          <a:ea typeface="ＭＳ Ｐゴシック" panose="020B0600070205080204" pitchFamily="50" charset="-128"/>
                          <a:sym typeface="Wingdings" panose="05000000000000000000" pitchFamily="2" charset="2"/>
                        </a:rPr>
                        <a:t></a:t>
                      </a: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542421095"/>
                  </a:ext>
                </a:extLst>
              </a:tr>
              <a:tr h="244475">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000" b="0" i="0" u="none" strike="noStrike" cap="none" normalizeH="0" baseline="0" smtClean="0">
                          <a:ln>
                            <a:noFill/>
                          </a:ln>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ビニールシート及び布テープ</a:t>
                      </a:r>
                      <a:endPar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14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a:t>
                      </a: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ja-JP" sz="14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a:t>
                      </a: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511624713"/>
                  </a:ext>
                </a:extLst>
              </a:tr>
              <a:tr h="244475">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000" b="0" i="0" u="none" strike="noStrike" cap="none" normalizeH="0" baseline="0" smtClean="0">
                          <a:ln>
                            <a:noFill/>
                          </a:ln>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ブルーシート</a:t>
                      </a:r>
                      <a:endPar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10m×10m×3</a:t>
                      </a:r>
                      <a:r>
                        <a:rPr kumimoji="1" lang="ja-JP" altLang="en-US"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セット</a:t>
                      </a: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a:t>
                      </a: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ja-JP" sz="14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smtClean="0">
                          <a:ln>
                            <a:noFill/>
                          </a:ln>
                          <a:solidFill>
                            <a:srgbClr val="990000"/>
                          </a:solidFill>
                          <a:effectLst/>
                          <a:latin typeface="Arial" panose="020B0604020202020204" pitchFamily="34" charset="0"/>
                          <a:ea typeface="ＭＳ Ｐゴシック" panose="020B0600070205080204" pitchFamily="50" charset="-128"/>
                          <a:sym typeface="Wingdings" panose="05000000000000000000" pitchFamily="2" charset="2"/>
                        </a:rPr>
                        <a:t></a:t>
                      </a: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536916007"/>
                  </a:ext>
                </a:extLst>
              </a:tr>
              <a:tr h="244475">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000" b="0" i="0" u="none" strike="noStrike" cap="none" normalizeH="0" baseline="0" smtClean="0">
                          <a:ln>
                            <a:noFill/>
                          </a:ln>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簡易トイレ製品（または、トイレ用ビニール袋及びビニールテープ）</a:t>
                      </a:r>
                      <a:endPar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14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a:t>
                      </a: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ja-JP" sz="14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a:t>
                      </a: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4195202050"/>
                  </a:ext>
                </a:extLst>
              </a:tr>
              <a:tr h="244475">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000" b="0" i="0" u="none" strike="noStrike" cap="none" normalizeH="0" baseline="0" smtClean="0">
                          <a:ln>
                            <a:noFill/>
                          </a:ln>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毛布</a:t>
                      </a:r>
                      <a:endPar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14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a:t>
                      </a: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ja-JP" sz="14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a:t>
                      </a: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4077774375"/>
                  </a:ext>
                </a:extLst>
              </a:tr>
              <a:tr h="395288">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000" b="0" i="0" u="none" strike="noStrike" cap="none" normalizeH="0" baseline="0" smtClean="0">
                          <a:ln>
                            <a:noFill/>
                          </a:ln>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携帯電話の充電器</a:t>
                      </a:r>
                      <a:endPar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5</a:t>
                      </a:r>
                      <a:r>
                        <a:rPr kumimoji="1" lang="ja-JP" altLang="en-US"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セット</a:t>
                      </a: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a:t>
                      </a: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ja-JP" sz="14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smtClean="0">
                          <a:ln>
                            <a:noFill/>
                          </a:ln>
                          <a:solidFill>
                            <a:srgbClr val="990000"/>
                          </a:solidFill>
                          <a:effectLst/>
                          <a:latin typeface="Arial" panose="020B0604020202020204" pitchFamily="34" charset="0"/>
                          <a:ea typeface="ＭＳ Ｐゴシック" panose="020B0600070205080204" pitchFamily="50" charset="-128"/>
                          <a:sym typeface="Wingdings" panose="05000000000000000000" pitchFamily="2" charset="2"/>
                        </a:rPr>
                        <a:t></a:t>
                      </a: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564346757"/>
                  </a:ext>
                </a:extLst>
              </a:tr>
              <a:tr h="244475">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000" b="0" i="0" u="none" strike="noStrike" cap="none" normalizeH="0" baseline="0" smtClean="0">
                          <a:ln>
                            <a:noFill/>
                          </a:ln>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拡声器</a:t>
                      </a:r>
                      <a:endPar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14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a:t>
                      </a: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ja-JP" sz="14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a:t>
                      </a: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943366961"/>
                  </a:ext>
                </a:extLst>
              </a:tr>
              <a:tr h="180975">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発電機</a:t>
                      </a: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2</a:t>
                      </a:r>
                      <a:r>
                        <a:rPr kumimoji="1" lang="ja-JP" altLang="en-US"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台</a:t>
                      </a: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2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a:t>
                      </a: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4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200" b="1" i="0" u="none" strike="noStrike" cap="none" normalizeH="0" baseline="0" smtClean="0">
                          <a:ln>
                            <a:noFill/>
                          </a:ln>
                          <a:solidFill>
                            <a:srgbClr val="990000"/>
                          </a:solidFill>
                          <a:effectLst/>
                          <a:latin typeface="Arial" panose="020B0604020202020204" pitchFamily="34" charset="0"/>
                          <a:ea typeface="ＭＳ Ｐゴシック" panose="020B0600070205080204" pitchFamily="50" charset="-128"/>
                          <a:sym typeface="Wingdings" panose="05000000000000000000" pitchFamily="2" charset="2"/>
                        </a:rPr>
                        <a:t></a:t>
                      </a: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60607822"/>
                  </a:ext>
                </a:extLst>
              </a:tr>
              <a:tr h="180975">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発電機用燃料ガソリン</a:t>
                      </a: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30</a:t>
                      </a:r>
                      <a:r>
                        <a:rPr kumimoji="1" lang="ja-JP" altLang="en-US"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リットル</a:t>
                      </a: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2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a:t>
                      </a: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4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200" b="1" i="0" u="none" strike="noStrike" cap="none" normalizeH="0" baseline="0" smtClean="0">
                          <a:ln>
                            <a:noFill/>
                          </a:ln>
                          <a:solidFill>
                            <a:srgbClr val="990000"/>
                          </a:solidFill>
                          <a:effectLst/>
                          <a:latin typeface="Arial" panose="020B0604020202020204" pitchFamily="34" charset="0"/>
                          <a:ea typeface="ＭＳ Ｐゴシック" panose="020B0600070205080204" pitchFamily="50" charset="-128"/>
                          <a:sym typeface="Wingdings" panose="05000000000000000000" pitchFamily="2" charset="2"/>
                        </a:rPr>
                        <a:t></a:t>
                      </a: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307006144"/>
                  </a:ext>
                </a:extLst>
              </a:tr>
              <a:tr h="180975">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1000" b="1" i="0" u="none" strike="noStrike" cap="none" normalizeH="0" baseline="0" smtClean="0">
                        <a:ln>
                          <a:noFill/>
                        </a:ln>
                        <a:solidFill>
                          <a:srgbClr val="800000"/>
                        </a:solidFill>
                        <a:effectLst/>
                        <a:latin typeface="HG丸ｺﾞｼｯｸM-PRO" panose="020F0600000000000000" pitchFamily="50" charset="-128"/>
                        <a:ea typeface="HG丸ｺﾞｼｯｸM-PRO" panose="020F0600000000000000" pitchFamily="50"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2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a:t>
                      </a: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4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2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a:t>
                      </a: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211364329"/>
                  </a:ext>
                </a:extLst>
              </a:tr>
              <a:tr h="180975">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endParaRPr>
                    </a:p>
                  </a:txBody>
                  <a:tcPr marL="90000" marR="90000" marT="46800" marB="46800"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1000" b="1" i="0" u="none" strike="noStrike" cap="none" normalizeH="0" baseline="0" smtClean="0">
                        <a:ln>
                          <a:noFill/>
                        </a:ln>
                        <a:solidFill>
                          <a:srgbClr val="800000"/>
                        </a:solidFill>
                        <a:effectLst/>
                        <a:latin typeface="HG丸ｺﾞｼｯｸM-PRO" panose="020F0600000000000000" pitchFamily="50" charset="-128"/>
                        <a:ea typeface="HG丸ｺﾞｼｯｸM-PRO" panose="020F0600000000000000" pitchFamily="50"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2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a:t>
                      </a: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4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2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a:t>
                      </a: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814874168"/>
                  </a:ext>
                </a:extLst>
              </a:tr>
            </a:tbl>
          </a:graphicData>
        </a:graphic>
      </p:graphicFrame>
      <p:sp>
        <p:nvSpPr>
          <p:cNvPr id="103481" name="Text Box 57"/>
          <p:cNvSpPr txBox="1">
            <a:spLocks noChangeArrowheads="1"/>
          </p:cNvSpPr>
          <p:nvPr/>
        </p:nvSpPr>
        <p:spPr bwMode="auto">
          <a:xfrm>
            <a:off x="3254375" y="9647238"/>
            <a:ext cx="349250" cy="27463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28575">
                <a:solidFill>
                  <a:srgbClr val="00FF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pPr algn="ctr"/>
            <a:r>
              <a:rPr lang="en-US" altLang="ja-JP" sz="1200" b="1">
                <a:solidFill>
                  <a:srgbClr val="3333FF"/>
                </a:solidFill>
                <a:effectLst>
                  <a:outerShdw blurRad="38100" dist="38100" dir="2700000" algn="tl">
                    <a:srgbClr val="C0C0C0"/>
                  </a:outerShdw>
                </a:effectLst>
                <a:ea typeface="ＭＳ Ｐゴシック" panose="020B0600070205080204" pitchFamily="50" charset="-128"/>
              </a:rPr>
              <a:t>12</a:t>
            </a:r>
          </a:p>
        </p:txBody>
      </p:sp>
      <p:sp>
        <p:nvSpPr>
          <p:cNvPr id="103899" name="Text Box 475"/>
          <p:cNvSpPr txBox="1">
            <a:spLocks noChangeArrowheads="1"/>
          </p:cNvSpPr>
          <p:nvPr/>
        </p:nvSpPr>
        <p:spPr bwMode="auto">
          <a:xfrm>
            <a:off x="331788" y="633413"/>
            <a:ext cx="6337300" cy="1006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92075" indent="-92075">
              <a:defRPr kumimoji="1">
                <a:solidFill>
                  <a:schemeClr val="tx1"/>
                </a:solidFill>
                <a:latin typeface="Arial" panose="020B0604020202020204" pitchFamily="34" charset="0"/>
                <a:ea typeface="ＭＳ Ｐゴシック" panose="020B0600070205080204" pitchFamily="50" charset="-128"/>
              </a:defRPr>
            </a:lvl1pPr>
            <a:lvl2pPr>
              <a:defRPr kumimoji="1">
                <a:solidFill>
                  <a:schemeClr val="tx1"/>
                </a:solidFill>
                <a:latin typeface="Arial" panose="020B0604020202020204" pitchFamily="34" charset="0"/>
                <a:ea typeface="ＭＳ Ｐゴシック" panose="020B0600070205080204" pitchFamily="50" charset="-128"/>
              </a:defRPr>
            </a:lvl2pPr>
            <a:lvl3pPr>
              <a:defRPr kumimoji="1">
                <a:solidFill>
                  <a:schemeClr val="tx1"/>
                </a:solidFill>
                <a:latin typeface="Arial" panose="020B0604020202020204" pitchFamily="34" charset="0"/>
                <a:ea typeface="ＭＳ Ｐゴシック" panose="020B0600070205080204" pitchFamily="50" charset="-128"/>
              </a:defRPr>
            </a:lvl3pPr>
            <a:lvl4pPr>
              <a:defRPr kumimoji="1">
                <a:solidFill>
                  <a:schemeClr val="tx1"/>
                </a:solidFill>
                <a:latin typeface="Arial" panose="020B0604020202020204" pitchFamily="34" charset="0"/>
                <a:ea typeface="ＭＳ Ｐゴシック" panose="020B0600070205080204" pitchFamily="50" charset="-128"/>
              </a:defRPr>
            </a:lvl4pPr>
            <a:lvl5pPr>
              <a:defRPr kumimoji="1">
                <a:solidFill>
                  <a:schemeClr val="tx1"/>
                </a:solidFill>
                <a:latin typeface="Arial" panose="020B0604020202020204" pitchFamily="34" charset="0"/>
                <a:ea typeface="ＭＳ Ｐゴシック" panose="020B0600070205080204" pitchFamily="50" charset="-128"/>
              </a:defRPr>
            </a:lvl5pPr>
            <a:lvl6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endParaRPr lang="en-US" altLang="ja-JP">
              <a:solidFill>
                <a:srgbClr val="808080"/>
              </a:solidFill>
              <a:latin typeface="HG丸ｺﾞｼｯｸM-PRO" panose="020F0600000000000000" pitchFamily="50" charset="-128"/>
              <a:ea typeface="HG丸ｺﾞｼｯｸM-PRO" panose="020F0600000000000000" pitchFamily="50" charset="-128"/>
            </a:endParaRPr>
          </a:p>
          <a:p>
            <a:pPr>
              <a:buFontTx/>
              <a:buChar char="•"/>
            </a:pPr>
            <a:r>
              <a:rPr lang="ja-JP" altLang="en-US">
                <a:solidFill>
                  <a:srgbClr val="808080"/>
                </a:solidFill>
                <a:ea typeface="HG丸ｺﾞｼｯｸM-PRO" panose="020F0600000000000000" pitchFamily="50" charset="-128"/>
              </a:rPr>
              <a:t>備蓄品については、災害が発生した際に、その場から避難するために必要なモノ、救援などの応急措置に必要なモノ、その後生きながらえるために必要なモノといった観点から考えてください。</a:t>
            </a:r>
          </a:p>
          <a:p>
            <a:pPr>
              <a:buFontTx/>
              <a:buChar char="•"/>
            </a:pPr>
            <a:r>
              <a:rPr lang="ja-JP" altLang="en-US">
                <a:solidFill>
                  <a:srgbClr val="808080"/>
                </a:solidFill>
                <a:ea typeface="HG丸ｺﾞｼｯｸM-PRO" panose="020F0600000000000000" pitchFamily="50" charset="-128"/>
              </a:rPr>
              <a:t>水や食料などの備蓄量は、≪人数</a:t>
            </a:r>
            <a:r>
              <a:rPr lang="en-US" altLang="ja-JP">
                <a:solidFill>
                  <a:srgbClr val="808080"/>
                </a:solidFill>
                <a:ea typeface="HG丸ｺﾞｼｯｸM-PRO" panose="020F0600000000000000" pitchFamily="50" charset="-128"/>
              </a:rPr>
              <a:t>×</a:t>
            </a:r>
            <a:r>
              <a:rPr lang="ja-JP" altLang="en-US">
                <a:solidFill>
                  <a:srgbClr val="808080"/>
                </a:solidFill>
                <a:ea typeface="HG丸ｺﾞｼｯｸM-PRO" panose="020F0600000000000000" pitchFamily="50" charset="-128"/>
              </a:rPr>
              <a:t>３日分≫が目安といわれています。あなたの会社の予算やスペースの制約もあると思われますが、人命の安全確保の観点からも３日分を目安に確保してください。</a:t>
            </a:r>
          </a:p>
          <a:p>
            <a:pPr>
              <a:buFontTx/>
              <a:buChar char="•"/>
            </a:pPr>
            <a:r>
              <a:rPr lang="ja-JP" altLang="en-US">
                <a:solidFill>
                  <a:srgbClr val="808080"/>
                </a:solidFill>
                <a:ea typeface="HG丸ｺﾞｼｯｸM-PRO" panose="020F0600000000000000" pitchFamily="50" charset="-128"/>
              </a:rPr>
              <a:t>ＢＣＰ対応を行う要員や、帰宅できない従業員を対象とした備蓄品については、特に準備が必要です。</a:t>
            </a:r>
          </a:p>
        </p:txBody>
      </p:sp>
      <p:sp>
        <p:nvSpPr>
          <p:cNvPr id="103905" name="AutoShape 481"/>
          <p:cNvSpPr>
            <a:spLocks noChangeArrowheads="1"/>
          </p:cNvSpPr>
          <p:nvPr/>
        </p:nvSpPr>
        <p:spPr bwMode="auto">
          <a:xfrm>
            <a:off x="333375" y="1857375"/>
            <a:ext cx="2663825" cy="431800"/>
          </a:xfrm>
          <a:prstGeom prst="wedgeRectCallout">
            <a:avLst>
              <a:gd name="adj1" fmla="val 9537"/>
              <a:gd name="adj2" fmla="val 147426"/>
            </a:avLst>
          </a:prstGeom>
          <a:solidFill>
            <a:srgbClr val="E5FFB7"/>
          </a:solidFill>
          <a:ln w="9525">
            <a:solidFill>
              <a:srgbClr val="0033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pPr>
              <a:spcBef>
                <a:spcPct val="10000"/>
              </a:spcBef>
            </a:pPr>
            <a:r>
              <a:rPr lang="ja-JP" altLang="en-US">
                <a:solidFill>
                  <a:srgbClr val="003300"/>
                </a:solidFill>
              </a:rPr>
              <a:t>あなたの会社で整備している備蓄品などを、この項目で整理しておきましょう。</a:t>
            </a:r>
          </a:p>
        </p:txBody>
      </p:sp>
      <p:sp>
        <p:nvSpPr>
          <p:cNvPr id="103906" name="AutoShape 482"/>
          <p:cNvSpPr>
            <a:spLocks noChangeArrowheads="1"/>
          </p:cNvSpPr>
          <p:nvPr/>
        </p:nvSpPr>
        <p:spPr bwMode="auto">
          <a:xfrm>
            <a:off x="3860800" y="2073275"/>
            <a:ext cx="2519363" cy="430213"/>
          </a:xfrm>
          <a:prstGeom prst="wedgeRectCallout">
            <a:avLst>
              <a:gd name="adj1" fmla="val -39856"/>
              <a:gd name="adj2" fmla="val 177940"/>
            </a:avLst>
          </a:prstGeom>
          <a:solidFill>
            <a:srgbClr val="E5FFB7"/>
          </a:solidFill>
          <a:ln w="9525">
            <a:solidFill>
              <a:srgbClr val="0033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pPr>
              <a:spcBef>
                <a:spcPct val="10000"/>
              </a:spcBef>
            </a:pPr>
            <a:r>
              <a:rPr lang="ja-JP" altLang="en-US">
                <a:solidFill>
                  <a:srgbClr val="003300"/>
                </a:solidFill>
              </a:rPr>
              <a:t>水や食料などの備蓄量は、</a:t>
            </a:r>
            <a:r>
              <a:rPr lang="en-US" altLang="ja-JP">
                <a:solidFill>
                  <a:srgbClr val="003300"/>
                </a:solidFill>
              </a:rPr>
              <a:t>《</a:t>
            </a:r>
            <a:r>
              <a:rPr lang="ja-JP" altLang="en-US">
                <a:solidFill>
                  <a:srgbClr val="003300"/>
                </a:solidFill>
              </a:rPr>
              <a:t>人数</a:t>
            </a:r>
            <a:r>
              <a:rPr lang="en-US" altLang="ja-JP">
                <a:solidFill>
                  <a:srgbClr val="003300"/>
                </a:solidFill>
              </a:rPr>
              <a:t>×</a:t>
            </a:r>
            <a:r>
              <a:rPr lang="en-US" altLang="ja-JP">
                <a:solidFill>
                  <a:srgbClr val="003300"/>
                </a:solidFill>
                <a:latin typeface="HG丸ｺﾞｼｯｸM-PRO" panose="020F0600000000000000" pitchFamily="50" charset="-128"/>
              </a:rPr>
              <a:t>3</a:t>
            </a:r>
            <a:r>
              <a:rPr lang="ja-JP" altLang="en-US">
                <a:solidFill>
                  <a:srgbClr val="003300"/>
                </a:solidFill>
              </a:rPr>
              <a:t>日分</a:t>
            </a:r>
            <a:r>
              <a:rPr lang="en-US" altLang="ja-JP">
                <a:solidFill>
                  <a:srgbClr val="003300"/>
                </a:solidFill>
              </a:rPr>
              <a:t>》</a:t>
            </a:r>
            <a:r>
              <a:rPr lang="ja-JP" altLang="en-US">
                <a:solidFill>
                  <a:srgbClr val="003300"/>
                </a:solidFill>
              </a:rPr>
              <a:t>が目安と言われています。</a:t>
            </a:r>
          </a:p>
        </p:txBody>
      </p:sp>
      <p:sp>
        <p:nvSpPr>
          <p:cNvPr id="103907" name="AutoShape 483"/>
          <p:cNvSpPr>
            <a:spLocks noChangeArrowheads="1"/>
          </p:cNvSpPr>
          <p:nvPr/>
        </p:nvSpPr>
        <p:spPr bwMode="auto">
          <a:xfrm>
            <a:off x="692150" y="9202738"/>
            <a:ext cx="2519363" cy="433387"/>
          </a:xfrm>
          <a:prstGeom prst="wedgeRectCallout">
            <a:avLst>
              <a:gd name="adj1" fmla="val -12255"/>
              <a:gd name="adj2" fmla="val -163236"/>
            </a:avLst>
          </a:prstGeom>
          <a:solidFill>
            <a:srgbClr val="E5FFB7"/>
          </a:solidFill>
          <a:ln w="9525">
            <a:solidFill>
              <a:srgbClr val="0033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pPr>
              <a:spcBef>
                <a:spcPct val="10000"/>
              </a:spcBef>
            </a:pPr>
            <a:r>
              <a:rPr lang="en-US" altLang="ja-JP">
                <a:solidFill>
                  <a:srgbClr val="003300"/>
                </a:solidFill>
              </a:rPr>
              <a:t>【</a:t>
            </a:r>
            <a:r>
              <a:rPr lang="ja-JP" altLang="en-US">
                <a:solidFill>
                  <a:srgbClr val="003300"/>
                </a:solidFill>
              </a:rPr>
              <a:t>様式 ③</a:t>
            </a:r>
            <a:r>
              <a:rPr lang="en-US" altLang="ja-JP">
                <a:solidFill>
                  <a:srgbClr val="003300"/>
                </a:solidFill>
              </a:rPr>
              <a:t>】</a:t>
            </a:r>
            <a:r>
              <a:rPr lang="ja-JP" altLang="en-US">
                <a:solidFill>
                  <a:srgbClr val="003300"/>
                </a:solidFill>
              </a:rPr>
              <a:t>の避難経路図に備蓄品の保管場所も記入しておきましょう。</a:t>
            </a:r>
          </a:p>
        </p:txBody>
      </p:sp>
      <p:sp>
        <p:nvSpPr>
          <p:cNvPr id="103908" name="AutoShape 484"/>
          <p:cNvSpPr>
            <a:spLocks noChangeArrowheads="1"/>
          </p:cNvSpPr>
          <p:nvPr/>
        </p:nvSpPr>
        <p:spPr bwMode="auto">
          <a:xfrm>
            <a:off x="4500563" y="4843463"/>
            <a:ext cx="1466850" cy="863600"/>
          </a:xfrm>
          <a:prstGeom prst="wedgeRectCallout">
            <a:avLst>
              <a:gd name="adj1" fmla="val -78681"/>
              <a:gd name="adj2" fmla="val 6616"/>
            </a:avLst>
          </a:prstGeom>
          <a:solidFill>
            <a:srgbClr val="E5FFB7"/>
          </a:solidFill>
          <a:ln w="9525">
            <a:solidFill>
              <a:srgbClr val="0033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pPr>
              <a:spcBef>
                <a:spcPct val="10000"/>
              </a:spcBef>
            </a:pPr>
            <a:r>
              <a:rPr lang="ja-JP" altLang="en-US">
                <a:solidFill>
                  <a:srgbClr val="003300"/>
                </a:solidFill>
              </a:rPr>
              <a:t>閉じ込められたヒトの救出等に使用します。閉じ込めの恐れがある場所には特に整備しましょう。</a:t>
            </a:r>
          </a:p>
        </p:txBody>
      </p:sp>
      <p:sp>
        <p:nvSpPr>
          <p:cNvPr id="103909" name="AutoShape 485"/>
          <p:cNvSpPr>
            <a:spLocks noChangeArrowheads="1"/>
          </p:cNvSpPr>
          <p:nvPr/>
        </p:nvSpPr>
        <p:spPr bwMode="auto">
          <a:xfrm>
            <a:off x="2133600" y="8291513"/>
            <a:ext cx="2087563" cy="692150"/>
          </a:xfrm>
          <a:prstGeom prst="wedgeRectCallout">
            <a:avLst>
              <a:gd name="adj1" fmla="val -62852"/>
              <a:gd name="adj2" fmla="val -100343"/>
            </a:avLst>
          </a:prstGeom>
          <a:solidFill>
            <a:srgbClr val="E5FFB7"/>
          </a:solidFill>
          <a:ln w="9525">
            <a:solidFill>
              <a:srgbClr val="0033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pPr>
              <a:spcBef>
                <a:spcPct val="10000"/>
              </a:spcBef>
            </a:pPr>
            <a:r>
              <a:rPr lang="ja-JP" altLang="en-US">
                <a:solidFill>
                  <a:srgbClr val="003300"/>
                </a:solidFill>
              </a:rPr>
              <a:t>対策本部や復旧作業で使用する電源の確保のために発電機、およびその燃料を備蓄することは有効です。</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92" name="Rectangle 44"/>
          <p:cNvSpPr>
            <a:spLocks noChangeArrowheads="1"/>
          </p:cNvSpPr>
          <p:nvPr/>
        </p:nvSpPr>
        <p:spPr bwMode="auto">
          <a:xfrm>
            <a:off x="333375" y="200025"/>
            <a:ext cx="3455988" cy="269875"/>
          </a:xfrm>
          <a:prstGeom prst="rect">
            <a:avLst/>
          </a:prstGeom>
          <a:gradFill rotWithShape="1">
            <a:gsLst>
              <a:gs pos="0">
                <a:srgbClr val="DDDDDD"/>
              </a:gs>
              <a:gs pos="50000">
                <a:srgbClr val="DDDDDD">
                  <a:gamma/>
                  <a:tint val="0"/>
                  <a:invGamma/>
                </a:srgbClr>
              </a:gs>
              <a:gs pos="100000">
                <a:srgbClr val="DDDDDD"/>
              </a:gs>
            </a:gsLst>
            <a:lin ang="5400000" scaled="1"/>
          </a:gradFill>
          <a:ln>
            <a:noFill/>
          </a:ln>
          <a:effectLst/>
          <a:extLst>
            <a:ext uri="{91240B29-F687-4F45-9708-019B960494DF}">
              <a14:hiddenLine xmlns:a14="http://schemas.microsoft.com/office/drawing/2010/main" w="28575">
                <a:solidFill>
                  <a:srgbClr val="DDDDDD"/>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sp>
        <p:nvSpPr>
          <p:cNvPr id="104450" name="Text Box 2"/>
          <p:cNvSpPr txBox="1">
            <a:spLocks noChangeArrowheads="1"/>
          </p:cNvSpPr>
          <p:nvPr/>
        </p:nvSpPr>
        <p:spPr bwMode="auto">
          <a:xfrm>
            <a:off x="241300" y="133350"/>
            <a:ext cx="17843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sz="1800"/>
              <a:t>【</a:t>
            </a:r>
            <a:r>
              <a:rPr lang="ja-JP" altLang="en-US" sz="1800"/>
              <a:t>様式　⑤</a:t>
            </a:r>
            <a:r>
              <a:rPr lang="en-US" altLang="ja-JP" sz="1800"/>
              <a:t>】</a:t>
            </a:r>
            <a:r>
              <a:rPr lang="ja-JP" altLang="en-US" sz="1800"/>
              <a:t>　</a:t>
            </a:r>
          </a:p>
        </p:txBody>
      </p:sp>
      <p:sp>
        <p:nvSpPr>
          <p:cNvPr id="104451" name="Text Box 3"/>
          <p:cNvSpPr txBox="1">
            <a:spLocks noChangeArrowheads="1"/>
          </p:cNvSpPr>
          <p:nvPr/>
        </p:nvSpPr>
        <p:spPr bwMode="auto">
          <a:xfrm>
            <a:off x="1700213" y="133350"/>
            <a:ext cx="20129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ja-JP" altLang="en-US" sz="1800"/>
              <a:t>従業員携帯カード</a:t>
            </a:r>
          </a:p>
        </p:txBody>
      </p:sp>
      <p:sp>
        <p:nvSpPr>
          <p:cNvPr id="104452" name="Text Box 4"/>
          <p:cNvSpPr txBox="1">
            <a:spLocks noChangeArrowheads="1"/>
          </p:cNvSpPr>
          <p:nvPr/>
        </p:nvSpPr>
        <p:spPr bwMode="auto">
          <a:xfrm>
            <a:off x="188913" y="765175"/>
            <a:ext cx="6524625"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indent="177800">
              <a:defRPr kumimoji="1">
                <a:solidFill>
                  <a:schemeClr val="tx1"/>
                </a:solidFill>
                <a:latin typeface="Arial" panose="020B0604020202020204" pitchFamily="34" charset="0"/>
                <a:ea typeface="ＭＳ Ｐゴシック" panose="020B0600070205080204" pitchFamily="50" charset="-128"/>
              </a:defRPr>
            </a:lvl1pPr>
            <a:lvl2pPr>
              <a:defRPr kumimoji="1">
                <a:solidFill>
                  <a:schemeClr val="tx1"/>
                </a:solidFill>
                <a:latin typeface="Arial" panose="020B0604020202020204" pitchFamily="34" charset="0"/>
                <a:ea typeface="ＭＳ Ｐゴシック" panose="020B0600070205080204" pitchFamily="50" charset="-128"/>
              </a:defRPr>
            </a:lvl2pPr>
            <a:lvl3pPr>
              <a:defRPr kumimoji="1">
                <a:solidFill>
                  <a:schemeClr val="tx1"/>
                </a:solidFill>
                <a:latin typeface="Arial" panose="020B0604020202020204" pitchFamily="34" charset="0"/>
                <a:ea typeface="ＭＳ Ｐゴシック" panose="020B0600070205080204" pitchFamily="50" charset="-128"/>
              </a:defRPr>
            </a:lvl3pPr>
            <a:lvl4pPr>
              <a:defRPr kumimoji="1">
                <a:solidFill>
                  <a:schemeClr val="tx1"/>
                </a:solidFill>
                <a:latin typeface="Arial" panose="020B0604020202020204" pitchFamily="34" charset="0"/>
                <a:ea typeface="ＭＳ Ｐゴシック" panose="020B0600070205080204" pitchFamily="50" charset="-128"/>
              </a:defRPr>
            </a:lvl4pPr>
            <a:lvl5pPr>
              <a:defRPr kumimoji="1">
                <a:solidFill>
                  <a:schemeClr val="tx1"/>
                </a:solidFill>
                <a:latin typeface="Arial" panose="020B0604020202020204" pitchFamily="34" charset="0"/>
                <a:ea typeface="ＭＳ Ｐゴシック" panose="020B0600070205080204" pitchFamily="50" charset="-128"/>
              </a:defRPr>
            </a:lvl5pPr>
            <a:lvl6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ja-JP" altLang="en-US">
                <a:solidFill>
                  <a:srgbClr val="808080"/>
                </a:solidFill>
                <a:ea typeface="HG丸ｺﾞｼｯｸM-PRO" panose="020F0600000000000000" pitchFamily="50" charset="-128"/>
              </a:rPr>
              <a:t>各部署、各従業員が、被災時の連絡先や自分のやるべきことについて記入しましょう。</a:t>
            </a:r>
          </a:p>
          <a:p>
            <a:r>
              <a:rPr lang="ja-JP" altLang="en-US">
                <a:solidFill>
                  <a:srgbClr val="808080"/>
                </a:solidFill>
                <a:ea typeface="HG丸ｺﾞｼｯｸM-PRO" panose="020F0600000000000000" pitchFamily="50" charset="-128"/>
              </a:rPr>
              <a:t>記入したものは、定期入れや財布に納め常に携行するようにしてください。</a:t>
            </a:r>
          </a:p>
        </p:txBody>
      </p:sp>
      <p:sp>
        <p:nvSpPr>
          <p:cNvPr id="104457" name="Text Box 9"/>
          <p:cNvSpPr txBox="1">
            <a:spLocks noChangeArrowheads="1"/>
          </p:cNvSpPr>
          <p:nvPr/>
        </p:nvSpPr>
        <p:spPr bwMode="auto">
          <a:xfrm>
            <a:off x="3254375" y="9647238"/>
            <a:ext cx="349250" cy="27463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28575">
                <a:solidFill>
                  <a:srgbClr val="00FF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pPr algn="ctr"/>
            <a:r>
              <a:rPr lang="en-US" altLang="ja-JP" sz="1200" b="1">
                <a:solidFill>
                  <a:srgbClr val="3333FF"/>
                </a:solidFill>
                <a:effectLst>
                  <a:outerShdw blurRad="38100" dist="38100" dir="2700000" algn="tl">
                    <a:srgbClr val="C0C0C0"/>
                  </a:outerShdw>
                </a:effectLst>
                <a:ea typeface="ＭＳ Ｐゴシック" panose="020B0600070205080204" pitchFamily="50" charset="-128"/>
              </a:rPr>
              <a:t>13</a:t>
            </a:r>
          </a:p>
        </p:txBody>
      </p:sp>
      <p:sp>
        <p:nvSpPr>
          <p:cNvPr id="104490" name="Text Box 42"/>
          <p:cNvSpPr txBox="1">
            <a:spLocks noChangeArrowheads="1"/>
          </p:cNvSpPr>
          <p:nvPr/>
        </p:nvSpPr>
        <p:spPr bwMode="auto">
          <a:xfrm>
            <a:off x="1628775" y="3460750"/>
            <a:ext cx="3600450" cy="1492250"/>
          </a:xfrm>
          <a:prstGeom prst="rect">
            <a:avLst/>
          </a:prstGeom>
          <a:solidFill>
            <a:schemeClr val="bg1"/>
          </a:solidFill>
          <a:ln>
            <a:noFill/>
          </a:ln>
          <a:effectLst/>
          <a:extLst>
            <a:ext uri="{91240B29-F687-4F45-9708-019B960494DF}">
              <a14:hiddenLine xmlns:a14="http://schemas.microsoft.com/office/drawing/2010/main" w="28575">
                <a:solidFill>
                  <a:srgbClr val="00FF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p>
            <a:pPr algn="ctr"/>
            <a:r>
              <a:rPr lang="ja-JP" altLang="en-US" sz="6000" b="1">
                <a:solidFill>
                  <a:srgbClr val="3333FF"/>
                </a:solidFill>
                <a:ea typeface="ＭＳ Ｐゴシック" panose="020B0600070205080204" pitchFamily="50" charset="-128"/>
              </a:rPr>
              <a:t>別途作成</a:t>
            </a:r>
          </a:p>
          <a:p>
            <a:pPr algn="ctr"/>
            <a:r>
              <a:rPr lang="ja-JP" altLang="en-US" sz="3200" b="1">
                <a:solidFill>
                  <a:srgbClr val="3333FF"/>
                </a:solidFill>
                <a:ea typeface="ＭＳ Ｐゴシック" panose="020B0600070205080204" pitchFamily="50" charset="-128"/>
              </a:rPr>
              <a:t>（別ファイル）</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27109" name="Group 133"/>
          <p:cNvGraphicFramePr>
            <a:graphicFrameLocks noGrp="1"/>
          </p:cNvGraphicFramePr>
          <p:nvPr>
            <p:extLst>
              <p:ext uri="{D42A27DB-BD31-4B8C-83A1-F6EECF244321}">
                <p14:modId xmlns:p14="http://schemas.microsoft.com/office/powerpoint/2010/main" val="755462893"/>
              </p:ext>
            </p:extLst>
          </p:nvPr>
        </p:nvGraphicFramePr>
        <p:xfrm>
          <a:off x="1052513" y="4232275"/>
          <a:ext cx="4752975" cy="3684588"/>
        </p:xfrm>
        <a:graphic>
          <a:graphicData uri="http://schemas.openxmlformats.org/drawingml/2006/table">
            <a:tbl>
              <a:tblPr/>
              <a:tblGrid>
                <a:gridCol w="2378075">
                  <a:extLst>
                    <a:ext uri="{9D8B030D-6E8A-4147-A177-3AD203B41FA5}">
                      <a16:colId xmlns:a16="http://schemas.microsoft.com/office/drawing/2014/main" val="3750253961"/>
                    </a:ext>
                  </a:extLst>
                </a:gridCol>
                <a:gridCol w="2374900">
                  <a:extLst>
                    <a:ext uri="{9D8B030D-6E8A-4147-A177-3AD203B41FA5}">
                      <a16:colId xmlns:a16="http://schemas.microsoft.com/office/drawing/2014/main" val="907091389"/>
                    </a:ext>
                  </a:extLst>
                </a:gridCol>
              </a:tblGrid>
              <a:tr h="396875">
                <a:tc gridSpan="2">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smtClean="0">
                          <a:ln>
                            <a:noFill/>
                          </a:ln>
                          <a:solidFill>
                            <a:schemeClr val="tx1"/>
                          </a:solidFill>
                          <a:effectLst/>
                          <a:latin typeface="ＭＳ Ｐゴシック" panose="020B0600070205080204" pitchFamily="50" charset="-128"/>
                          <a:ea typeface="ＭＳ Ｐゴシック" panose="020B0600070205080204" pitchFamily="50" charset="-128"/>
                        </a:rPr>
                        <a:t>承認欄（作成・点検・更新時に記載）</a:t>
                      </a:r>
                    </a:p>
                  </a:txBody>
                  <a:tcPr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DDDDDD"/>
                    </a:solidFill>
                  </a:tcPr>
                </a:tc>
                <a:tc hMerge="1">
                  <a:txBody>
                    <a:bodyPr/>
                    <a:lstStyle/>
                    <a:p>
                      <a:endParaRPr kumimoji="1" lang="ja-JP" altLang="en-US"/>
                    </a:p>
                  </a:txBody>
                  <a:tcPr/>
                </a:tc>
                <a:extLst>
                  <a:ext uri="{0D108BD9-81ED-4DB2-BD59-A6C34878D82A}">
                    <a16:rowId xmlns:a16="http://schemas.microsoft.com/office/drawing/2014/main" val="646054070"/>
                  </a:ext>
                </a:extLst>
              </a:tr>
              <a:tr h="376238">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smtClean="0">
                          <a:ln>
                            <a:noFill/>
                          </a:ln>
                          <a:solidFill>
                            <a:schemeClr val="tx1"/>
                          </a:solidFill>
                          <a:effectLst/>
                          <a:latin typeface="ＭＳ Ｐゴシック" panose="020B0600070205080204" pitchFamily="50" charset="-128"/>
                          <a:ea typeface="ＭＳ Ｐゴシック" panose="020B0600070205080204" pitchFamily="50" charset="-128"/>
                        </a:rPr>
                        <a:t>承認日</a:t>
                      </a:r>
                    </a:p>
                  </a:txBody>
                  <a:tcPr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smtClean="0">
                          <a:ln>
                            <a:noFill/>
                          </a:ln>
                          <a:solidFill>
                            <a:schemeClr val="tx1"/>
                          </a:solidFill>
                          <a:effectLst/>
                          <a:latin typeface="ＭＳ Ｐゴシック" panose="020B0600070205080204" pitchFamily="50" charset="-128"/>
                          <a:ea typeface="ＭＳ Ｐゴシック" panose="020B0600070205080204" pitchFamily="50" charset="-128"/>
                        </a:rPr>
                        <a:t>承認者</a:t>
                      </a:r>
                    </a:p>
                  </a:txBody>
                  <a:tcPr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DDDDDD"/>
                    </a:solidFill>
                  </a:tcPr>
                </a:tc>
                <a:extLst>
                  <a:ext uri="{0D108BD9-81ED-4DB2-BD59-A6C34878D82A}">
                    <a16:rowId xmlns:a16="http://schemas.microsoft.com/office/drawing/2014/main" val="2326382943"/>
                  </a:ext>
                </a:extLst>
              </a:tr>
              <a:tr h="415925">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200" b="1" i="1" u="none" strike="noStrike" cap="none" normalizeH="0" baseline="0" dirty="0" smtClean="0">
                          <a:ln>
                            <a:noFill/>
                          </a:ln>
                          <a:solidFill>
                            <a:srgbClr val="800000"/>
                          </a:solidFill>
                          <a:effectLst/>
                          <a:latin typeface="ＭＳ Ｐゴシック" panose="020B0600070205080204" pitchFamily="50" charset="-128"/>
                          <a:ea typeface="ＭＳ Ｐ明朝" panose="02020600040205080304" pitchFamily="18" charset="-128"/>
                        </a:rPr>
                        <a:t>　　</a:t>
                      </a:r>
                      <a:r>
                        <a:rPr lang="ja-JP" altLang="en-US" sz="1200" b="1" i="1" dirty="0" smtClean="0">
                          <a:solidFill>
                            <a:srgbClr val="800000"/>
                          </a:solidFill>
                          <a:ea typeface="ＭＳ Ｐ明朝" panose="02020600040205080304" pitchFamily="18" charset="-128"/>
                        </a:rPr>
                        <a:t>○○</a:t>
                      </a:r>
                      <a:r>
                        <a:rPr kumimoji="1" lang="ja-JP" altLang="en-US" sz="1200" b="1" i="1" u="none" strike="noStrike" cap="none" normalizeH="0" baseline="0" dirty="0" smtClean="0">
                          <a:ln>
                            <a:noFill/>
                          </a:ln>
                          <a:solidFill>
                            <a:srgbClr val="800000"/>
                          </a:solidFill>
                          <a:effectLst/>
                          <a:latin typeface="ＭＳ Ｐゴシック" panose="020B0600070205080204" pitchFamily="50" charset="-128"/>
                          <a:ea typeface="ＭＳ Ｐ明朝" panose="02020600040205080304" pitchFamily="18" charset="-128"/>
                        </a:rPr>
                        <a:t>○</a:t>
                      </a:r>
                      <a:r>
                        <a:rPr kumimoji="1" lang="ja-JP" altLang="en-US" sz="1200" b="1" i="1" u="none" strike="noStrike" cap="none" normalizeH="0" baseline="0" dirty="0" smtClean="0">
                          <a:ln>
                            <a:noFill/>
                          </a:ln>
                          <a:solidFill>
                            <a:srgbClr val="800000"/>
                          </a:solidFill>
                          <a:effectLst/>
                          <a:latin typeface="ＭＳ Ｐゴシック" panose="020B0600070205080204" pitchFamily="50" charset="-128"/>
                          <a:ea typeface="ＭＳ Ｐ明朝" panose="02020600040205080304" pitchFamily="18" charset="-128"/>
                        </a:rPr>
                        <a:t>○</a:t>
                      </a:r>
                      <a:r>
                        <a:rPr kumimoji="1" lang="ja-JP" altLang="en-US" sz="1200" b="0" i="1" u="none" strike="noStrike" cap="none" normalizeH="0" baseline="0" dirty="0" smtClean="0">
                          <a:ln>
                            <a:noFill/>
                          </a:ln>
                          <a:solidFill>
                            <a:srgbClr val="800000"/>
                          </a:solidFill>
                          <a:effectLst/>
                          <a:latin typeface="ＭＳ Ｐゴシック" panose="020B0600070205080204" pitchFamily="50" charset="-128"/>
                          <a:ea typeface="ＭＳ Ｐ明朝" panose="02020600040205080304" pitchFamily="18" charset="-128"/>
                        </a:rPr>
                        <a:t> </a:t>
                      </a:r>
                      <a:r>
                        <a:rPr kumimoji="1" lang="ja-JP" altLang="en-US" sz="1200" b="0" i="0" u="none" strike="noStrike" cap="none" normalizeH="0" baseline="0" dirty="0" smtClean="0">
                          <a:ln>
                            <a:noFill/>
                          </a:ln>
                          <a:solidFill>
                            <a:schemeClr val="tx1"/>
                          </a:solidFill>
                          <a:effectLst/>
                          <a:latin typeface="ＭＳ Ｐゴシック" panose="020B0600070205080204" pitchFamily="50" charset="-128"/>
                          <a:ea typeface="ＭＳ Ｐ明朝" panose="02020600040205080304" pitchFamily="18" charset="-128"/>
                        </a:rPr>
                        <a:t>年　</a:t>
                      </a:r>
                      <a:r>
                        <a:rPr kumimoji="1" lang="ja-JP" altLang="en-US" sz="1200" b="1" i="1" u="none" strike="noStrike" cap="none" normalizeH="0" baseline="0" dirty="0" smtClean="0">
                          <a:ln>
                            <a:noFill/>
                          </a:ln>
                          <a:solidFill>
                            <a:srgbClr val="800000"/>
                          </a:solidFill>
                          <a:effectLst/>
                          <a:latin typeface="ＭＳ Ｐゴシック" panose="020B0600070205080204" pitchFamily="50" charset="-128"/>
                          <a:ea typeface="ＭＳ Ｐ明朝" panose="02020600040205080304" pitchFamily="18" charset="-128"/>
                        </a:rPr>
                        <a:t>○</a:t>
                      </a:r>
                      <a:r>
                        <a:rPr kumimoji="1" lang="ja-JP" altLang="en-US" sz="1200" b="0" i="1" u="none" strike="noStrike" cap="none" normalizeH="0" baseline="0" dirty="0" smtClean="0">
                          <a:ln>
                            <a:noFill/>
                          </a:ln>
                          <a:solidFill>
                            <a:srgbClr val="800000"/>
                          </a:solidFill>
                          <a:effectLst/>
                          <a:latin typeface="ＭＳ Ｐゴシック" panose="020B0600070205080204" pitchFamily="50" charset="-128"/>
                          <a:ea typeface="ＭＳ Ｐ明朝" panose="02020600040205080304" pitchFamily="18" charset="-128"/>
                        </a:rPr>
                        <a:t> </a:t>
                      </a:r>
                      <a:r>
                        <a:rPr kumimoji="1" lang="ja-JP" altLang="en-US" sz="1200" b="0" i="0" u="none" strike="noStrike" cap="none" normalizeH="0" baseline="0" dirty="0" smtClean="0">
                          <a:ln>
                            <a:noFill/>
                          </a:ln>
                          <a:solidFill>
                            <a:schemeClr val="tx1"/>
                          </a:solidFill>
                          <a:effectLst/>
                          <a:latin typeface="ＭＳ Ｐゴシック" panose="020B0600070205080204" pitchFamily="50" charset="-128"/>
                          <a:ea typeface="ＭＳ Ｐ明朝" panose="02020600040205080304" pitchFamily="18" charset="-128"/>
                        </a:rPr>
                        <a:t>月　</a:t>
                      </a:r>
                      <a:r>
                        <a:rPr kumimoji="1" lang="ja-JP" altLang="en-US" sz="1200" b="1" i="1" u="none" strike="noStrike" cap="none" normalizeH="0" baseline="0" dirty="0" smtClean="0">
                          <a:ln>
                            <a:noFill/>
                          </a:ln>
                          <a:solidFill>
                            <a:srgbClr val="800000"/>
                          </a:solidFill>
                          <a:effectLst/>
                          <a:latin typeface="ＭＳ Ｐゴシック" panose="020B0600070205080204" pitchFamily="50" charset="-128"/>
                          <a:ea typeface="ＭＳ Ｐ明朝" panose="02020600040205080304" pitchFamily="18" charset="-128"/>
                        </a:rPr>
                        <a:t>○</a:t>
                      </a:r>
                      <a:r>
                        <a:rPr kumimoji="1" lang="ja-JP" altLang="en-US" sz="1200" b="0" i="1" u="none" strike="noStrike" cap="none" normalizeH="0" baseline="0" dirty="0" smtClean="0">
                          <a:ln>
                            <a:noFill/>
                          </a:ln>
                          <a:solidFill>
                            <a:srgbClr val="800000"/>
                          </a:solidFill>
                          <a:effectLst/>
                          <a:latin typeface="ＭＳ Ｐゴシック" panose="020B0600070205080204" pitchFamily="50" charset="-128"/>
                          <a:ea typeface="ＭＳ Ｐ明朝" panose="02020600040205080304" pitchFamily="18" charset="-128"/>
                        </a:rPr>
                        <a:t> </a:t>
                      </a:r>
                      <a:r>
                        <a:rPr kumimoji="1" lang="ja-JP" altLang="en-US" sz="1200" b="0" i="0" u="none" strike="noStrike" cap="none" normalizeH="0" baseline="0" dirty="0" smtClean="0">
                          <a:ln>
                            <a:noFill/>
                          </a:ln>
                          <a:solidFill>
                            <a:schemeClr val="tx1"/>
                          </a:solidFill>
                          <a:effectLst/>
                          <a:latin typeface="ＭＳ Ｐゴシック" panose="020B0600070205080204" pitchFamily="50" charset="-128"/>
                          <a:ea typeface="ＭＳ Ｐ明朝" panose="02020600040205080304" pitchFamily="18" charset="-128"/>
                        </a:rPr>
                        <a:t>日</a:t>
                      </a:r>
                    </a:p>
                  </a:txBody>
                  <a:tcPr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200" b="1" i="1" u="none" strike="noStrike" cap="none" normalizeH="0" baseline="0" smtClean="0">
                          <a:ln>
                            <a:noFill/>
                          </a:ln>
                          <a:solidFill>
                            <a:srgbClr val="800000"/>
                          </a:solidFill>
                          <a:effectLst/>
                          <a:latin typeface="ＭＳ Ｐゴシック" panose="020B0600070205080204" pitchFamily="50" charset="-128"/>
                          <a:ea typeface="ＭＳ Ｐ明朝" panose="02020600040205080304" pitchFamily="18" charset="-128"/>
                        </a:rPr>
                        <a:t>○○</a:t>
                      </a:r>
                      <a:r>
                        <a:rPr kumimoji="1" lang="ja-JP" altLang="en-US" sz="1200" b="1" i="1" u="none" strike="noStrike" cap="none" normalizeH="0" baseline="0" smtClean="0">
                          <a:ln>
                            <a:noFill/>
                          </a:ln>
                          <a:solidFill>
                            <a:srgbClr val="800000"/>
                          </a:solidFill>
                          <a:effectLst/>
                          <a:latin typeface="ＭＳ Ｐゴシック" panose="020B0600070205080204" pitchFamily="50" charset="-128"/>
                          <a:ea typeface="ＭＳ Ｐ明朝" panose="02020600040205080304" pitchFamily="18" charset="-128"/>
                        </a:rPr>
                        <a:t>　○○　</a:t>
                      </a:r>
                    </a:p>
                  </a:txBody>
                  <a:tcPr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648093406"/>
                  </a:ext>
                </a:extLst>
              </a:tr>
              <a:tr h="415925">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200" b="1" i="1" u="none" strike="noStrike" cap="none" normalizeH="0" baseline="0" smtClean="0">
                          <a:ln>
                            <a:noFill/>
                          </a:ln>
                          <a:solidFill>
                            <a:srgbClr val="800000"/>
                          </a:solidFill>
                          <a:effectLst/>
                          <a:latin typeface="ＭＳ Ｐゴシック" panose="020B0600070205080204" pitchFamily="50" charset="-128"/>
                          <a:ea typeface="ＭＳ Ｐ明朝" panose="02020600040205080304" pitchFamily="18" charset="-128"/>
                        </a:rPr>
                        <a:t>　　　　　　　　</a:t>
                      </a:r>
                      <a:r>
                        <a:rPr kumimoji="1" lang="ja-JP" altLang="en-US" sz="1200" b="0" i="1" u="none" strike="noStrike" cap="none" normalizeH="0" baseline="0" smtClean="0">
                          <a:ln>
                            <a:noFill/>
                          </a:ln>
                          <a:solidFill>
                            <a:srgbClr val="800000"/>
                          </a:solidFill>
                          <a:effectLst/>
                          <a:latin typeface="ＭＳ Ｐゴシック" panose="020B0600070205080204" pitchFamily="50" charset="-128"/>
                          <a:ea typeface="ＭＳ Ｐ明朝" panose="02020600040205080304" pitchFamily="18" charset="-128"/>
                        </a:rPr>
                        <a:t> </a:t>
                      </a:r>
                      <a:r>
                        <a:rPr kumimoji="1" lang="ja-JP" altLang="en-US" sz="1200" b="0" i="0" u="none" strike="noStrike" cap="none" normalizeH="0" baseline="0" smtClean="0">
                          <a:ln>
                            <a:noFill/>
                          </a:ln>
                          <a:solidFill>
                            <a:schemeClr val="tx1"/>
                          </a:solidFill>
                          <a:effectLst/>
                          <a:latin typeface="ＭＳ Ｐゴシック" panose="020B0600070205080204" pitchFamily="50" charset="-128"/>
                          <a:ea typeface="ＭＳ Ｐ明朝" panose="02020600040205080304" pitchFamily="18" charset="-128"/>
                        </a:rPr>
                        <a:t>年　　　月　　　日</a:t>
                      </a:r>
                      <a:endParaRPr kumimoji="1" lang="ja-JP" altLang="en-US" sz="1200" b="1" i="1" u="none" strike="noStrike" cap="none" normalizeH="0" baseline="0" smtClean="0">
                        <a:ln>
                          <a:noFill/>
                        </a:ln>
                        <a:solidFill>
                          <a:srgbClr val="800000"/>
                        </a:solidFill>
                        <a:effectLst/>
                        <a:latin typeface="ＭＳ Ｐゴシック" panose="020B0600070205080204" pitchFamily="50" charset="-128"/>
                        <a:ea typeface="ＭＳ Ｐ明朝" panose="02020600040205080304" pitchFamily="18" charset="-128"/>
                      </a:endParaRPr>
                    </a:p>
                  </a:txBody>
                  <a:tcPr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200" b="1" i="1" u="none" strike="noStrike" cap="none" normalizeH="0" baseline="0" smtClean="0">
                        <a:ln>
                          <a:noFill/>
                        </a:ln>
                        <a:solidFill>
                          <a:srgbClr val="800000"/>
                        </a:solidFill>
                        <a:effectLst/>
                        <a:latin typeface="ＭＳ Ｐゴシック" panose="020B0600070205080204" pitchFamily="50" charset="-128"/>
                        <a:ea typeface="ＭＳ Ｐ明朝" panose="02020600040205080304" pitchFamily="18" charset="-128"/>
                      </a:endParaRPr>
                    </a:p>
                  </a:txBody>
                  <a:tcPr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154868961"/>
                  </a:ext>
                </a:extLst>
              </a:tr>
              <a:tr h="415925">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200" b="1" i="1" u="none" strike="noStrike" cap="none" normalizeH="0" baseline="0" smtClean="0">
                          <a:ln>
                            <a:noFill/>
                          </a:ln>
                          <a:solidFill>
                            <a:srgbClr val="800000"/>
                          </a:solidFill>
                          <a:effectLst/>
                          <a:latin typeface="ＭＳ Ｐゴシック" panose="020B0600070205080204" pitchFamily="50" charset="-128"/>
                          <a:ea typeface="ＭＳ Ｐ明朝" panose="02020600040205080304" pitchFamily="18" charset="-128"/>
                        </a:rPr>
                        <a:t>　　　　　　　　</a:t>
                      </a:r>
                      <a:r>
                        <a:rPr kumimoji="1" lang="ja-JP" altLang="en-US" sz="1200" b="0" i="1" u="none" strike="noStrike" cap="none" normalizeH="0" baseline="0" smtClean="0">
                          <a:ln>
                            <a:noFill/>
                          </a:ln>
                          <a:solidFill>
                            <a:srgbClr val="800000"/>
                          </a:solidFill>
                          <a:effectLst/>
                          <a:latin typeface="ＭＳ Ｐゴシック" panose="020B0600070205080204" pitchFamily="50" charset="-128"/>
                          <a:ea typeface="ＭＳ Ｐ明朝" panose="02020600040205080304" pitchFamily="18" charset="-128"/>
                        </a:rPr>
                        <a:t> </a:t>
                      </a:r>
                      <a:r>
                        <a:rPr kumimoji="1" lang="ja-JP" altLang="en-US" sz="1200" b="0" i="0" u="none" strike="noStrike" cap="none" normalizeH="0" baseline="0" smtClean="0">
                          <a:ln>
                            <a:noFill/>
                          </a:ln>
                          <a:solidFill>
                            <a:schemeClr val="tx1"/>
                          </a:solidFill>
                          <a:effectLst/>
                          <a:latin typeface="ＭＳ Ｐゴシック" panose="020B0600070205080204" pitchFamily="50" charset="-128"/>
                          <a:ea typeface="ＭＳ Ｐ明朝" panose="02020600040205080304" pitchFamily="18" charset="-128"/>
                        </a:rPr>
                        <a:t>年　　　月　　　日</a:t>
                      </a:r>
                      <a:endParaRPr kumimoji="1" lang="ja-JP" altLang="en-US" sz="1200" b="1" i="1" u="none" strike="noStrike" cap="none" normalizeH="0" baseline="0" smtClean="0">
                        <a:ln>
                          <a:noFill/>
                        </a:ln>
                        <a:solidFill>
                          <a:srgbClr val="800000"/>
                        </a:solidFill>
                        <a:effectLst/>
                        <a:latin typeface="ＭＳ Ｐゴシック" panose="020B0600070205080204" pitchFamily="50" charset="-128"/>
                        <a:ea typeface="ＭＳ Ｐ明朝" panose="02020600040205080304" pitchFamily="18" charset="-128"/>
                      </a:endParaRPr>
                    </a:p>
                  </a:txBody>
                  <a:tcPr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200" b="1" i="1" u="none" strike="noStrike" cap="none" normalizeH="0" baseline="0" smtClean="0">
                        <a:ln>
                          <a:noFill/>
                        </a:ln>
                        <a:solidFill>
                          <a:srgbClr val="800000"/>
                        </a:solidFill>
                        <a:effectLst/>
                        <a:latin typeface="ＭＳ Ｐゴシック" panose="020B0600070205080204" pitchFamily="50" charset="-128"/>
                        <a:ea typeface="ＭＳ Ｐ明朝" panose="02020600040205080304" pitchFamily="18" charset="-128"/>
                      </a:endParaRPr>
                    </a:p>
                  </a:txBody>
                  <a:tcPr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783924057"/>
                  </a:ext>
                </a:extLst>
              </a:tr>
              <a:tr h="415925">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200" b="1" i="1" u="none" strike="noStrike" cap="none" normalizeH="0" baseline="0" smtClean="0">
                          <a:ln>
                            <a:noFill/>
                          </a:ln>
                          <a:solidFill>
                            <a:srgbClr val="800000"/>
                          </a:solidFill>
                          <a:effectLst/>
                          <a:latin typeface="ＭＳ Ｐゴシック" panose="020B0600070205080204" pitchFamily="50" charset="-128"/>
                          <a:ea typeface="ＭＳ Ｐ明朝" panose="02020600040205080304" pitchFamily="18" charset="-128"/>
                        </a:rPr>
                        <a:t>　　　　　　　　</a:t>
                      </a:r>
                      <a:r>
                        <a:rPr kumimoji="1" lang="ja-JP" altLang="en-US" sz="1200" b="0" i="1" u="none" strike="noStrike" cap="none" normalizeH="0" baseline="0" smtClean="0">
                          <a:ln>
                            <a:noFill/>
                          </a:ln>
                          <a:solidFill>
                            <a:srgbClr val="800000"/>
                          </a:solidFill>
                          <a:effectLst/>
                          <a:latin typeface="ＭＳ Ｐゴシック" panose="020B0600070205080204" pitchFamily="50" charset="-128"/>
                          <a:ea typeface="ＭＳ Ｐ明朝" panose="02020600040205080304" pitchFamily="18" charset="-128"/>
                        </a:rPr>
                        <a:t> </a:t>
                      </a:r>
                      <a:r>
                        <a:rPr kumimoji="1" lang="ja-JP" altLang="en-US" sz="1200" b="0" i="0" u="none" strike="noStrike" cap="none" normalizeH="0" baseline="0" smtClean="0">
                          <a:ln>
                            <a:noFill/>
                          </a:ln>
                          <a:solidFill>
                            <a:schemeClr val="tx1"/>
                          </a:solidFill>
                          <a:effectLst/>
                          <a:latin typeface="ＭＳ Ｐゴシック" panose="020B0600070205080204" pitchFamily="50" charset="-128"/>
                          <a:ea typeface="ＭＳ Ｐ明朝" panose="02020600040205080304" pitchFamily="18" charset="-128"/>
                        </a:rPr>
                        <a:t>年　　　月　　　日</a:t>
                      </a:r>
                      <a:endParaRPr kumimoji="1" lang="ja-JP" altLang="en-US" sz="1200" b="1" i="1" u="none" strike="noStrike" cap="none" normalizeH="0" baseline="0" smtClean="0">
                        <a:ln>
                          <a:noFill/>
                        </a:ln>
                        <a:solidFill>
                          <a:srgbClr val="800000"/>
                        </a:solidFill>
                        <a:effectLst/>
                        <a:latin typeface="ＭＳ Ｐゴシック" panose="020B0600070205080204" pitchFamily="50" charset="-128"/>
                        <a:ea typeface="ＭＳ Ｐ明朝" panose="02020600040205080304" pitchFamily="18" charset="-128"/>
                      </a:endParaRPr>
                    </a:p>
                  </a:txBody>
                  <a:tcPr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200" b="1" i="1" u="none" strike="noStrike" cap="none" normalizeH="0" baseline="0" smtClean="0">
                        <a:ln>
                          <a:noFill/>
                        </a:ln>
                        <a:solidFill>
                          <a:srgbClr val="800000"/>
                        </a:solidFill>
                        <a:effectLst/>
                        <a:latin typeface="ＭＳ Ｐゴシック" panose="020B0600070205080204" pitchFamily="50" charset="-128"/>
                        <a:ea typeface="ＭＳ Ｐ明朝" panose="02020600040205080304" pitchFamily="18" charset="-128"/>
                      </a:endParaRPr>
                    </a:p>
                  </a:txBody>
                  <a:tcPr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925960514"/>
                  </a:ext>
                </a:extLst>
              </a:tr>
              <a:tr h="415925">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200" b="1" i="1" u="none" strike="noStrike" cap="none" normalizeH="0" baseline="0" smtClean="0">
                          <a:ln>
                            <a:noFill/>
                          </a:ln>
                          <a:solidFill>
                            <a:srgbClr val="800000"/>
                          </a:solidFill>
                          <a:effectLst/>
                          <a:latin typeface="ＭＳ Ｐゴシック" panose="020B0600070205080204" pitchFamily="50" charset="-128"/>
                          <a:ea typeface="ＭＳ Ｐ明朝" panose="02020600040205080304" pitchFamily="18" charset="-128"/>
                        </a:rPr>
                        <a:t>　　　　　　　　</a:t>
                      </a:r>
                      <a:r>
                        <a:rPr kumimoji="1" lang="ja-JP" altLang="en-US" sz="1200" b="0" i="1" u="none" strike="noStrike" cap="none" normalizeH="0" baseline="0" smtClean="0">
                          <a:ln>
                            <a:noFill/>
                          </a:ln>
                          <a:solidFill>
                            <a:srgbClr val="800000"/>
                          </a:solidFill>
                          <a:effectLst/>
                          <a:latin typeface="ＭＳ Ｐゴシック" panose="020B0600070205080204" pitchFamily="50" charset="-128"/>
                          <a:ea typeface="ＭＳ Ｐ明朝" panose="02020600040205080304" pitchFamily="18" charset="-128"/>
                        </a:rPr>
                        <a:t> </a:t>
                      </a:r>
                      <a:r>
                        <a:rPr kumimoji="1" lang="ja-JP" altLang="en-US" sz="1200" b="0" i="0" u="none" strike="noStrike" cap="none" normalizeH="0" baseline="0" smtClean="0">
                          <a:ln>
                            <a:noFill/>
                          </a:ln>
                          <a:solidFill>
                            <a:schemeClr val="tx1"/>
                          </a:solidFill>
                          <a:effectLst/>
                          <a:latin typeface="ＭＳ Ｐゴシック" panose="020B0600070205080204" pitchFamily="50" charset="-128"/>
                          <a:ea typeface="ＭＳ Ｐ明朝" panose="02020600040205080304" pitchFamily="18" charset="-128"/>
                        </a:rPr>
                        <a:t>年　　　月　　　日</a:t>
                      </a:r>
                      <a:endParaRPr kumimoji="1" lang="ja-JP" altLang="en-US" sz="1200" b="1" i="1" u="none" strike="noStrike" cap="none" normalizeH="0" baseline="0" smtClean="0">
                        <a:ln>
                          <a:noFill/>
                        </a:ln>
                        <a:solidFill>
                          <a:srgbClr val="800000"/>
                        </a:solidFill>
                        <a:effectLst/>
                        <a:latin typeface="ＭＳ Ｐゴシック" panose="020B0600070205080204" pitchFamily="50" charset="-128"/>
                        <a:ea typeface="ＭＳ Ｐ明朝" panose="02020600040205080304" pitchFamily="18" charset="-128"/>
                      </a:endParaRPr>
                    </a:p>
                  </a:txBody>
                  <a:tcPr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200" b="1" i="1" u="none" strike="noStrike" cap="none" normalizeH="0" baseline="0" smtClean="0">
                        <a:ln>
                          <a:noFill/>
                        </a:ln>
                        <a:solidFill>
                          <a:srgbClr val="800000"/>
                        </a:solidFill>
                        <a:effectLst/>
                        <a:latin typeface="ＭＳ Ｐゴシック" panose="020B0600070205080204" pitchFamily="50" charset="-128"/>
                        <a:ea typeface="ＭＳ Ｐ明朝" panose="02020600040205080304" pitchFamily="18" charset="-128"/>
                      </a:endParaRPr>
                    </a:p>
                  </a:txBody>
                  <a:tcPr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704351848"/>
                  </a:ext>
                </a:extLst>
              </a:tr>
              <a:tr h="415925">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200" b="1" i="1" u="none" strike="noStrike" cap="none" normalizeH="0" baseline="0" smtClean="0">
                          <a:ln>
                            <a:noFill/>
                          </a:ln>
                          <a:solidFill>
                            <a:srgbClr val="800000"/>
                          </a:solidFill>
                          <a:effectLst/>
                          <a:latin typeface="ＭＳ Ｐゴシック" panose="020B0600070205080204" pitchFamily="50" charset="-128"/>
                          <a:ea typeface="ＭＳ Ｐ明朝" panose="02020600040205080304" pitchFamily="18" charset="-128"/>
                        </a:rPr>
                        <a:t>　　　　　　　　</a:t>
                      </a:r>
                      <a:r>
                        <a:rPr kumimoji="1" lang="ja-JP" altLang="en-US" sz="1200" b="0" i="1" u="none" strike="noStrike" cap="none" normalizeH="0" baseline="0" smtClean="0">
                          <a:ln>
                            <a:noFill/>
                          </a:ln>
                          <a:solidFill>
                            <a:srgbClr val="800000"/>
                          </a:solidFill>
                          <a:effectLst/>
                          <a:latin typeface="ＭＳ Ｐゴシック" panose="020B0600070205080204" pitchFamily="50" charset="-128"/>
                          <a:ea typeface="ＭＳ Ｐ明朝" panose="02020600040205080304" pitchFamily="18" charset="-128"/>
                        </a:rPr>
                        <a:t> </a:t>
                      </a:r>
                      <a:r>
                        <a:rPr kumimoji="1" lang="ja-JP" altLang="en-US" sz="1200" b="0" i="0" u="none" strike="noStrike" cap="none" normalizeH="0" baseline="0" smtClean="0">
                          <a:ln>
                            <a:noFill/>
                          </a:ln>
                          <a:solidFill>
                            <a:schemeClr val="tx1"/>
                          </a:solidFill>
                          <a:effectLst/>
                          <a:latin typeface="ＭＳ Ｐゴシック" panose="020B0600070205080204" pitchFamily="50" charset="-128"/>
                          <a:ea typeface="ＭＳ Ｐ明朝" panose="02020600040205080304" pitchFamily="18" charset="-128"/>
                        </a:rPr>
                        <a:t>年　　　月　　　日</a:t>
                      </a:r>
                      <a:endParaRPr kumimoji="1" lang="ja-JP" altLang="en-US" sz="1200" b="1" i="1" u="none" strike="noStrike" cap="none" normalizeH="0" baseline="0" smtClean="0">
                        <a:ln>
                          <a:noFill/>
                        </a:ln>
                        <a:solidFill>
                          <a:srgbClr val="800000"/>
                        </a:solidFill>
                        <a:effectLst/>
                        <a:latin typeface="ＭＳ Ｐゴシック" panose="020B0600070205080204" pitchFamily="50" charset="-128"/>
                        <a:ea typeface="ＭＳ Ｐ明朝" panose="02020600040205080304" pitchFamily="18" charset="-128"/>
                      </a:endParaRPr>
                    </a:p>
                  </a:txBody>
                  <a:tcPr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200" b="1" i="1" u="none" strike="noStrike" cap="none" normalizeH="0" baseline="0" smtClean="0">
                        <a:ln>
                          <a:noFill/>
                        </a:ln>
                        <a:solidFill>
                          <a:srgbClr val="800000"/>
                        </a:solidFill>
                        <a:effectLst/>
                        <a:latin typeface="ＭＳ Ｐゴシック" panose="020B0600070205080204" pitchFamily="50" charset="-128"/>
                        <a:ea typeface="ＭＳ Ｐ明朝" panose="02020600040205080304" pitchFamily="18" charset="-128"/>
                      </a:endParaRPr>
                    </a:p>
                  </a:txBody>
                  <a:tcPr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736062009"/>
                  </a:ext>
                </a:extLst>
              </a:tr>
              <a:tr h="415925">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200" b="1" i="1" u="none" strike="noStrike" cap="none" normalizeH="0" baseline="0" smtClean="0">
                          <a:ln>
                            <a:noFill/>
                          </a:ln>
                          <a:solidFill>
                            <a:srgbClr val="800000"/>
                          </a:solidFill>
                          <a:effectLst/>
                          <a:latin typeface="ＭＳ Ｐゴシック" panose="020B0600070205080204" pitchFamily="50" charset="-128"/>
                          <a:ea typeface="ＭＳ Ｐ明朝" panose="02020600040205080304" pitchFamily="18" charset="-128"/>
                        </a:rPr>
                        <a:t>　　　　　　　　</a:t>
                      </a:r>
                      <a:r>
                        <a:rPr kumimoji="1" lang="ja-JP" altLang="en-US" sz="1200" b="0" i="1" u="none" strike="noStrike" cap="none" normalizeH="0" baseline="0" smtClean="0">
                          <a:ln>
                            <a:noFill/>
                          </a:ln>
                          <a:solidFill>
                            <a:srgbClr val="800000"/>
                          </a:solidFill>
                          <a:effectLst/>
                          <a:latin typeface="ＭＳ Ｐゴシック" panose="020B0600070205080204" pitchFamily="50" charset="-128"/>
                          <a:ea typeface="ＭＳ Ｐ明朝" panose="02020600040205080304" pitchFamily="18" charset="-128"/>
                        </a:rPr>
                        <a:t> </a:t>
                      </a:r>
                      <a:r>
                        <a:rPr kumimoji="1" lang="ja-JP" altLang="en-US" sz="1200" b="0" i="0" u="none" strike="noStrike" cap="none" normalizeH="0" baseline="0" smtClean="0">
                          <a:ln>
                            <a:noFill/>
                          </a:ln>
                          <a:solidFill>
                            <a:schemeClr val="tx1"/>
                          </a:solidFill>
                          <a:effectLst/>
                          <a:latin typeface="ＭＳ Ｐゴシック" panose="020B0600070205080204" pitchFamily="50" charset="-128"/>
                          <a:ea typeface="ＭＳ Ｐ明朝" panose="02020600040205080304" pitchFamily="18" charset="-128"/>
                        </a:rPr>
                        <a:t>年　　　月　　　日</a:t>
                      </a:r>
                      <a:endParaRPr kumimoji="1" lang="ja-JP" altLang="en-US" sz="1200" b="1" i="1" u="none" strike="noStrike" cap="none" normalizeH="0" baseline="0" smtClean="0">
                        <a:ln>
                          <a:noFill/>
                        </a:ln>
                        <a:solidFill>
                          <a:srgbClr val="800000"/>
                        </a:solidFill>
                        <a:effectLst/>
                        <a:latin typeface="ＭＳ Ｐゴシック" panose="020B0600070205080204" pitchFamily="50" charset="-128"/>
                        <a:ea typeface="ＭＳ Ｐ明朝" panose="02020600040205080304" pitchFamily="18" charset="-128"/>
                      </a:endParaRPr>
                    </a:p>
                  </a:txBody>
                  <a:tcPr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200" b="1" i="1" u="none" strike="noStrike" cap="none" normalizeH="0" baseline="0" dirty="0" smtClean="0">
                        <a:ln>
                          <a:noFill/>
                        </a:ln>
                        <a:solidFill>
                          <a:srgbClr val="800000"/>
                        </a:solidFill>
                        <a:effectLst/>
                        <a:latin typeface="ＭＳ Ｐゴシック" panose="020B0600070205080204" pitchFamily="50" charset="-128"/>
                        <a:ea typeface="ＭＳ Ｐ明朝" panose="02020600040205080304" pitchFamily="18" charset="-128"/>
                      </a:endParaRPr>
                    </a:p>
                  </a:txBody>
                  <a:tcPr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496424767"/>
                  </a:ext>
                </a:extLst>
              </a:tr>
            </a:tbl>
          </a:graphicData>
        </a:graphic>
      </p:graphicFrame>
      <p:sp>
        <p:nvSpPr>
          <p:cNvPr id="127107" name="AutoShape 131"/>
          <p:cNvSpPr>
            <a:spLocks noChangeArrowheads="1"/>
          </p:cNvSpPr>
          <p:nvPr/>
        </p:nvSpPr>
        <p:spPr bwMode="auto">
          <a:xfrm>
            <a:off x="4724400" y="4016375"/>
            <a:ext cx="1152525" cy="433388"/>
          </a:xfrm>
          <a:prstGeom prst="wedgeRectCallout">
            <a:avLst>
              <a:gd name="adj1" fmla="val -53306"/>
              <a:gd name="adj2" fmla="val 102380"/>
            </a:avLst>
          </a:prstGeom>
          <a:solidFill>
            <a:srgbClr val="E5FFB7"/>
          </a:solidFill>
          <a:ln w="9525">
            <a:solidFill>
              <a:srgbClr val="0033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pPr>
              <a:spcBef>
                <a:spcPct val="10000"/>
              </a:spcBef>
            </a:pPr>
            <a:r>
              <a:rPr lang="ja-JP" altLang="en-US">
                <a:solidFill>
                  <a:srgbClr val="003300"/>
                </a:solidFill>
              </a:rPr>
              <a:t>経営者が承認をしてください。</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035" name="Text Box 35"/>
          <p:cNvSpPr txBox="1">
            <a:spLocks noChangeArrowheads="1"/>
          </p:cNvSpPr>
          <p:nvPr/>
        </p:nvSpPr>
        <p:spPr bwMode="auto">
          <a:xfrm>
            <a:off x="1965325" y="9625013"/>
            <a:ext cx="4848225" cy="24447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28575">
                <a:solidFill>
                  <a:srgbClr val="00FF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ja-JP" altLang="en-US">
                <a:latin typeface="ＭＳ Ｐゴシック" panose="020B0600070205080204" pitchFamily="50" charset="-128"/>
                <a:ea typeface="ＭＳ Ｐゴシック" panose="020B0600070205080204" pitchFamily="50" charset="-128"/>
              </a:rPr>
              <a:t>あいちＢＣＰモデル［中小製造業向け　コンパクト版（第１版）］＜記入例＞（平成</a:t>
            </a:r>
            <a:r>
              <a:rPr lang="en-US" altLang="ja-JP">
                <a:latin typeface="ＭＳ Ｐゴシック" panose="020B0600070205080204" pitchFamily="50" charset="-128"/>
                <a:ea typeface="ＭＳ Ｐゴシック" panose="020B0600070205080204" pitchFamily="50" charset="-128"/>
              </a:rPr>
              <a:t>20</a:t>
            </a:r>
            <a:r>
              <a:rPr lang="ja-JP" altLang="en-US">
                <a:latin typeface="ＭＳ Ｐゴシック" panose="020B0600070205080204" pitchFamily="50" charset="-128"/>
                <a:ea typeface="ＭＳ Ｐゴシック" panose="020B0600070205080204" pitchFamily="50" charset="-128"/>
              </a:rPr>
              <a:t>年</a:t>
            </a:r>
            <a:r>
              <a:rPr lang="en-US" altLang="ja-JP">
                <a:latin typeface="ＭＳ Ｐゴシック" panose="020B0600070205080204" pitchFamily="50" charset="-128"/>
                <a:ea typeface="ＭＳ Ｐゴシック" panose="020B0600070205080204" pitchFamily="50" charset="-128"/>
              </a:rPr>
              <a:t>3</a:t>
            </a:r>
            <a:r>
              <a:rPr lang="ja-JP" altLang="en-US">
                <a:latin typeface="ＭＳ Ｐゴシック" panose="020B0600070205080204" pitchFamily="50" charset="-128"/>
                <a:ea typeface="ＭＳ Ｐゴシック" panose="020B0600070205080204" pitchFamily="50" charset="-128"/>
              </a:rPr>
              <a:t>月）</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8937" name="Group 873"/>
          <p:cNvGraphicFramePr>
            <a:graphicFrameLocks noGrp="1"/>
          </p:cNvGraphicFramePr>
          <p:nvPr/>
        </p:nvGraphicFramePr>
        <p:xfrm>
          <a:off x="549275" y="704850"/>
          <a:ext cx="5026025" cy="2643188"/>
        </p:xfrm>
        <a:graphic>
          <a:graphicData uri="http://schemas.openxmlformats.org/drawingml/2006/table">
            <a:tbl>
              <a:tblPr/>
              <a:tblGrid>
                <a:gridCol w="687388">
                  <a:extLst>
                    <a:ext uri="{9D8B030D-6E8A-4147-A177-3AD203B41FA5}">
                      <a16:colId xmlns:a16="http://schemas.microsoft.com/office/drawing/2014/main" val="2530099566"/>
                    </a:ext>
                  </a:extLst>
                </a:gridCol>
                <a:gridCol w="205400">
                  <a:extLst>
                    <a:ext uri="{9D8B030D-6E8A-4147-A177-3AD203B41FA5}">
                      <a16:colId xmlns:a16="http://schemas.microsoft.com/office/drawing/2014/main" val="3260554764"/>
                    </a:ext>
                  </a:extLst>
                </a:gridCol>
                <a:gridCol w="3354388">
                  <a:extLst>
                    <a:ext uri="{9D8B030D-6E8A-4147-A177-3AD203B41FA5}">
                      <a16:colId xmlns:a16="http://schemas.microsoft.com/office/drawing/2014/main" val="3393864025"/>
                    </a:ext>
                  </a:extLst>
                </a:gridCol>
                <a:gridCol w="804862">
                  <a:extLst>
                    <a:ext uri="{9D8B030D-6E8A-4147-A177-3AD203B41FA5}">
                      <a16:colId xmlns:a16="http://schemas.microsoft.com/office/drawing/2014/main" val="3631815013"/>
                    </a:ext>
                  </a:extLst>
                </a:gridCol>
              </a:tblGrid>
              <a:tr h="260350">
                <a:tc gridSpan="3">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ＭＳ Ｐゴシック" panose="020B0600070205080204" pitchFamily="50" charset="-128"/>
                          <a:ea typeface="ＭＳ Ｐゴシック" panose="020B0600070205080204" pitchFamily="50" charset="-128"/>
                        </a:rPr>
                        <a:t>項目</a:t>
                      </a:r>
                    </a:p>
                  </a:txBody>
                  <a:tcPr marL="90000" marR="90000" marT="46800" marB="468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EAEAEA"/>
                    </a:solidFill>
                  </a:tcPr>
                </a:tc>
                <a:tc hMerge="1">
                  <a:txBody>
                    <a:bodyPr/>
                    <a:lstStyle/>
                    <a:p>
                      <a:endParaRPr kumimoji="1" lang="ja-JP" altLang="en-US"/>
                    </a:p>
                  </a:txBody>
                  <a:tcPr/>
                </a:tc>
                <a:tc hMerge="1">
                  <a:txBody>
                    <a:bodyPr/>
                    <a:lstStyle/>
                    <a:p>
                      <a:endParaRPr kumimoji="1" lang="ja-JP" altLang="en-US"/>
                    </a:p>
                  </a:txBody>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ＭＳ Ｐゴシック" panose="020B0600070205080204" pitchFamily="50" charset="-128"/>
                          <a:ea typeface="ＭＳ Ｐゴシック" panose="020B0600070205080204" pitchFamily="50" charset="-128"/>
                        </a:rPr>
                        <a:t>ページ</a:t>
                      </a:r>
                    </a:p>
                  </a:txBody>
                  <a:tcPr marL="90000" marR="90000" marT="46800" marB="468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EAEAEA"/>
                    </a:solidFill>
                  </a:tcPr>
                </a:tc>
                <a:extLst>
                  <a:ext uri="{0D108BD9-81ED-4DB2-BD59-A6C34878D82A}">
                    <a16:rowId xmlns:a16="http://schemas.microsoft.com/office/drawing/2014/main" val="2889896626"/>
                  </a:ext>
                </a:extLst>
              </a:tr>
              <a:tr h="177800">
                <a:tc gridSpan="3">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ctr" latinLnBrk="0" hangingPunct="1">
                        <a:lnSpc>
                          <a:spcPct val="100000"/>
                        </a:lnSpc>
                        <a:spcBef>
                          <a:spcPct val="0"/>
                        </a:spcBef>
                        <a:spcAft>
                          <a:spcPct val="0"/>
                        </a:spcAft>
                        <a:buClrTx/>
                        <a:buSzTx/>
                        <a:buFontTx/>
                        <a:buNone/>
                        <a:tabLst/>
                      </a:pPr>
                      <a:r>
                        <a:rPr kumimoji="1" lang="en-US" altLang="ja-JP" sz="9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1. </a:t>
                      </a:r>
                      <a:r>
                        <a:rPr kumimoji="1" lang="ja-JP" altLang="en-US" sz="9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ＢＣＰの基本方針</a:t>
                      </a:r>
                    </a:p>
                  </a:txBody>
                  <a:tcPr marL="90000" marR="90000" marT="46800" marB="468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AC864"/>
                    </a:solidFill>
                  </a:tcPr>
                </a:tc>
                <a:tc hMerge="1">
                  <a:txBody>
                    <a:bodyPr/>
                    <a:lstStyle/>
                    <a:p>
                      <a:endParaRPr kumimoji="1" lang="ja-JP" altLang="en-US"/>
                    </a:p>
                  </a:txBody>
                  <a:tcPr/>
                </a:tc>
                <a:tc hMerge="1">
                  <a:txBody>
                    <a:bodyPr/>
                    <a:lstStyle/>
                    <a:p>
                      <a:endParaRPr kumimoji="1" lang="ja-JP" altLang="en-US"/>
                    </a:p>
                  </a:txBody>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900" b="0" i="0" u="none" strike="noStrike" cap="none" normalizeH="0" baseline="0" smtClean="0">
                          <a:ln>
                            <a:noFill/>
                          </a:ln>
                          <a:solidFill>
                            <a:srgbClr val="000000"/>
                          </a:solidFill>
                          <a:effectLst/>
                          <a:latin typeface="HG丸ｺﾞｼｯｸM-PRO" panose="020F0600000000000000" pitchFamily="50" charset="-128"/>
                          <a:ea typeface="HG丸ｺﾞｼｯｸM-PRO" panose="020F0600000000000000" pitchFamily="50" charset="-128"/>
                        </a:rPr>
                        <a:t>1</a:t>
                      </a:r>
                    </a:p>
                  </a:txBody>
                  <a:tcPr marL="90000" marR="90000" marT="46800" marB="468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AC864"/>
                    </a:solidFill>
                  </a:tcPr>
                </a:tc>
                <a:extLst>
                  <a:ext uri="{0D108BD9-81ED-4DB2-BD59-A6C34878D82A}">
                    <a16:rowId xmlns:a16="http://schemas.microsoft.com/office/drawing/2014/main" val="315745499"/>
                  </a:ext>
                </a:extLst>
              </a:tr>
              <a:tr h="230188">
                <a:tc rowSpan="6">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ctr" latinLnBrk="0" hangingPunct="1">
                        <a:lnSpc>
                          <a:spcPct val="100000"/>
                        </a:lnSpc>
                        <a:spcBef>
                          <a:spcPct val="0"/>
                        </a:spcBef>
                        <a:spcAft>
                          <a:spcPct val="0"/>
                        </a:spcAft>
                        <a:buClrTx/>
                        <a:buSzTx/>
                        <a:buFontTx/>
                        <a:buNone/>
                        <a:tabLst/>
                      </a:pPr>
                      <a:r>
                        <a:rPr kumimoji="1" lang="en-US" altLang="ja-JP" sz="9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2. </a:t>
                      </a:r>
                      <a:r>
                        <a:rPr kumimoji="1" lang="ja-JP" altLang="en-US" sz="9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計画</a:t>
                      </a:r>
                    </a:p>
                  </a:txBody>
                  <a:tcPr marL="90000" marR="90000" marT="46800" marB="468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gridSpan="2">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9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２</a:t>
                      </a:r>
                      <a:r>
                        <a:rPr kumimoji="1" lang="en-US" altLang="ja-JP" sz="9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 </a:t>
                      </a:r>
                      <a:r>
                        <a:rPr kumimoji="1" lang="ja-JP" altLang="en-US" sz="9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１　対象とする災害</a:t>
                      </a:r>
                    </a:p>
                  </a:txBody>
                  <a:tcPr marL="90000" marR="90000" marT="46800" marB="468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E5E5"/>
                    </a:solidFill>
                  </a:tcPr>
                </a:tc>
                <a:tc hMerge="1">
                  <a:txBody>
                    <a:bodyPr/>
                    <a:lstStyle/>
                    <a:p>
                      <a:endParaRPr kumimoji="1" lang="ja-JP" altLang="en-US"/>
                    </a:p>
                  </a:txBody>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900" b="0" i="0" u="none" strike="noStrike" cap="none" normalizeH="0" baseline="0" smtClean="0">
                          <a:ln>
                            <a:noFill/>
                          </a:ln>
                          <a:solidFill>
                            <a:srgbClr val="000000"/>
                          </a:solidFill>
                          <a:effectLst/>
                          <a:latin typeface="HG丸ｺﾞｼｯｸM-PRO" panose="020F0600000000000000" pitchFamily="50" charset="-128"/>
                          <a:ea typeface="HG丸ｺﾞｼｯｸM-PRO" panose="020F0600000000000000" pitchFamily="50" charset="-128"/>
                        </a:rPr>
                        <a:t>2</a:t>
                      </a:r>
                    </a:p>
                  </a:txBody>
                  <a:tcPr marL="90000" marR="90000" marT="46800" marB="468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E5E5"/>
                    </a:solidFill>
                  </a:tcPr>
                </a:tc>
                <a:extLst>
                  <a:ext uri="{0D108BD9-81ED-4DB2-BD59-A6C34878D82A}">
                    <a16:rowId xmlns:a16="http://schemas.microsoft.com/office/drawing/2014/main" val="1954042834"/>
                  </a:ext>
                </a:extLst>
              </a:tr>
              <a:tr h="177800">
                <a:tc vMerge="1">
                  <a:txBody>
                    <a:bodyPr/>
                    <a:lstStyle/>
                    <a:p>
                      <a:endParaRPr kumimoji="1" lang="ja-JP" altLang="en-US"/>
                    </a:p>
                  </a:txBody>
                  <a:tcPr/>
                </a:tc>
                <a:tc gridSpan="2">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9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２</a:t>
                      </a:r>
                      <a:r>
                        <a:rPr kumimoji="1" lang="en-US" altLang="ja-JP" sz="9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 </a:t>
                      </a:r>
                      <a:r>
                        <a:rPr kumimoji="1" lang="ja-JP" altLang="en-US" sz="9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２　重要業務と復旧目標の決定</a:t>
                      </a:r>
                    </a:p>
                  </a:txBody>
                  <a:tcPr marL="90000" marR="90000" marT="46800" marB="468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E5E5"/>
                    </a:solidFill>
                  </a:tcPr>
                </a:tc>
                <a:tc hMerge="1">
                  <a:txBody>
                    <a:bodyPr/>
                    <a:lstStyle/>
                    <a:p>
                      <a:endParaRPr kumimoji="1" lang="ja-JP" altLang="en-US"/>
                    </a:p>
                  </a:txBody>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900" b="0" i="0" u="none" strike="noStrike" cap="none" normalizeH="0" baseline="0" smtClean="0">
                          <a:ln>
                            <a:noFill/>
                          </a:ln>
                          <a:solidFill>
                            <a:srgbClr val="000000"/>
                          </a:solidFill>
                          <a:effectLst/>
                          <a:latin typeface="HG丸ｺﾞｼｯｸM-PRO" panose="020F0600000000000000" pitchFamily="50" charset="-128"/>
                          <a:ea typeface="HG丸ｺﾞｼｯｸM-PRO" panose="020F0600000000000000" pitchFamily="50" charset="-128"/>
                        </a:rPr>
                        <a:t>2</a:t>
                      </a:r>
                    </a:p>
                  </a:txBody>
                  <a:tcPr marL="90000" marR="90000" marT="46800" marB="468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E5E5"/>
                    </a:solidFill>
                  </a:tcPr>
                </a:tc>
                <a:extLst>
                  <a:ext uri="{0D108BD9-81ED-4DB2-BD59-A6C34878D82A}">
                    <a16:rowId xmlns:a16="http://schemas.microsoft.com/office/drawing/2014/main" val="1170238662"/>
                  </a:ext>
                </a:extLst>
              </a:tr>
              <a:tr h="177800">
                <a:tc vMerge="1">
                  <a:txBody>
                    <a:bodyPr/>
                    <a:lstStyle/>
                    <a:p>
                      <a:endParaRPr kumimoji="1" lang="ja-JP" altLang="en-US"/>
                    </a:p>
                  </a:txBody>
                  <a:tcPr/>
                </a:tc>
                <a:tc gridSpan="2">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9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２</a:t>
                      </a:r>
                      <a:r>
                        <a:rPr kumimoji="1" lang="en-US" altLang="ja-JP" sz="9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 </a:t>
                      </a:r>
                      <a:r>
                        <a:rPr kumimoji="1" lang="ja-JP" altLang="en-US" sz="9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３　重要業務が受ける被害の想定</a:t>
                      </a:r>
                    </a:p>
                  </a:txBody>
                  <a:tcPr marL="90000" marR="90000" marT="46800" marB="468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FFB2"/>
                    </a:solidFill>
                  </a:tcPr>
                </a:tc>
                <a:tc hMerge="1">
                  <a:txBody>
                    <a:bodyPr/>
                    <a:lstStyle/>
                    <a:p>
                      <a:endParaRPr kumimoji="1" lang="ja-JP" altLang="en-US"/>
                    </a:p>
                  </a:txBody>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900" b="0" i="0" u="none" strike="noStrike" cap="none" normalizeH="0" baseline="0" smtClean="0">
                          <a:ln>
                            <a:noFill/>
                          </a:ln>
                          <a:solidFill>
                            <a:srgbClr val="000000"/>
                          </a:solidFill>
                          <a:effectLst/>
                          <a:latin typeface="HG丸ｺﾞｼｯｸM-PRO" panose="020F0600000000000000" pitchFamily="50" charset="-128"/>
                          <a:ea typeface="HG丸ｺﾞｼｯｸM-PRO" panose="020F0600000000000000" pitchFamily="50" charset="-128"/>
                        </a:rPr>
                        <a:t>3</a:t>
                      </a:r>
                    </a:p>
                  </a:txBody>
                  <a:tcPr marL="90000" marR="90000" marT="46800" marB="468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FFB2"/>
                    </a:solidFill>
                  </a:tcPr>
                </a:tc>
                <a:extLst>
                  <a:ext uri="{0D108BD9-81ED-4DB2-BD59-A6C34878D82A}">
                    <a16:rowId xmlns:a16="http://schemas.microsoft.com/office/drawing/2014/main" val="1287844434"/>
                  </a:ext>
                </a:extLst>
              </a:tr>
              <a:tr h="177800">
                <a:tc vMerge="1">
                  <a:txBody>
                    <a:bodyPr/>
                    <a:lstStyle/>
                    <a:p>
                      <a:endParaRPr kumimoji="1" lang="ja-JP" altLang="en-US"/>
                    </a:p>
                  </a:txBody>
                  <a:tcPr/>
                </a:tc>
                <a:tc gridSpan="2">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9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２</a:t>
                      </a:r>
                      <a:r>
                        <a:rPr kumimoji="1" lang="en-US" altLang="ja-JP" sz="9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 </a:t>
                      </a:r>
                      <a:r>
                        <a:rPr kumimoji="1" lang="ja-JP" altLang="en-US" sz="9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４　想定される被害に基づくＢＣＰ対応</a:t>
                      </a:r>
                    </a:p>
                  </a:txBody>
                  <a:tcPr marL="90000" marR="90000" marT="46800" marB="468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FFB2"/>
                    </a:solidFill>
                  </a:tcPr>
                </a:tc>
                <a:tc hMerge="1">
                  <a:txBody>
                    <a:bodyPr/>
                    <a:lstStyle/>
                    <a:p>
                      <a:endParaRPr kumimoji="1" lang="ja-JP" altLang="en-US"/>
                    </a:p>
                  </a:txBody>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900" b="0" i="0" u="none" strike="noStrike" cap="none" normalizeH="0" baseline="0" smtClean="0">
                          <a:ln>
                            <a:noFill/>
                          </a:ln>
                          <a:solidFill>
                            <a:srgbClr val="000000"/>
                          </a:solidFill>
                          <a:effectLst/>
                          <a:latin typeface="HG丸ｺﾞｼｯｸM-PRO" panose="020F0600000000000000" pitchFamily="50" charset="-128"/>
                          <a:ea typeface="HG丸ｺﾞｼｯｸM-PRO" panose="020F0600000000000000" pitchFamily="50" charset="-128"/>
                        </a:rPr>
                        <a:t>4</a:t>
                      </a:r>
                    </a:p>
                  </a:txBody>
                  <a:tcPr marL="90000" marR="90000" marT="46800" marB="468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FFB2"/>
                    </a:solidFill>
                  </a:tcPr>
                </a:tc>
                <a:extLst>
                  <a:ext uri="{0D108BD9-81ED-4DB2-BD59-A6C34878D82A}">
                    <a16:rowId xmlns:a16="http://schemas.microsoft.com/office/drawing/2014/main" val="1264663809"/>
                  </a:ext>
                </a:extLst>
              </a:tr>
              <a:tr h="260350">
                <a:tc vMerge="1">
                  <a:txBody>
                    <a:bodyPr/>
                    <a:lstStyle/>
                    <a:p>
                      <a:endParaRPr kumimoji="1" lang="ja-JP" altLang="en-US"/>
                    </a:p>
                  </a:txBody>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9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　</a:t>
                      </a:r>
                    </a:p>
                  </a:txBody>
                  <a:tcPr marL="90000" marR="90000" marT="46800" marB="46800" anchor="ctr" horzOverflow="overflow">
                    <a:lnL>
                      <a:noFill/>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ctr" latinLnBrk="0" hangingPunct="1">
                        <a:lnSpc>
                          <a:spcPct val="100000"/>
                        </a:lnSpc>
                        <a:spcBef>
                          <a:spcPct val="0"/>
                        </a:spcBef>
                        <a:spcAft>
                          <a:spcPct val="0"/>
                        </a:spcAft>
                        <a:buClrTx/>
                        <a:buSzTx/>
                        <a:buFontTx/>
                        <a:buNone/>
                        <a:tabLst/>
                      </a:pPr>
                      <a:r>
                        <a:rPr kumimoji="1" lang="en-US" altLang="ja-JP" sz="9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STEP</a:t>
                      </a:r>
                      <a:r>
                        <a:rPr kumimoji="1" lang="ja-JP" altLang="en-US" sz="9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１ 重要な経営資源の洗い出しと現状把握</a:t>
                      </a:r>
                    </a:p>
                  </a:txBody>
                  <a:tcPr marL="90000" marR="90000" marT="46800" marB="468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FFB2"/>
                    </a:solid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900" b="0" i="0" u="none" strike="noStrike" cap="none" normalizeH="0" baseline="0" smtClean="0">
                          <a:ln>
                            <a:noFill/>
                          </a:ln>
                          <a:solidFill>
                            <a:srgbClr val="000000"/>
                          </a:solidFill>
                          <a:effectLst/>
                          <a:latin typeface="HG丸ｺﾞｼｯｸM-PRO" panose="020F0600000000000000" pitchFamily="50" charset="-128"/>
                          <a:ea typeface="HG丸ｺﾞｼｯｸM-PRO" panose="020F0600000000000000" pitchFamily="50" charset="-128"/>
                        </a:rPr>
                        <a:t>4</a:t>
                      </a:r>
                    </a:p>
                  </a:txBody>
                  <a:tcPr marL="90000" marR="90000" marT="46800" marB="468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FFB2"/>
                    </a:solidFill>
                  </a:tcPr>
                </a:tc>
                <a:extLst>
                  <a:ext uri="{0D108BD9-81ED-4DB2-BD59-A6C34878D82A}">
                    <a16:rowId xmlns:a16="http://schemas.microsoft.com/office/drawing/2014/main" val="3970227604"/>
                  </a:ext>
                </a:extLst>
              </a:tr>
              <a:tr h="177800">
                <a:tc vMerge="1">
                  <a:txBody>
                    <a:bodyPr/>
                    <a:lstStyle/>
                    <a:p>
                      <a:endParaRPr kumimoji="1" lang="ja-JP" altLang="en-US"/>
                    </a:p>
                  </a:txBody>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9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　</a:t>
                      </a:r>
                    </a:p>
                  </a:txBody>
                  <a:tcPr marL="90000" marR="90000" marT="46800" marB="46800" anchor="ctr" horzOverflow="overflow">
                    <a:lnL>
                      <a:noFill/>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ctr" latinLnBrk="0" hangingPunct="1">
                        <a:lnSpc>
                          <a:spcPct val="100000"/>
                        </a:lnSpc>
                        <a:spcBef>
                          <a:spcPct val="0"/>
                        </a:spcBef>
                        <a:spcAft>
                          <a:spcPct val="0"/>
                        </a:spcAft>
                        <a:buClrTx/>
                        <a:buSzTx/>
                        <a:buFontTx/>
                        <a:buNone/>
                        <a:tabLst/>
                      </a:pPr>
                      <a:r>
                        <a:rPr kumimoji="1" lang="en-US" altLang="ja-JP" sz="9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STEP</a:t>
                      </a:r>
                      <a:r>
                        <a:rPr kumimoji="1" lang="ja-JP" altLang="en-US" sz="9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２ 復旧目標を達成するための対応策の検討・実施</a:t>
                      </a:r>
                    </a:p>
                  </a:txBody>
                  <a:tcPr marL="90000" marR="90000" marT="46800" marB="468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CCECFF"/>
                    </a:solid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900" b="0" i="0" u="none" strike="noStrike" cap="none" normalizeH="0" baseline="0" smtClean="0">
                          <a:ln>
                            <a:noFill/>
                          </a:ln>
                          <a:solidFill>
                            <a:srgbClr val="000000"/>
                          </a:solidFill>
                          <a:effectLst/>
                          <a:latin typeface="HG丸ｺﾞｼｯｸM-PRO" panose="020F0600000000000000" pitchFamily="50" charset="-128"/>
                          <a:ea typeface="HG丸ｺﾞｼｯｸM-PRO" panose="020F0600000000000000" pitchFamily="50" charset="-128"/>
                        </a:rPr>
                        <a:t>5</a:t>
                      </a:r>
                    </a:p>
                  </a:txBody>
                  <a:tcPr marL="90000" marR="90000" marT="46800" marB="468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CCECFF"/>
                    </a:solidFill>
                  </a:tcPr>
                </a:tc>
                <a:extLst>
                  <a:ext uri="{0D108BD9-81ED-4DB2-BD59-A6C34878D82A}">
                    <a16:rowId xmlns:a16="http://schemas.microsoft.com/office/drawing/2014/main" val="2525245901"/>
                  </a:ext>
                </a:extLst>
              </a:tr>
              <a:tr h="177800">
                <a:tc gridSpan="3">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ctr" latinLnBrk="0" hangingPunct="1">
                        <a:lnSpc>
                          <a:spcPct val="100000"/>
                        </a:lnSpc>
                        <a:spcBef>
                          <a:spcPct val="0"/>
                        </a:spcBef>
                        <a:spcAft>
                          <a:spcPct val="0"/>
                        </a:spcAft>
                        <a:buClrTx/>
                        <a:buSzTx/>
                        <a:buFontTx/>
                        <a:buNone/>
                        <a:tabLst/>
                      </a:pPr>
                      <a:r>
                        <a:rPr kumimoji="1" lang="en-US" altLang="ja-JP" sz="9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3. </a:t>
                      </a:r>
                      <a:r>
                        <a:rPr kumimoji="1" lang="ja-JP" altLang="en-US" sz="9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事業継続のために</a:t>
                      </a:r>
                    </a:p>
                  </a:txBody>
                  <a:tcPr marL="90000" marR="90000" marT="46800" marB="468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hMerge="1">
                  <a:txBody>
                    <a:bodyPr/>
                    <a:lstStyle/>
                    <a:p>
                      <a:endParaRPr kumimoji="1" lang="ja-JP" altLang="en-US"/>
                    </a:p>
                  </a:txBody>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900" b="0" i="0" u="none" strike="noStrike" cap="none" normalizeH="0" baseline="0" smtClean="0">
                          <a:ln>
                            <a:noFill/>
                          </a:ln>
                          <a:solidFill>
                            <a:srgbClr val="000000"/>
                          </a:solidFill>
                          <a:effectLst/>
                          <a:latin typeface="HG丸ｺﾞｼｯｸM-PRO" panose="020F0600000000000000" pitchFamily="50" charset="-128"/>
                          <a:ea typeface="HG丸ｺﾞｼｯｸM-PRO" panose="020F0600000000000000" pitchFamily="50" charset="-128"/>
                        </a:rPr>
                        <a:t>6</a:t>
                      </a:r>
                    </a:p>
                  </a:txBody>
                  <a:tcPr marL="90000" marR="90000" marT="46800" marB="468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908686557"/>
                  </a:ext>
                </a:extLst>
              </a:tr>
              <a:tr h="260350">
                <a:tc gridSpan="3">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ctr" latinLnBrk="0" hangingPunct="1">
                        <a:lnSpc>
                          <a:spcPct val="100000"/>
                        </a:lnSpc>
                        <a:spcBef>
                          <a:spcPct val="0"/>
                        </a:spcBef>
                        <a:spcAft>
                          <a:spcPct val="0"/>
                        </a:spcAft>
                        <a:buClrTx/>
                        <a:buSzTx/>
                        <a:buFontTx/>
                        <a:buNone/>
                        <a:tabLst/>
                      </a:pPr>
                      <a:r>
                        <a:rPr kumimoji="1" lang="en-US" altLang="ja-JP" sz="9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4. </a:t>
                      </a:r>
                      <a:r>
                        <a:rPr kumimoji="1" lang="ja-JP" altLang="en-US" sz="9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教育・訓練計画</a:t>
                      </a:r>
                    </a:p>
                  </a:txBody>
                  <a:tcPr marL="90000" marR="90000" marT="46800" marB="468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hMerge="1">
                  <a:txBody>
                    <a:bodyPr/>
                    <a:lstStyle/>
                    <a:p>
                      <a:endParaRPr kumimoji="1" lang="ja-JP" altLang="en-US"/>
                    </a:p>
                  </a:txBody>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900" b="0" i="0" u="none" strike="noStrike" cap="none" normalizeH="0" baseline="0" smtClean="0">
                          <a:ln>
                            <a:noFill/>
                          </a:ln>
                          <a:solidFill>
                            <a:srgbClr val="000000"/>
                          </a:solidFill>
                          <a:effectLst/>
                          <a:latin typeface="HG丸ｺﾞｼｯｸM-PRO" panose="020F0600000000000000" pitchFamily="50" charset="-128"/>
                          <a:ea typeface="HG丸ｺﾞｼｯｸM-PRO" panose="020F0600000000000000" pitchFamily="50" charset="-128"/>
                        </a:rPr>
                        <a:t>8</a:t>
                      </a:r>
                    </a:p>
                  </a:txBody>
                  <a:tcPr marL="90000" marR="90000" marT="46800" marB="468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859727215"/>
                  </a:ext>
                </a:extLst>
              </a:tr>
              <a:tr h="260350">
                <a:tc gridSpan="3">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ctr" latinLnBrk="0" hangingPunct="1">
                        <a:lnSpc>
                          <a:spcPct val="100000"/>
                        </a:lnSpc>
                        <a:spcBef>
                          <a:spcPct val="0"/>
                        </a:spcBef>
                        <a:spcAft>
                          <a:spcPct val="0"/>
                        </a:spcAft>
                        <a:buClrTx/>
                        <a:buSzTx/>
                        <a:buFontTx/>
                        <a:buNone/>
                        <a:tabLst/>
                      </a:pPr>
                      <a:r>
                        <a:rPr kumimoji="1" lang="en-US" altLang="ja-JP" sz="9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5. </a:t>
                      </a:r>
                      <a:r>
                        <a:rPr kumimoji="1" lang="ja-JP" altLang="en-US" sz="9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点検・是正措置・見直し</a:t>
                      </a:r>
                    </a:p>
                  </a:txBody>
                  <a:tcPr marL="90000" marR="90000" marT="46800" marB="468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hMerge="1">
                  <a:txBody>
                    <a:bodyPr/>
                    <a:lstStyle/>
                    <a:p>
                      <a:endParaRPr kumimoji="1" lang="ja-JP" altLang="en-US"/>
                    </a:p>
                  </a:txBody>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900" b="0" i="0" u="none" strike="noStrike" cap="none" normalizeH="0" baseline="0" smtClean="0">
                          <a:ln>
                            <a:noFill/>
                          </a:ln>
                          <a:solidFill>
                            <a:srgbClr val="000000"/>
                          </a:solidFill>
                          <a:effectLst/>
                          <a:latin typeface="HG丸ｺﾞｼｯｸM-PRO" panose="020F0600000000000000" pitchFamily="50" charset="-128"/>
                          <a:ea typeface="HG丸ｺﾞｼｯｸM-PRO" panose="020F0600000000000000" pitchFamily="50" charset="-128"/>
                        </a:rPr>
                        <a:t>8</a:t>
                      </a:r>
                    </a:p>
                  </a:txBody>
                  <a:tcPr marL="90000" marR="90000" marT="46800" marB="468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433698582"/>
                  </a:ext>
                </a:extLst>
              </a:tr>
            </a:tbl>
          </a:graphicData>
        </a:graphic>
      </p:graphicFrame>
      <p:sp>
        <p:nvSpPr>
          <p:cNvPr id="88066" name="Text Box 2"/>
          <p:cNvSpPr txBox="1">
            <a:spLocks noChangeArrowheads="1"/>
          </p:cNvSpPr>
          <p:nvPr/>
        </p:nvSpPr>
        <p:spPr bwMode="auto">
          <a:xfrm>
            <a:off x="44450" y="57150"/>
            <a:ext cx="2708275"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ja-JP" altLang="en-US" sz="2000">
                <a:latin typeface="HG丸ｺﾞｼｯｸM-PRO" panose="020F0600000000000000" pitchFamily="50" charset="-128"/>
              </a:rPr>
              <a:t>目次</a:t>
            </a:r>
          </a:p>
        </p:txBody>
      </p:sp>
      <p:sp>
        <p:nvSpPr>
          <p:cNvPr id="88193" name="Text Box 129"/>
          <p:cNvSpPr txBox="1">
            <a:spLocks noChangeArrowheads="1"/>
          </p:cNvSpPr>
          <p:nvPr/>
        </p:nvSpPr>
        <p:spPr bwMode="auto">
          <a:xfrm>
            <a:off x="4076700" y="7877175"/>
            <a:ext cx="2087563" cy="244475"/>
          </a:xfrm>
          <a:prstGeom prst="rect">
            <a:avLst/>
          </a:prstGeom>
          <a:noFill/>
          <a:ln>
            <a:noFill/>
          </a:ln>
          <a:effectLst/>
          <a:extLst>
            <a:ext uri="{909E8E84-426E-40DD-AFC4-6F175D3DCCD1}">
              <a14:hiddenFill xmlns:a14="http://schemas.microsoft.com/office/drawing/2010/main">
                <a:solidFill>
                  <a:schemeClr val="hlink"/>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ja-JP" altLang="en-US">
                <a:solidFill>
                  <a:schemeClr val="accent2"/>
                </a:solidFill>
                <a:latin typeface="HGS創英角ｺﾞｼｯｸUB" panose="020B0900000000000000" pitchFamily="50" charset="-128"/>
                <a:ea typeface="HGS創英角ｺﾞｼｯｸUB" panose="020B0900000000000000" pitchFamily="50" charset="-128"/>
              </a:rPr>
              <a:t>優先すべき対応策を実施する！</a:t>
            </a:r>
          </a:p>
        </p:txBody>
      </p:sp>
      <p:graphicFrame>
        <p:nvGraphicFramePr>
          <p:cNvPr id="88373" name="Group 309"/>
          <p:cNvGraphicFramePr>
            <a:graphicFrameLocks noGrp="1"/>
          </p:cNvGraphicFramePr>
          <p:nvPr/>
        </p:nvGraphicFramePr>
        <p:xfrm>
          <a:off x="1014413" y="5487988"/>
          <a:ext cx="2754312" cy="290512"/>
        </p:xfrm>
        <a:graphic>
          <a:graphicData uri="http://schemas.openxmlformats.org/drawingml/2006/table">
            <a:tbl>
              <a:tblPr/>
              <a:tblGrid>
                <a:gridCol w="2754312">
                  <a:extLst>
                    <a:ext uri="{9D8B030D-6E8A-4147-A177-3AD203B41FA5}">
                      <a16:colId xmlns:a16="http://schemas.microsoft.com/office/drawing/2014/main" val="1718103039"/>
                    </a:ext>
                  </a:extLst>
                </a:gridCol>
              </a:tblGrid>
              <a:tr h="290513">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ctr" latinLnBrk="0" hangingPunct="1">
                        <a:lnSpc>
                          <a:spcPct val="100000"/>
                        </a:lnSpc>
                        <a:spcBef>
                          <a:spcPct val="0"/>
                        </a:spcBef>
                        <a:spcAft>
                          <a:spcPct val="0"/>
                        </a:spcAft>
                        <a:buClrTx/>
                        <a:buSzTx/>
                        <a:buFontTx/>
                        <a:buNone/>
                        <a:tabLst/>
                      </a:pPr>
                      <a:r>
                        <a:rPr kumimoji="1" lang="en-US" altLang="ja-JP" sz="9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  1. </a:t>
                      </a:r>
                      <a:r>
                        <a:rPr kumimoji="1" lang="ja-JP" altLang="en-US" sz="9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ＢＣＰの基本方針</a:t>
                      </a:r>
                    </a:p>
                  </a:txBody>
                  <a:tcPr anchor="ctr" horzOverflow="overflow">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lnTlToBr>
                      <a:noFill/>
                    </a:lnTlToBr>
                    <a:lnBlToTr>
                      <a:noFill/>
                    </a:lnBlToTr>
                    <a:solidFill>
                      <a:srgbClr val="FAC864"/>
                    </a:solidFill>
                  </a:tcPr>
                </a:tc>
                <a:extLst>
                  <a:ext uri="{0D108BD9-81ED-4DB2-BD59-A6C34878D82A}">
                    <a16:rowId xmlns:a16="http://schemas.microsoft.com/office/drawing/2014/main" val="4155342085"/>
                  </a:ext>
                </a:extLst>
              </a:tr>
            </a:tbl>
          </a:graphicData>
        </a:graphic>
      </p:graphicFrame>
      <p:graphicFrame>
        <p:nvGraphicFramePr>
          <p:cNvPr id="88200" name="Group 136"/>
          <p:cNvGraphicFramePr>
            <a:graphicFrameLocks noGrp="1"/>
          </p:cNvGraphicFramePr>
          <p:nvPr/>
        </p:nvGraphicFramePr>
        <p:xfrm>
          <a:off x="1014413" y="5961063"/>
          <a:ext cx="2754312" cy="290512"/>
        </p:xfrm>
        <a:graphic>
          <a:graphicData uri="http://schemas.openxmlformats.org/drawingml/2006/table">
            <a:tbl>
              <a:tblPr/>
              <a:tblGrid>
                <a:gridCol w="2754312">
                  <a:extLst>
                    <a:ext uri="{9D8B030D-6E8A-4147-A177-3AD203B41FA5}">
                      <a16:colId xmlns:a16="http://schemas.microsoft.com/office/drawing/2014/main" val="1763517224"/>
                    </a:ext>
                  </a:extLst>
                </a:gridCol>
              </a:tblGrid>
              <a:tr h="290513">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ctr" latinLnBrk="0" hangingPunct="1">
                        <a:lnSpc>
                          <a:spcPct val="100000"/>
                        </a:lnSpc>
                        <a:spcBef>
                          <a:spcPct val="0"/>
                        </a:spcBef>
                        <a:spcAft>
                          <a:spcPct val="0"/>
                        </a:spcAft>
                        <a:buClrTx/>
                        <a:buSzTx/>
                        <a:buFontTx/>
                        <a:buNone/>
                        <a:tabLst/>
                      </a:pPr>
                      <a:r>
                        <a:rPr kumimoji="1" lang="en-US" altLang="ja-JP" sz="900" b="0" i="0" u="none" strike="noStrike" cap="none" normalizeH="0" baseline="0" smtClean="0">
                          <a:ln>
                            <a:noFill/>
                          </a:ln>
                          <a:solidFill>
                            <a:srgbClr val="3333FF"/>
                          </a:solidFill>
                          <a:effectLst/>
                          <a:latin typeface="HG丸ｺﾞｼｯｸM-PRO" panose="020F0600000000000000" pitchFamily="50" charset="-128"/>
                          <a:ea typeface="HG丸ｺﾞｼｯｸM-PRO" panose="020F0600000000000000" pitchFamily="50" charset="-128"/>
                        </a:rPr>
                        <a:t>  </a:t>
                      </a:r>
                      <a:r>
                        <a:rPr kumimoji="1" lang="en-US" altLang="ja-JP" sz="9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2. 1</a:t>
                      </a:r>
                      <a:r>
                        <a:rPr kumimoji="1" lang="ja-JP" altLang="en-US" sz="9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　対象とする災害</a:t>
                      </a:r>
                    </a:p>
                  </a:txBody>
                  <a:tcPr anchor="ctr" horzOverflow="overflow">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lnTlToBr>
                      <a:noFill/>
                    </a:lnTlToBr>
                    <a:lnBlToTr>
                      <a:noFill/>
                    </a:lnBlToTr>
                    <a:solidFill>
                      <a:srgbClr val="FFE5E5"/>
                    </a:solidFill>
                  </a:tcPr>
                </a:tc>
                <a:extLst>
                  <a:ext uri="{0D108BD9-81ED-4DB2-BD59-A6C34878D82A}">
                    <a16:rowId xmlns:a16="http://schemas.microsoft.com/office/drawing/2014/main" val="2768916274"/>
                  </a:ext>
                </a:extLst>
              </a:tr>
            </a:tbl>
          </a:graphicData>
        </a:graphic>
      </p:graphicFrame>
      <p:graphicFrame>
        <p:nvGraphicFramePr>
          <p:cNvPr id="88263" name="Group 199"/>
          <p:cNvGraphicFramePr>
            <a:graphicFrameLocks noGrp="1"/>
          </p:cNvGraphicFramePr>
          <p:nvPr/>
        </p:nvGraphicFramePr>
        <p:xfrm>
          <a:off x="1014413" y="6464300"/>
          <a:ext cx="2754312" cy="288925"/>
        </p:xfrm>
        <a:graphic>
          <a:graphicData uri="http://schemas.openxmlformats.org/drawingml/2006/table">
            <a:tbl>
              <a:tblPr/>
              <a:tblGrid>
                <a:gridCol w="2754312">
                  <a:extLst>
                    <a:ext uri="{9D8B030D-6E8A-4147-A177-3AD203B41FA5}">
                      <a16:colId xmlns:a16="http://schemas.microsoft.com/office/drawing/2014/main" val="3740741734"/>
                    </a:ext>
                  </a:extLst>
                </a:gridCol>
              </a:tblGrid>
              <a:tr h="288925">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ctr" latinLnBrk="0" hangingPunct="1">
                        <a:lnSpc>
                          <a:spcPct val="100000"/>
                        </a:lnSpc>
                        <a:spcBef>
                          <a:spcPct val="0"/>
                        </a:spcBef>
                        <a:spcAft>
                          <a:spcPct val="0"/>
                        </a:spcAft>
                        <a:buClrTx/>
                        <a:buSzTx/>
                        <a:buFontTx/>
                        <a:buNone/>
                        <a:tabLst/>
                      </a:pPr>
                      <a:r>
                        <a:rPr kumimoji="1" lang="en-US" altLang="ja-JP" sz="9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  </a:t>
                      </a:r>
                      <a:r>
                        <a:rPr kumimoji="1" lang="ja-JP" altLang="en-US" sz="9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２</a:t>
                      </a:r>
                      <a:r>
                        <a:rPr kumimoji="1" lang="en-US" altLang="ja-JP" sz="9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 2</a:t>
                      </a:r>
                      <a:r>
                        <a:rPr kumimoji="1" lang="ja-JP" altLang="en-US" sz="9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　重要業務と復旧目標の決定</a:t>
                      </a:r>
                    </a:p>
                  </a:txBody>
                  <a:tcPr anchor="ctr" horzOverflow="overflow">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lnTlToBr>
                      <a:noFill/>
                    </a:lnTlToBr>
                    <a:lnBlToTr>
                      <a:noFill/>
                    </a:lnBlToTr>
                    <a:solidFill>
                      <a:srgbClr val="FFE5E5"/>
                    </a:solidFill>
                  </a:tcPr>
                </a:tc>
                <a:extLst>
                  <a:ext uri="{0D108BD9-81ED-4DB2-BD59-A6C34878D82A}">
                    <a16:rowId xmlns:a16="http://schemas.microsoft.com/office/drawing/2014/main" val="3198204910"/>
                  </a:ext>
                </a:extLst>
              </a:tr>
            </a:tbl>
          </a:graphicData>
        </a:graphic>
      </p:graphicFrame>
      <p:graphicFrame>
        <p:nvGraphicFramePr>
          <p:cNvPr id="88374" name="Group 310"/>
          <p:cNvGraphicFramePr>
            <a:graphicFrameLocks noGrp="1"/>
          </p:cNvGraphicFramePr>
          <p:nvPr/>
        </p:nvGraphicFramePr>
        <p:xfrm>
          <a:off x="3041650" y="7097713"/>
          <a:ext cx="2843213" cy="290512"/>
        </p:xfrm>
        <a:graphic>
          <a:graphicData uri="http://schemas.openxmlformats.org/drawingml/2006/table">
            <a:tbl>
              <a:tblPr/>
              <a:tblGrid>
                <a:gridCol w="2843213">
                  <a:extLst>
                    <a:ext uri="{9D8B030D-6E8A-4147-A177-3AD203B41FA5}">
                      <a16:colId xmlns:a16="http://schemas.microsoft.com/office/drawing/2014/main" val="100613107"/>
                    </a:ext>
                  </a:extLst>
                </a:gridCol>
              </a:tblGrid>
              <a:tr h="290513">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ctr" latinLnBrk="0" hangingPunct="1">
                        <a:lnSpc>
                          <a:spcPct val="100000"/>
                        </a:lnSpc>
                        <a:spcBef>
                          <a:spcPct val="0"/>
                        </a:spcBef>
                        <a:spcAft>
                          <a:spcPct val="0"/>
                        </a:spcAft>
                        <a:buClrTx/>
                        <a:buSzTx/>
                        <a:buFontTx/>
                        <a:buNone/>
                        <a:tabLst/>
                      </a:pPr>
                      <a:r>
                        <a:rPr kumimoji="1" lang="en-US" altLang="ja-JP" sz="9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  2. </a:t>
                      </a:r>
                      <a:r>
                        <a:rPr kumimoji="1" lang="ja-JP" altLang="en-US" sz="9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３　重要業務が受ける被害の想定</a:t>
                      </a:r>
                    </a:p>
                  </a:txBody>
                  <a:tcPr marL="90000" marR="90000" marT="46800" marB="46800" anchor="ctr" horzOverflow="overflow">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lnTlToBr>
                      <a:noFill/>
                    </a:lnTlToBr>
                    <a:lnBlToTr>
                      <a:noFill/>
                    </a:lnBlToTr>
                    <a:solidFill>
                      <a:srgbClr val="FFFFB2"/>
                    </a:solidFill>
                  </a:tcPr>
                </a:tc>
                <a:extLst>
                  <a:ext uri="{0D108BD9-81ED-4DB2-BD59-A6C34878D82A}">
                    <a16:rowId xmlns:a16="http://schemas.microsoft.com/office/drawing/2014/main" val="665335559"/>
                  </a:ext>
                </a:extLst>
              </a:tr>
            </a:tbl>
          </a:graphicData>
        </a:graphic>
      </p:graphicFrame>
      <p:graphicFrame>
        <p:nvGraphicFramePr>
          <p:cNvPr id="88228" name="Group 164"/>
          <p:cNvGraphicFramePr>
            <a:graphicFrameLocks noGrp="1"/>
          </p:cNvGraphicFramePr>
          <p:nvPr/>
        </p:nvGraphicFramePr>
        <p:xfrm>
          <a:off x="1014413" y="9009063"/>
          <a:ext cx="2754312" cy="298450"/>
        </p:xfrm>
        <a:graphic>
          <a:graphicData uri="http://schemas.openxmlformats.org/drawingml/2006/table">
            <a:tbl>
              <a:tblPr/>
              <a:tblGrid>
                <a:gridCol w="2754312">
                  <a:extLst>
                    <a:ext uri="{9D8B030D-6E8A-4147-A177-3AD203B41FA5}">
                      <a16:colId xmlns:a16="http://schemas.microsoft.com/office/drawing/2014/main" val="400702032"/>
                    </a:ext>
                  </a:extLst>
                </a:gridCol>
              </a:tblGrid>
              <a:tr h="298450">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ctr" latinLnBrk="0" hangingPunct="1">
                        <a:lnSpc>
                          <a:spcPct val="100000"/>
                        </a:lnSpc>
                        <a:spcBef>
                          <a:spcPct val="0"/>
                        </a:spcBef>
                        <a:spcAft>
                          <a:spcPct val="0"/>
                        </a:spcAft>
                        <a:buClrTx/>
                        <a:buSzTx/>
                        <a:buFontTx/>
                        <a:buNone/>
                        <a:tabLst/>
                      </a:pPr>
                      <a:r>
                        <a:rPr kumimoji="1" lang="en-US" altLang="ja-JP" sz="900" b="0" i="0" u="none" strike="noStrike" cap="none" normalizeH="0" baseline="0" smtClean="0">
                          <a:ln>
                            <a:noFill/>
                          </a:ln>
                          <a:solidFill>
                            <a:schemeClr val="tx1"/>
                          </a:solidFill>
                          <a:effectLst/>
                          <a:latin typeface="ＭＳ Ｐゴシック" panose="020B0600070205080204" pitchFamily="50" charset="-128"/>
                          <a:ea typeface="HG丸ｺﾞｼｯｸM-PRO" panose="020F0600000000000000" pitchFamily="50" charset="-128"/>
                        </a:rPr>
                        <a:t> </a:t>
                      </a:r>
                      <a:r>
                        <a:rPr kumimoji="1" lang="ja-JP" altLang="en-US" sz="900" b="0" i="0" u="none" strike="noStrike" cap="none" normalizeH="0" baseline="0" smtClean="0">
                          <a:ln>
                            <a:noFill/>
                          </a:ln>
                          <a:solidFill>
                            <a:schemeClr val="tx1"/>
                          </a:solidFill>
                          <a:effectLst/>
                          <a:latin typeface="ＭＳ Ｐゴシック" panose="020B0600070205080204" pitchFamily="50" charset="-128"/>
                          <a:ea typeface="HG丸ｺﾞｼｯｸM-PRO" panose="020F0600000000000000" pitchFamily="50" charset="-128"/>
                        </a:rPr>
                        <a:t>４</a:t>
                      </a:r>
                      <a:r>
                        <a:rPr kumimoji="1" lang="en-US" altLang="ja-JP" sz="900" b="0" i="0" u="none" strike="noStrike" cap="none" normalizeH="0" baseline="0" smtClean="0">
                          <a:ln>
                            <a:noFill/>
                          </a:ln>
                          <a:solidFill>
                            <a:schemeClr val="tx1"/>
                          </a:solidFill>
                          <a:effectLst/>
                          <a:latin typeface="ＭＳ Ｐゴシック" panose="020B0600070205080204" pitchFamily="50" charset="-128"/>
                          <a:ea typeface="HG丸ｺﾞｼｯｸM-PRO" panose="020F0600000000000000" pitchFamily="50" charset="-128"/>
                        </a:rPr>
                        <a:t>. </a:t>
                      </a:r>
                      <a:r>
                        <a:rPr kumimoji="1" lang="ja-JP" altLang="en-US" sz="900" b="0" i="0" u="none" strike="noStrike" cap="none" normalizeH="0" baseline="0" smtClean="0">
                          <a:ln>
                            <a:noFill/>
                          </a:ln>
                          <a:solidFill>
                            <a:schemeClr val="tx1"/>
                          </a:solidFill>
                          <a:effectLst/>
                          <a:latin typeface="ＭＳ Ｐゴシック" panose="020B0600070205080204" pitchFamily="50" charset="-128"/>
                          <a:ea typeface="HG丸ｺﾞｼｯｸM-PRO" panose="020F0600000000000000" pitchFamily="50" charset="-128"/>
                        </a:rPr>
                        <a:t>教育・訓練計画</a:t>
                      </a:r>
                      <a:endParaRPr kumimoji="1" lang="ja-JP" altLang="en-US" sz="9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endParaRPr>
                    </a:p>
                  </a:txBody>
                  <a:tcPr anchor="ct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2271050171"/>
                  </a:ext>
                </a:extLst>
              </a:tr>
            </a:tbl>
          </a:graphicData>
        </a:graphic>
      </p:graphicFrame>
      <p:graphicFrame>
        <p:nvGraphicFramePr>
          <p:cNvPr id="88234" name="Group 170"/>
          <p:cNvGraphicFramePr>
            <a:graphicFrameLocks noGrp="1"/>
          </p:cNvGraphicFramePr>
          <p:nvPr/>
        </p:nvGraphicFramePr>
        <p:xfrm>
          <a:off x="1014413" y="9512300"/>
          <a:ext cx="2754312" cy="298450"/>
        </p:xfrm>
        <a:graphic>
          <a:graphicData uri="http://schemas.openxmlformats.org/drawingml/2006/table">
            <a:tbl>
              <a:tblPr/>
              <a:tblGrid>
                <a:gridCol w="2754312">
                  <a:extLst>
                    <a:ext uri="{9D8B030D-6E8A-4147-A177-3AD203B41FA5}">
                      <a16:colId xmlns:a16="http://schemas.microsoft.com/office/drawing/2014/main" val="2645226991"/>
                    </a:ext>
                  </a:extLst>
                </a:gridCol>
              </a:tblGrid>
              <a:tr h="298450">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ctr" latinLnBrk="0" hangingPunct="1">
                        <a:lnSpc>
                          <a:spcPct val="100000"/>
                        </a:lnSpc>
                        <a:spcBef>
                          <a:spcPct val="0"/>
                        </a:spcBef>
                        <a:spcAft>
                          <a:spcPct val="0"/>
                        </a:spcAft>
                        <a:buClrTx/>
                        <a:buSzTx/>
                        <a:buFontTx/>
                        <a:buNone/>
                        <a:tabLst/>
                      </a:pPr>
                      <a:r>
                        <a:rPr kumimoji="1" lang="en-US" altLang="ja-JP" sz="900" b="0" i="0" u="none" strike="noStrike" cap="none" normalizeH="0" baseline="0" smtClean="0">
                          <a:ln>
                            <a:noFill/>
                          </a:ln>
                          <a:solidFill>
                            <a:schemeClr val="tx1"/>
                          </a:solidFill>
                          <a:effectLst/>
                          <a:latin typeface="ＭＳ Ｐゴシック" panose="020B0600070205080204" pitchFamily="50" charset="-128"/>
                          <a:ea typeface="HG丸ｺﾞｼｯｸM-PRO" panose="020F0600000000000000" pitchFamily="50" charset="-128"/>
                        </a:rPr>
                        <a:t> </a:t>
                      </a:r>
                      <a:r>
                        <a:rPr kumimoji="1" lang="ja-JP" altLang="en-US" sz="900" b="0" i="0" u="none" strike="noStrike" cap="none" normalizeH="0" baseline="0" smtClean="0">
                          <a:ln>
                            <a:noFill/>
                          </a:ln>
                          <a:solidFill>
                            <a:schemeClr val="tx1"/>
                          </a:solidFill>
                          <a:effectLst/>
                          <a:latin typeface="ＭＳ Ｐゴシック" panose="020B0600070205080204" pitchFamily="50" charset="-128"/>
                          <a:ea typeface="HG丸ｺﾞｼｯｸM-PRO" panose="020F0600000000000000" pitchFamily="50" charset="-128"/>
                        </a:rPr>
                        <a:t>５</a:t>
                      </a:r>
                      <a:r>
                        <a:rPr kumimoji="1" lang="en-US" altLang="ja-JP" sz="900" b="0" i="0" u="none" strike="noStrike" cap="none" normalizeH="0" baseline="0" smtClean="0">
                          <a:ln>
                            <a:noFill/>
                          </a:ln>
                          <a:solidFill>
                            <a:schemeClr val="tx1"/>
                          </a:solidFill>
                          <a:effectLst/>
                          <a:latin typeface="ＭＳ Ｐゴシック" panose="020B0600070205080204" pitchFamily="50" charset="-128"/>
                          <a:ea typeface="HG丸ｺﾞｼｯｸM-PRO" panose="020F0600000000000000" pitchFamily="50" charset="-128"/>
                        </a:rPr>
                        <a:t>. </a:t>
                      </a:r>
                      <a:r>
                        <a:rPr kumimoji="1" lang="ja-JP" altLang="en-US" sz="900" b="0" i="0" u="none" strike="noStrike" cap="none" normalizeH="0" baseline="0" smtClean="0">
                          <a:ln>
                            <a:noFill/>
                          </a:ln>
                          <a:solidFill>
                            <a:schemeClr val="tx1"/>
                          </a:solidFill>
                          <a:effectLst/>
                          <a:latin typeface="ＭＳ Ｐゴシック" panose="020B0600070205080204" pitchFamily="50" charset="-128"/>
                          <a:ea typeface="HG丸ｺﾞｼｯｸM-PRO" panose="020F0600000000000000" pitchFamily="50" charset="-128"/>
                        </a:rPr>
                        <a:t>点検・是正措置・見直し</a:t>
                      </a:r>
                      <a:endParaRPr kumimoji="1" lang="ja-JP" altLang="en-US" sz="9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endParaRPr>
                    </a:p>
                  </a:txBody>
                  <a:tcPr anchor="ct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4126057542"/>
                  </a:ext>
                </a:extLst>
              </a:tr>
            </a:tbl>
          </a:graphicData>
        </a:graphic>
      </p:graphicFrame>
      <p:graphicFrame>
        <p:nvGraphicFramePr>
          <p:cNvPr id="88241" name="Group 177"/>
          <p:cNvGraphicFramePr>
            <a:graphicFrameLocks noGrp="1"/>
          </p:cNvGraphicFramePr>
          <p:nvPr/>
        </p:nvGraphicFramePr>
        <p:xfrm>
          <a:off x="1014413" y="8504238"/>
          <a:ext cx="2754312" cy="288925"/>
        </p:xfrm>
        <a:graphic>
          <a:graphicData uri="http://schemas.openxmlformats.org/drawingml/2006/table">
            <a:tbl>
              <a:tblPr/>
              <a:tblGrid>
                <a:gridCol w="2754312">
                  <a:extLst>
                    <a:ext uri="{9D8B030D-6E8A-4147-A177-3AD203B41FA5}">
                      <a16:colId xmlns:a16="http://schemas.microsoft.com/office/drawing/2014/main" val="3416972545"/>
                    </a:ext>
                  </a:extLst>
                </a:gridCol>
              </a:tblGrid>
              <a:tr h="288925">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ctr" latinLnBrk="0" hangingPunct="1">
                        <a:lnSpc>
                          <a:spcPct val="100000"/>
                        </a:lnSpc>
                        <a:spcBef>
                          <a:spcPct val="0"/>
                        </a:spcBef>
                        <a:spcAft>
                          <a:spcPct val="0"/>
                        </a:spcAft>
                        <a:buClrTx/>
                        <a:buSzTx/>
                        <a:buFontTx/>
                        <a:buNone/>
                        <a:tabLst/>
                      </a:pPr>
                      <a:r>
                        <a:rPr kumimoji="1" lang="en-US" altLang="ja-JP" sz="9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 </a:t>
                      </a:r>
                      <a:r>
                        <a:rPr kumimoji="1" lang="ja-JP" altLang="en-US" sz="900" b="0" i="0" u="none" strike="noStrike" cap="none" normalizeH="0" baseline="0" smtClean="0">
                          <a:ln>
                            <a:noFill/>
                          </a:ln>
                          <a:solidFill>
                            <a:schemeClr val="tx1"/>
                          </a:solidFill>
                          <a:effectLst/>
                          <a:latin typeface="ＭＳ Ｐゴシック" panose="020B0600070205080204" pitchFamily="50" charset="-128"/>
                          <a:ea typeface="HG丸ｺﾞｼｯｸM-PRO" panose="020F0600000000000000" pitchFamily="50" charset="-128"/>
                        </a:rPr>
                        <a:t>３</a:t>
                      </a:r>
                      <a:r>
                        <a:rPr kumimoji="1" lang="en-US" altLang="ja-JP" sz="900" b="0" i="0" u="none" strike="noStrike" cap="none" normalizeH="0" baseline="0" smtClean="0">
                          <a:ln>
                            <a:noFill/>
                          </a:ln>
                          <a:solidFill>
                            <a:schemeClr val="tx1"/>
                          </a:solidFill>
                          <a:effectLst/>
                          <a:latin typeface="ＭＳ Ｐゴシック" panose="020B0600070205080204" pitchFamily="50" charset="-128"/>
                          <a:ea typeface="HG丸ｺﾞｼｯｸM-PRO" panose="020F0600000000000000" pitchFamily="50" charset="-128"/>
                        </a:rPr>
                        <a:t>. </a:t>
                      </a:r>
                      <a:r>
                        <a:rPr kumimoji="1" lang="ja-JP" altLang="en-US" sz="9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事業継続のために</a:t>
                      </a:r>
                    </a:p>
                  </a:txBody>
                  <a:tcPr anchor="ctr" horzOverflow="overflow">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529579581"/>
                  </a:ext>
                </a:extLst>
              </a:tr>
            </a:tbl>
          </a:graphicData>
        </a:graphic>
      </p:graphicFrame>
      <p:sp>
        <p:nvSpPr>
          <p:cNvPr id="88253" name="Line 189"/>
          <p:cNvSpPr>
            <a:spLocks noChangeShapeType="1"/>
          </p:cNvSpPr>
          <p:nvPr/>
        </p:nvSpPr>
        <p:spPr bwMode="auto">
          <a:xfrm flipH="1">
            <a:off x="2382838" y="7250113"/>
            <a:ext cx="576262" cy="0"/>
          </a:xfrm>
          <a:prstGeom prst="line">
            <a:avLst/>
          </a:prstGeom>
          <a:noFill/>
          <a:ln w="19050">
            <a:solidFill>
              <a:schemeClr val="accent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cxnSp>
        <p:nvCxnSpPr>
          <p:cNvPr id="88254" name="AutoShape 190"/>
          <p:cNvCxnSpPr>
            <a:cxnSpLocks noChangeShapeType="1"/>
            <a:stCxn id="0" idx="2"/>
            <a:endCxn id="0" idx="0"/>
          </p:cNvCxnSpPr>
          <p:nvPr/>
        </p:nvCxnSpPr>
        <p:spPr bwMode="auto">
          <a:xfrm>
            <a:off x="2392363" y="5778500"/>
            <a:ext cx="0" cy="184150"/>
          </a:xfrm>
          <a:prstGeom prst="straightConnector1">
            <a:avLst/>
          </a:prstGeom>
          <a:noFill/>
          <a:ln w="19050">
            <a:solidFill>
              <a:schemeClr val="accent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8255" name="AutoShape 191"/>
          <p:cNvCxnSpPr>
            <a:cxnSpLocks noChangeShapeType="1"/>
            <a:stCxn id="0" idx="2"/>
            <a:endCxn id="0" idx="0"/>
          </p:cNvCxnSpPr>
          <p:nvPr/>
        </p:nvCxnSpPr>
        <p:spPr bwMode="auto">
          <a:xfrm>
            <a:off x="2392363" y="6251575"/>
            <a:ext cx="0" cy="212725"/>
          </a:xfrm>
          <a:prstGeom prst="straightConnector1">
            <a:avLst/>
          </a:prstGeom>
          <a:noFill/>
          <a:ln w="19050">
            <a:solidFill>
              <a:schemeClr val="accent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8256" name="AutoShape 192"/>
          <p:cNvCxnSpPr>
            <a:cxnSpLocks noChangeShapeType="1"/>
            <a:stCxn id="0" idx="2"/>
            <a:endCxn id="0" idx="0"/>
          </p:cNvCxnSpPr>
          <p:nvPr/>
        </p:nvCxnSpPr>
        <p:spPr bwMode="auto">
          <a:xfrm flipH="1">
            <a:off x="2389188" y="6753225"/>
            <a:ext cx="3175" cy="792163"/>
          </a:xfrm>
          <a:prstGeom prst="straightConnector1">
            <a:avLst/>
          </a:prstGeom>
          <a:noFill/>
          <a:ln w="19050">
            <a:solidFill>
              <a:schemeClr val="accent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8257" name="AutoShape 193"/>
          <p:cNvCxnSpPr>
            <a:cxnSpLocks noChangeShapeType="1"/>
            <a:stCxn id="0" idx="2"/>
            <a:endCxn id="0" idx="0"/>
          </p:cNvCxnSpPr>
          <p:nvPr/>
        </p:nvCxnSpPr>
        <p:spPr bwMode="auto">
          <a:xfrm>
            <a:off x="2389188" y="7773988"/>
            <a:ext cx="3175" cy="730250"/>
          </a:xfrm>
          <a:prstGeom prst="straightConnector1">
            <a:avLst/>
          </a:prstGeom>
          <a:noFill/>
          <a:ln w="19050">
            <a:solidFill>
              <a:schemeClr val="accent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8259" name="AutoShape 195"/>
          <p:cNvCxnSpPr>
            <a:cxnSpLocks noChangeShapeType="1"/>
            <a:stCxn id="0" idx="2"/>
            <a:endCxn id="0" idx="0"/>
          </p:cNvCxnSpPr>
          <p:nvPr/>
        </p:nvCxnSpPr>
        <p:spPr bwMode="auto">
          <a:xfrm>
            <a:off x="2392363" y="8793163"/>
            <a:ext cx="0" cy="215900"/>
          </a:xfrm>
          <a:prstGeom prst="straightConnector1">
            <a:avLst/>
          </a:prstGeom>
          <a:noFill/>
          <a:ln w="19050">
            <a:solidFill>
              <a:schemeClr val="accent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8260" name="AutoShape 196"/>
          <p:cNvCxnSpPr>
            <a:cxnSpLocks noChangeShapeType="1"/>
            <a:stCxn id="0" idx="2"/>
            <a:endCxn id="0" idx="0"/>
          </p:cNvCxnSpPr>
          <p:nvPr/>
        </p:nvCxnSpPr>
        <p:spPr bwMode="auto">
          <a:xfrm>
            <a:off x="2392363" y="9307513"/>
            <a:ext cx="0" cy="204787"/>
          </a:xfrm>
          <a:prstGeom prst="straightConnector1">
            <a:avLst/>
          </a:prstGeom>
          <a:noFill/>
          <a:ln w="19050">
            <a:solidFill>
              <a:schemeClr val="accent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aphicFrame>
        <p:nvGraphicFramePr>
          <p:cNvPr id="88560" name="Group 496"/>
          <p:cNvGraphicFramePr>
            <a:graphicFrameLocks noGrp="1"/>
          </p:cNvGraphicFramePr>
          <p:nvPr/>
        </p:nvGraphicFramePr>
        <p:xfrm>
          <a:off x="4149725" y="8143875"/>
          <a:ext cx="2374900" cy="1492250"/>
        </p:xfrm>
        <a:graphic>
          <a:graphicData uri="http://schemas.openxmlformats.org/drawingml/2006/table">
            <a:tbl>
              <a:tblPr/>
              <a:tblGrid>
                <a:gridCol w="2374900">
                  <a:extLst>
                    <a:ext uri="{9D8B030D-6E8A-4147-A177-3AD203B41FA5}">
                      <a16:colId xmlns:a16="http://schemas.microsoft.com/office/drawing/2014/main" val="108083527"/>
                    </a:ext>
                  </a:extLst>
                </a:gridCol>
              </a:tblGrid>
              <a:tr h="298450">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ctr" latinLnBrk="0" hangingPunct="1">
                        <a:lnSpc>
                          <a:spcPct val="100000"/>
                        </a:lnSpc>
                        <a:spcBef>
                          <a:spcPct val="0"/>
                        </a:spcBef>
                        <a:spcAft>
                          <a:spcPct val="0"/>
                        </a:spcAft>
                        <a:buClrTx/>
                        <a:buSzTx/>
                        <a:buFontTx/>
                        <a:buNone/>
                        <a:tabLst/>
                      </a:pPr>
                      <a:r>
                        <a:rPr kumimoji="1" lang="en-US" altLang="ja-JP" sz="900" b="0" i="0" u="none" strike="noStrike" cap="none" normalizeH="0" baseline="0" smtClean="0">
                          <a:ln>
                            <a:noFill/>
                          </a:ln>
                          <a:solidFill>
                            <a:schemeClr val="tx1"/>
                          </a:solidFill>
                          <a:effectLst/>
                          <a:latin typeface="ＭＳ Ｐゴシック" panose="020B0600070205080204" pitchFamily="50" charset="-128"/>
                          <a:ea typeface="HG丸ｺﾞｼｯｸM-PRO" panose="020F0600000000000000" pitchFamily="50" charset="-128"/>
                        </a:rPr>
                        <a:t>【</a:t>
                      </a:r>
                      <a:r>
                        <a:rPr kumimoji="1" lang="ja-JP" altLang="en-US" sz="900" b="0" i="0" u="none" strike="noStrike" cap="none" normalizeH="0" baseline="0" smtClean="0">
                          <a:ln>
                            <a:noFill/>
                          </a:ln>
                          <a:solidFill>
                            <a:schemeClr val="tx1"/>
                          </a:solidFill>
                          <a:effectLst/>
                          <a:latin typeface="ＭＳ Ｐゴシック" panose="020B0600070205080204" pitchFamily="50" charset="-128"/>
                          <a:ea typeface="HG丸ｺﾞｼｯｸM-PRO" panose="020F0600000000000000" pitchFamily="50" charset="-128"/>
                        </a:rPr>
                        <a:t>様式①</a:t>
                      </a:r>
                      <a:r>
                        <a:rPr kumimoji="1" lang="en-US" altLang="ja-JP" sz="900" b="0" i="0" u="none" strike="noStrike" cap="none" normalizeH="0" baseline="0" smtClean="0">
                          <a:ln>
                            <a:noFill/>
                          </a:ln>
                          <a:solidFill>
                            <a:schemeClr val="tx1"/>
                          </a:solidFill>
                          <a:effectLst/>
                          <a:latin typeface="ＭＳ Ｐゴシック" panose="020B0600070205080204" pitchFamily="50" charset="-128"/>
                          <a:ea typeface="HG丸ｺﾞｼｯｸM-PRO" panose="020F0600000000000000" pitchFamily="50" charset="-128"/>
                        </a:rPr>
                        <a:t>】</a:t>
                      </a:r>
                      <a:r>
                        <a:rPr kumimoji="1" lang="ja-JP" altLang="en-US" sz="900" b="0" i="0" u="none" strike="noStrike" cap="none" normalizeH="0" baseline="0" smtClean="0">
                          <a:ln>
                            <a:noFill/>
                          </a:ln>
                          <a:solidFill>
                            <a:schemeClr val="tx1"/>
                          </a:solidFill>
                          <a:effectLst/>
                          <a:latin typeface="ＭＳ Ｐゴシック" panose="020B0600070205080204" pitchFamily="50" charset="-128"/>
                          <a:ea typeface="HG丸ｺﾞｼｯｸM-PRO" panose="020F0600000000000000" pitchFamily="50" charset="-128"/>
                        </a:rPr>
                        <a:t>従業員連絡先リスト</a:t>
                      </a:r>
                      <a:endParaRPr kumimoji="1" lang="ja-JP" altLang="en-US" sz="9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endParaRPr>
                    </a:p>
                  </a:txBody>
                  <a:tcPr anchor="ctr" horzOverflow="overflow">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lnTlToBr>
                      <a:noFill/>
                    </a:lnTlToBr>
                    <a:lnBlToTr>
                      <a:noFill/>
                    </a:lnBlToTr>
                    <a:solidFill>
                      <a:srgbClr val="EAEAEA"/>
                    </a:solidFill>
                  </a:tcPr>
                </a:tc>
                <a:extLst>
                  <a:ext uri="{0D108BD9-81ED-4DB2-BD59-A6C34878D82A}">
                    <a16:rowId xmlns:a16="http://schemas.microsoft.com/office/drawing/2014/main" val="3657122340"/>
                  </a:ext>
                </a:extLst>
              </a:tr>
              <a:tr h="298450">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ctr" latinLnBrk="0" hangingPunct="1">
                        <a:lnSpc>
                          <a:spcPct val="100000"/>
                        </a:lnSpc>
                        <a:spcBef>
                          <a:spcPct val="0"/>
                        </a:spcBef>
                        <a:spcAft>
                          <a:spcPct val="0"/>
                        </a:spcAft>
                        <a:buClrTx/>
                        <a:buSzTx/>
                        <a:buFontTx/>
                        <a:buNone/>
                        <a:tabLst/>
                      </a:pPr>
                      <a:r>
                        <a:rPr kumimoji="1" lang="en-US" altLang="ja-JP" sz="900" b="0" i="0" u="none" strike="noStrike" cap="none" normalizeH="0" baseline="0" smtClean="0">
                          <a:ln>
                            <a:noFill/>
                          </a:ln>
                          <a:solidFill>
                            <a:schemeClr val="tx1"/>
                          </a:solidFill>
                          <a:effectLst/>
                          <a:latin typeface="ＭＳ Ｐゴシック" panose="020B0600070205080204" pitchFamily="50" charset="-128"/>
                          <a:ea typeface="HG丸ｺﾞｼｯｸM-PRO" panose="020F0600000000000000" pitchFamily="50" charset="-128"/>
                        </a:rPr>
                        <a:t>【</a:t>
                      </a:r>
                      <a:r>
                        <a:rPr kumimoji="1" lang="ja-JP" altLang="en-US" sz="900" b="0" i="0" u="none" strike="noStrike" cap="none" normalizeH="0" baseline="0" smtClean="0">
                          <a:ln>
                            <a:noFill/>
                          </a:ln>
                          <a:solidFill>
                            <a:schemeClr val="tx1"/>
                          </a:solidFill>
                          <a:effectLst/>
                          <a:latin typeface="ＭＳ Ｐゴシック" panose="020B0600070205080204" pitchFamily="50" charset="-128"/>
                          <a:ea typeface="HG丸ｺﾞｼｯｸM-PRO" panose="020F0600000000000000" pitchFamily="50" charset="-128"/>
                        </a:rPr>
                        <a:t>様式②</a:t>
                      </a:r>
                      <a:r>
                        <a:rPr kumimoji="1" lang="en-US" altLang="ja-JP" sz="900" b="0" i="0" u="none" strike="noStrike" cap="none" normalizeH="0" baseline="0" smtClean="0">
                          <a:ln>
                            <a:noFill/>
                          </a:ln>
                          <a:solidFill>
                            <a:schemeClr val="tx1"/>
                          </a:solidFill>
                          <a:effectLst/>
                          <a:latin typeface="ＭＳ Ｐゴシック" panose="020B0600070205080204" pitchFamily="50" charset="-128"/>
                          <a:ea typeface="HG丸ｺﾞｼｯｸM-PRO" panose="020F0600000000000000" pitchFamily="50" charset="-128"/>
                        </a:rPr>
                        <a:t>】</a:t>
                      </a:r>
                      <a:r>
                        <a:rPr kumimoji="1" lang="ja-JP" altLang="en-US" sz="900" b="0" i="0" u="none" strike="noStrike" cap="none" normalizeH="0" baseline="0" smtClean="0">
                          <a:ln>
                            <a:noFill/>
                          </a:ln>
                          <a:solidFill>
                            <a:schemeClr val="tx1"/>
                          </a:solidFill>
                          <a:effectLst/>
                          <a:latin typeface="ＭＳ Ｐゴシック" panose="020B0600070205080204" pitchFamily="50" charset="-128"/>
                          <a:ea typeface="HG丸ｺﾞｼｯｸM-PRO" panose="020F0600000000000000" pitchFamily="50" charset="-128"/>
                        </a:rPr>
                        <a:t>主要連絡先リスト</a:t>
                      </a:r>
                      <a:endParaRPr kumimoji="1" lang="ja-JP" altLang="en-US" sz="9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endParaRPr>
                    </a:p>
                  </a:txBody>
                  <a:tcPr anchor="ctr" horzOverflow="overflow">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lnTlToBr>
                      <a:noFill/>
                    </a:lnTlToBr>
                    <a:lnBlToTr>
                      <a:noFill/>
                    </a:lnBlToTr>
                    <a:solidFill>
                      <a:srgbClr val="EAEAEA"/>
                    </a:solidFill>
                  </a:tcPr>
                </a:tc>
                <a:extLst>
                  <a:ext uri="{0D108BD9-81ED-4DB2-BD59-A6C34878D82A}">
                    <a16:rowId xmlns:a16="http://schemas.microsoft.com/office/drawing/2014/main" val="1229110104"/>
                  </a:ext>
                </a:extLst>
              </a:tr>
              <a:tr h="298450">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ctr" latinLnBrk="0" hangingPunct="1">
                        <a:lnSpc>
                          <a:spcPct val="100000"/>
                        </a:lnSpc>
                        <a:spcBef>
                          <a:spcPct val="0"/>
                        </a:spcBef>
                        <a:spcAft>
                          <a:spcPct val="0"/>
                        </a:spcAft>
                        <a:buClrTx/>
                        <a:buSzTx/>
                        <a:buFontTx/>
                        <a:buNone/>
                        <a:tabLst/>
                      </a:pPr>
                      <a:r>
                        <a:rPr kumimoji="1" lang="en-US" altLang="ja-JP" sz="900" b="0" i="0" u="none" strike="noStrike" cap="none" normalizeH="0" baseline="0" smtClean="0">
                          <a:ln>
                            <a:noFill/>
                          </a:ln>
                          <a:solidFill>
                            <a:schemeClr val="tx1"/>
                          </a:solidFill>
                          <a:effectLst/>
                          <a:latin typeface="ＭＳ Ｐゴシック" panose="020B0600070205080204" pitchFamily="50" charset="-128"/>
                          <a:ea typeface="HG丸ｺﾞｼｯｸM-PRO" panose="020F0600000000000000" pitchFamily="50" charset="-128"/>
                        </a:rPr>
                        <a:t>【</a:t>
                      </a:r>
                      <a:r>
                        <a:rPr kumimoji="1" lang="ja-JP" altLang="en-US" sz="900" b="0" i="0" u="none" strike="noStrike" cap="none" normalizeH="0" baseline="0" smtClean="0">
                          <a:ln>
                            <a:noFill/>
                          </a:ln>
                          <a:solidFill>
                            <a:schemeClr val="tx1"/>
                          </a:solidFill>
                          <a:effectLst/>
                          <a:latin typeface="ＭＳ Ｐゴシック" panose="020B0600070205080204" pitchFamily="50" charset="-128"/>
                          <a:ea typeface="HG丸ｺﾞｼｯｸM-PRO" panose="020F0600000000000000" pitchFamily="50" charset="-128"/>
                        </a:rPr>
                        <a:t>様式③</a:t>
                      </a:r>
                      <a:r>
                        <a:rPr kumimoji="1" lang="en-US" altLang="ja-JP" sz="900" b="0" i="0" u="none" strike="noStrike" cap="none" normalizeH="0" baseline="0" smtClean="0">
                          <a:ln>
                            <a:noFill/>
                          </a:ln>
                          <a:solidFill>
                            <a:schemeClr val="tx1"/>
                          </a:solidFill>
                          <a:effectLst/>
                          <a:latin typeface="ＭＳ Ｐゴシック" panose="020B0600070205080204" pitchFamily="50" charset="-128"/>
                          <a:ea typeface="HG丸ｺﾞｼｯｸM-PRO" panose="020F0600000000000000" pitchFamily="50" charset="-128"/>
                        </a:rPr>
                        <a:t>】</a:t>
                      </a:r>
                      <a:r>
                        <a:rPr kumimoji="1" lang="ja-JP" altLang="en-US" sz="900" b="0" i="0" u="none" strike="noStrike" cap="none" normalizeH="0" baseline="0" smtClean="0">
                          <a:ln>
                            <a:noFill/>
                          </a:ln>
                          <a:solidFill>
                            <a:schemeClr val="tx1"/>
                          </a:solidFill>
                          <a:effectLst/>
                          <a:latin typeface="ＭＳ Ｐゴシック" panose="020B0600070205080204" pitchFamily="50" charset="-128"/>
                          <a:ea typeface="HG丸ｺﾞｼｯｸM-PRO" panose="020F0600000000000000" pitchFamily="50" charset="-128"/>
                        </a:rPr>
                        <a:t>避難経路図・避難計画</a:t>
                      </a:r>
                      <a:endParaRPr kumimoji="1" lang="ja-JP" altLang="en-US" sz="9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endParaRPr>
                    </a:p>
                  </a:txBody>
                  <a:tcPr anchor="ctr" horzOverflow="overflow">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lnTlToBr>
                      <a:noFill/>
                    </a:lnTlToBr>
                    <a:lnBlToTr>
                      <a:noFill/>
                    </a:lnBlToTr>
                    <a:solidFill>
                      <a:srgbClr val="EAEAEA"/>
                    </a:solidFill>
                  </a:tcPr>
                </a:tc>
                <a:extLst>
                  <a:ext uri="{0D108BD9-81ED-4DB2-BD59-A6C34878D82A}">
                    <a16:rowId xmlns:a16="http://schemas.microsoft.com/office/drawing/2014/main" val="899587719"/>
                  </a:ext>
                </a:extLst>
              </a:tr>
              <a:tr h="298450">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ctr" latinLnBrk="0" hangingPunct="1">
                        <a:lnSpc>
                          <a:spcPct val="100000"/>
                        </a:lnSpc>
                        <a:spcBef>
                          <a:spcPct val="0"/>
                        </a:spcBef>
                        <a:spcAft>
                          <a:spcPct val="0"/>
                        </a:spcAft>
                        <a:buClrTx/>
                        <a:buSzTx/>
                        <a:buFontTx/>
                        <a:buNone/>
                        <a:tabLst/>
                      </a:pPr>
                      <a:r>
                        <a:rPr kumimoji="1" lang="en-US" altLang="ja-JP" sz="900" b="0" i="0" u="none" strike="noStrike" cap="none" normalizeH="0" baseline="0" smtClean="0">
                          <a:ln>
                            <a:noFill/>
                          </a:ln>
                          <a:solidFill>
                            <a:schemeClr val="tx1"/>
                          </a:solidFill>
                          <a:effectLst/>
                          <a:latin typeface="ＭＳ Ｐゴシック" panose="020B0600070205080204" pitchFamily="50" charset="-128"/>
                          <a:ea typeface="HG丸ｺﾞｼｯｸM-PRO" panose="020F0600000000000000" pitchFamily="50" charset="-128"/>
                        </a:rPr>
                        <a:t>【</a:t>
                      </a:r>
                      <a:r>
                        <a:rPr kumimoji="1" lang="ja-JP" altLang="en-US" sz="900" b="0" i="0" u="none" strike="noStrike" cap="none" normalizeH="0" baseline="0" smtClean="0">
                          <a:ln>
                            <a:noFill/>
                          </a:ln>
                          <a:solidFill>
                            <a:schemeClr val="tx1"/>
                          </a:solidFill>
                          <a:effectLst/>
                          <a:latin typeface="ＭＳ Ｐゴシック" panose="020B0600070205080204" pitchFamily="50" charset="-128"/>
                          <a:ea typeface="HG丸ｺﾞｼｯｸM-PRO" panose="020F0600000000000000" pitchFamily="50" charset="-128"/>
                        </a:rPr>
                        <a:t>様式④</a:t>
                      </a:r>
                      <a:r>
                        <a:rPr kumimoji="1" lang="en-US" altLang="ja-JP" sz="900" b="0" i="0" u="none" strike="noStrike" cap="none" normalizeH="0" baseline="0" smtClean="0">
                          <a:ln>
                            <a:noFill/>
                          </a:ln>
                          <a:solidFill>
                            <a:schemeClr val="tx1"/>
                          </a:solidFill>
                          <a:effectLst/>
                          <a:latin typeface="ＭＳ Ｐゴシック" panose="020B0600070205080204" pitchFamily="50" charset="-128"/>
                          <a:ea typeface="HG丸ｺﾞｼｯｸM-PRO" panose="020F0600000000000000" pitchFamily="50" charset="-128"/>
                        </a:rPr>
                        <a:t>】</a:t>
                      </a:r>
                      <a:r>
                        <a:rPr kumimoji="1" lang="ja-JP" altLang="en-US" sz="900" b="0" i="0" u="none" strike="noStrike" cap="none" normalizeH="0" baseline="0" smtClean="0">
                          <a:ln>
                            <a:noFill/>
                          </a:ln>
                          <a:solidFill>
                            <a:schemeClr val="tx1"/>
                          </a:solidFill>
                          <a:effectLst/>
                          <a:latin typeface="ＭＳ Ｐゴシック" panose="020B0600070205080204" pitchFamily="50" charset="-128"/>
                          <a:ea typeface="HG丸ｺﾞｼｯｸM-PRO" panose="020F0600000000000000" pitchFamily="50" charset="-128"/>
                        </a:rPr>
                        <a:t>備蓄品リスト</a:t>
                      </a:r>
                      <a:endParaRPr kumimoji="1" lang="ja-JP" altLang="en-US" sz="9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endParaRPr>
                    </a:p>
                  </a:txBody>
                  <a:tcPr anchor="ctr" horzOverflow="overflow">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lnTlToBr>
                      <a:noFill/>
                    </a:lnTlToBr>
                    <a:lnBlToTr>
                      <a:noFill/>
                    </a:lnBlToTr>
                    <a:solidFill>
                      <a:srgbClr val="EAEAEA"/>
                    </a:solidFill>
                  </a:tcPr>
                </a:tc>
                <a:extLst>
                  <a:ext uri="{0D108BD9-81ED-4DB2-BD59-A6C34878D82A}">
                    <a16:rowId xmlns:a16="http://schemas.microsoft.com/office/drawing/2014/main" val="3095707256"/>
                  </a:ext>
                </a:extLst>
              </a:tr>
              <a:tr h="298450">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ctr" latinLnBrk="0" hangingPunct="1">
                        <a:lnSpc>
                          <a:spcPct val="100000"/>
                        </a:lnSpc>
                        <a:spcBef>
                          <a:spcPct val="0"/>
                        </a:spcBef>
                        <a:spcAft>
                          <a:spcPct val="0"/>
                        </a:spcAft>
                        <a:buClrTx/>
                        <a:buSzTx/>
                        <a:buFontTx/>
                        <a:buNone/>
                        <a:tabLst/>
                      </a:pPr>
                      <a:r>
                        <a:rPr kumimoji="1" lang="en-US" altLang="ja-JP" sz="900" b="0" i="0" u="none" strike="noStrike" cap="none" normalizeH="0" baseline="0" smtClean="0">
                          <a:ln>
                            <a:noFill/>
                          </a:ln>
                          <a:solidFill>
                            <a:schemeClr val="tx1"/>
                          </a:solidFill>
                          <a:effectLst/>
                          <a:latin typeface="ＭＳ Ｐゴシック" panose="020B0600070205080204" pitchFamily="50" charset="-128"/>
                          <a:ea typeface="HG丸ｺﾞｼｯｸM-PRO" panose="020F0600000000000000" pitchFamily="50" charset="-128"/>
                        </a:rPr>
                        <a:t>【</a:t>
                      </a:r>
                      <a:r>
                        <a:rPr kumimoji="1" lang="ja-JP" altLang="en-US" sz="900" b="0" i="0" u="none" strike="noStrike" cap="none" normalizeH="0" baseline="0" smtClean="0">
                          <a:ln>
                            <a:noFill/>
                          </a:ln>
                          <a:solidFill>
                            <a:schemeClr val="tx1"/>
                          </a:solidFill>
                          <a:effectLst/>
                          <a:latin typeface="ＭＳ Ｐゴシック" panose="020B0600070205080204" pitchFamily="50" charset="-128"/>
                          <a:ea typeface="HG丸ｺﾞｼｯｸM-PRO" panose="020F0600000000000000" pitchFamily="50" charset="-128"/>
                        </a:rPr>
                        <a:t>様式⑤</a:t>
                      </a:r>
                      <a:r>
                        <a:rPr kumimoji="1" lang="en-US" altLang="ja-JP" sz="900" b="0" i="0" u="none" strike="noStrike" cap="none" normalizeH="0" baseline="0" smtClean="0">
                          <a:ln>
                            <a:noFill/>
                          </a:ln>
                          <a:solidFill>
                            <a:schemeClr val="tx1"/>
                          </a:solidFill>
                          <a:effectLst/>
                          <a:latin typeface="ＭＳ Ｐゴシック" panose="020B0600070205080204" pitchFamily="50" charset="-128"/>
                          <a:ea typeface="HG丸ｺﾞｼｯｸM-PRO" panose="020F0600000000000000" pitchFamily="50" charset="-128"/>
                        </a:rPr>
                        <a:t>】</a:t>
                      </a:r>
                      <a:r>
                        <a:rPr kumimoji="1" lang="ja-JP" altLang="en-US" sz="900" b="0" i="0" u="none" strike="noStrike" cap="none" normalizeH="0" baseline="0" smtClean="0">
                          <a:ln>
                            <a:noFill/>
                          </a:ln>
                          <a:solidFill>
                            <a:schemeClr val="tx1"/>
                          </a:solidFill>
                          <a:effectLst/>
                          <a:latin typeface="ＭＳ Ｐゴシック" panose="020B0600070205080204" pitchFamily="50" charset="-128"/>
                          <a:ea typeface="HG丸ｺﾞｼｯｸM-PRO" panose="020F0600000000000000" pitchFamily="50" charset="-128"/>
                        </a:rPr>
                        <a:t>従業員携帯カード</a:t>
                      </a:r>
                    </a:p>
                  </a:txBody>
                  <a:tcPr anchor="ctr" horzOverflow="overflow">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lnTlToBr>
                      <a:noFill/>
                    </a:lnTlToBr>
                    <a:lnBlToTr>
                      <a:noFill/>
                    </a:lnBlToTr>
                    <a:solidFill>
                      <a:srgbClr val="EAEAEA"/>
                    </a:solidFill>
                  </a:tcPr>
                </a:tc>
                <a:extLst>
                  <a:ext uri="{0D108BD9-81ED-4DB2-BD59-A6C34878D82A}">
                    <a16:rowId xmlns:a16="http://schemas.microsoft.com/office/drawing/2014/main" val="1948503409"/>
                  </a:ext>
                </a:extLst>
              </a:tr>
            </a:tbl>
          </a:graphicData>
        </a:graphic>
      </p:graphicFrame>
      <p:sp>
        <p:nvSpPr>
          <p:cNvPr id="88354" name="Rectangle 290"/>
          <p:cNvSpPr>
            <a:spLocks noChangeArrowheads="1"/>
          </p:cNvSpPr>
          <p:nvPr/>
        </p:nvSpPr>
        <p:spPr bwMode="auto">
          <a:xfrm>
            <a:off x="4003675" y="7785100"/>
            <a:ext cx="2665413" cy="1941513"/>
          </a:xfrm>
          <a:prstGeom prst="rect">
            <a:avLst/>
          </a:prstGeom>
          <a:noFill/>
          <a:ln w="19050">
            <a:solidFill>
              <a:schemeClr val="bg2"/>
            </a:solidFill>
            <a:prstDash val="dash"/>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sp>
        <p:nvSpPr>
          <p:cNvPr id="88355" name="Text Box 291"/>
          <p:cNvSpPr txBox="1">
            <a:spLocks noChangeArrowheads="1"/>
          </p:cNvSpPr>
          <p:nvPr/>
        </p:nvSpPr>
        <p:spPr bwMode="auto">
          <a:xfrm>
            <a:off x="3157538" y="6870700"/>
            <a:ext cx="2087562" cy="242888"/>
          </a:xfrm>
          <a:prstGeom prst="rect">
            <a:avLst/>
          </a:prstGeom>
          <a:noFill/>
          <a:ln>
            <a:noFill/>
          </a:ln>
          <a:effectLst/>
          <a:extLst>
            <a:ext uri="{909E8E84-426E-40DD-AFC4-6F175D3DCCD1}">
              <a14:hiddenFill xmlns:a14="http://schemas.microsoft.com/office/drawing/2010/main">
                <a:solidFill>
                  <a:schemeClr val="hlink"/>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ja-JP" altLang="en-US">
                <a:solidFill>
                  <a:schemeClr val="accent2"/>
                </a:solidFill>
                <a:latin typeface="HGS創英角ｺﾞｼｯｸUB" panose="020B0900000000000000" pitchFamily="50" charset="-128"/>
                <a:ea typeface="HGS創英角ｺﾞｼｯｸUB" panose="020B0900000000000000" pitchFamily="50" charset="-128"/>
              </a:rPr>
              <a:t>被害を想定する！</a:t>
            </a:r>
          </a:p>
        </p:txBody>
      </p:sp>
      <p:sp>
        <p:nvSpPr>
          <p:cNvPr id="88356" name="Rectangle 292"/>
          <p:cNvSpPr>
            <a:spLocks noChangeArrowheads="1"/>
          </p:cNvSpPr>
          <p:nvPr/>
        </p:nvSpPr>
        <p:spPr bwMode="auto">
          <a:xfrm>
            <a:off x="2941638" y="6810375"/>
            <a:ext cx="3311525" cy="687388"/>
          </a:xfrm>
          <a:prstGeom prst="rect">
            <a:avLst/>
          </a:prstGeom>
          <a:noFill/>
          <a:ln w="19050">
            <a:solidFill>
              <a:schemeClr val="bg2"/>
            </a:solidFill>
            <a:prstDash val="dash"/>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sp>
        <p:nvSpPr>
          <p:cNvPr id="88375" name="Line 311"/>
          <p:cNvSpPr>
            <a:spLocks noChangeShapeType="1"/>
          </p:cNvSpPr>
          <p:nvPr/>
        </p:nvSpPr>
        <p:spPr bwMode="auto">
          <a:xfrm>
            <a:off x="3716338" y="8142288"/>
            <a:ext cx="288925" cy="0"/>
          </a:xfrm>
          <a:prstGeom prst="line">
            <a:avLst/>
          </a:prstGeom>
          <a:noFill/>
          <a:ln w="19050">
            <a:solidFill>
              <a:schemeClr val="accent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88376" name="Text Box 312"/>
          <p:cNvSpPr txBox="1">
            <a:spLocks noChangeArrowheads="1"/>
          </p:cNvSpPr>
          <p:nvPr/>
        </p:nvSpPr>
        <p:spPr bwMode="auto">
          <a:xfrm>
            <a:off x="4005263" y="4953000"/>
            <a:ext cx="2736850" cy="852488"/>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28575">
                <a:solidFill>
                  <a:srgbClr val="FF99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nchor="b" anchorCtr="1">
            <a:spAutoFit/>
          </a:bodyPr>
          <a:lstStyle/>
          <a:p>
            <a:r>
              <a:rPr lang="ja-JP" altLang="en-US">
                <a:solidFill>
                  <a:srgbClr val="333399"/>
                </a:solidFill>
                <a:latin typeface="HG丸ｺﾞｼｯｸM-PRO" panose="020F0600000000000000" pitchFamily="50" charset="-128"/>
              </a:rPr>
              <a:t>マークの付いている項目は、連携した取組みを検討することが効果的な項目です。検討する際に参考となる</a:t>
            </a:r>
            <a:r>
              <a:rPr lang="ja-JP" altLang="en-US">
                <a:solidFill>
                  <a:srgbClr val="333399"/>
                </a:solidFill>
              </a:rPr>
              <a:t>具体的な事例については、「ＢＣＰ取組み事例集」（</a:t>
            </a:r>
            <a:r>
              <a:rPr lang="en-US" altLang="ja-JP">
                <a:solidFill>
                  <a:srgbClr val="333399"/>
                </a:solidFill>
              </a:rPr>
              <a:t>Ⅲ</a:t>
            </a:r>
            <a:r>
              <a:rPr lang="ja-JP" altLang="en-US">
                <a:solidFill>
                  <a:srgbClr val="333399"/>
                </a:solidFill>
              </a:rPr>
              <a:t>．ＢＣＰ取組みの連携事例・アイデア集）をご覧ください。</a:t>
            </a:r>
            <a:endParaRPr lang="ja-JP" altLang="en-US">
              <a:solidFill>
                <a:srgbClr val="333399"/>
              </a:solidFill>
              <a:latin typeface="HG丸ｺﾞｼｯｸM-PRO" panose="020F0600000000000000" pitchFamily="50" charset="-128"/>
            </a:endParaRPr>
          </a:p>
        </p:txBody>
      </p:sp>
      <p:pic>
        <p:nvPicPr>
          <p:cNvPr id="88379" name="Picture 315" descr="j0305433"/>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716338" y="5033963"/>
            <a:ext cx="300037" cy="238125"/>
          </a:xfrm>
          <a:prstGeom prst="rect">
            <a:avLst/>
          </a:prstGeom>
          <a:noFill/>
          <a:extLst>
            <a:ext uri="{909E8E84-426E-40DD-AFC4-6F175D3DCCD1}">
              <a14:hiddenFill xmlns:a14="http://schemas.microsoft.com/office/drawing/2010/main">
                <a:solidFill>
                  <a:srgbClr val="FFFFFF"/>
                </a:solidFill>
              </a14:hiddenFill>
            </a:ext>
          </a:extLst>
        </p:spPr>
      </p:pic>
      <p:sp>
        <p:nvSpPr>
          <p:cNvPr id="88430" name="Line 366"/>
          <p:cNvSpPr>
            <a:spLocks noChangeShapeType="1"/>
          </p:cNvSpPr>
          <p:nvPr/>
        </p:nvSpPr>
        <p:spPr bwMode="auto">
          <a:xfrm>
            <a:off x="5662613" y="1206500"/>
            <a:ext cx="0" cy="430213"/>
          </a:xfrm>
          <a:prstGeom prst="line">
            <a:avLst/>
          </a:prstGeom>
          <a:noFill/>
          <a:ln w="19050">
            <a:solidFill>
              <a:schemeClr val="bg2"/>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sp>
        <p:nvSpPr>
          <p:cNvPr id="88431" name="Line 367"/>
          <p:cNvSpPr>
            <a:spLocks noChangeShapeType="1"/>
          </p:cNvSpPr>
          <p:nvPr/>
        </p:nvSpPr>
        <p:spPr bwMode="auto">
          <a:xfrm>
            <a:off x="5662613" y="1639888"/>
            <a:ext cx="0" cy="719137"/>
          </a:xfrm>
          <a:prstGeom prst="line">
            <a:avLst/>
          </a:prstGeom>
          <a:noFill/>
          <a:ln w="19050">
            <a:solidFill>
              <a:schemeClr val="bg2"/>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sp>
        <p:nvSpPr>
          <p:cNvPr id="88432" name="Line 368"/>
          <p:cNvSpPr>
            <a:spLocks noChangeShapeType="1"/>
          </p:cNvSpPr>
          <p:nvPr/>
        </p:nvSpPr>
        <p:spPr bwMode="auto">
          <a:xfrm>
            <a:off x="5662613" y="2359025"/>
            <a:ext cx="0" cy="219075"/>
          </a:xfrm>
          <a:prstGeom prst="line">
            <a:avLst/>
          </a:prstGeom>
          <a:noFill/>
          <a:ln w="19050">
            <a:solidFill>
              <a:schemeClr val="bg2"/>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pic>
        <p:nvPicPr>
          <p:cNvPr id="88440" name="Picture 376" descr="j030543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430713" y="990600"/>
            <a:ext cx="230187" cy="184150"/>
          </a:xfrm>
          <a:prstGeom prst="rect">
            <a:avLst/>
          </a:prstGeom>
          <a:noFill/>
          <a:extLst>
            <a:ext uri="{909E8E84-426E-40DD-AFC4-6F175D3DCCD1}">
              <a14:hiddenFill xmlns:a14="http://schemas.microsoft.com/office/drawing/2010/main">
                <a:solidFill>
                  <a:srgbClr val="FFFFFF"/>
                </a:solidFill>
              </a14:hiddenFill>
            </a:ext>
          </a:extLst>
        </p:spPr>
      </p:pic>
      <p:pic>
        <p:nvPicPr>
          <p:cNvPr id="88441" name="Picture 377" descr="j0305433"/>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430713" y="2620963"/>
            <a:ext cx="230187" cy="184150"/>
          </a:xfrm>
          <a:prstGeom prst="rect">
            <a:avLst/>
          </a:prstGeom>
          <a:noFill/>
          <a:extLst>
            <a:ext uri="{909E8E84-426E-40DD-AFC4-6F175D3DCCD1}">
              <a14:hiddenFill xmlns:a14="http://schemas.microsoft.com/office/drawing/2010/main">
                <a:solidFill>
                  <a:srgbClr val="FFFFFF"/>
                </a:solidFill>
              </a14:hiddenFill>
            </a:ext>
          </a:extLst>
        </p:spPr>
      </p:pic>
      <p:pic>
        <p:nvPicPr>
          <p:cNvPr id="88442" name="Picture 378" descr="j0305433"/>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4430713" y="2387600"/>
            <a:ext cx="230187" cy="185738"/>
          </a:xfrm>
          <a:prstGeom prst="rect">
            <a:avLst/>
          </a:prstGeom>
          <a:noFill/>
          <a:extLst>
            <a:ext uri="{909E8E84-426E-40DD-AFC4-6F175D3DCCD1}">
              <a14:hiddenFill xmlns:a14="http://schemas.microsoft.com/office/drawing/2010/main">
                <a:solidFill>
                  <a:srgbClr val="FFFFFF"/>
                </a:solidFill>
              </a14:hiddenFill>
            </a:ext>
          </a:extLst>
        </p:spPr>
      </p:pic>
      <p:sp>
        <p:nvSpPr>
          <p:cNvPr id="88455" name="AutoShape 391"/>
          <p:cNvSpPr>
            <a:spLocks noChangeArrowheads="1"/>
          </p:cNvSpPr>
          <p:nvPr/>
        </p:nvSpPr>
        <p:spPr bwMode="auto">
          <a:xfrm>
            <a:off x="404813" y="5675313"/>
            <a:ext cx="406400" cy="4030662"/>
          </a:xfrm>
          <a:prstGeom prst="downArrow">
            <a:avLst>
              <a:gd name="adj1" fmla="val 36880"/>
              <a:gd name="adj2" fmla="val 94588"/>
            </a:avLst>
          </a:prstGeom>
          <a:gradFill rotWithShape="1">
            <a:gsLst>
              <a:gs pos="0">
                <a:schemeClr val="accent2">
                  <a:gamma/>
                  <a:tint val="40000"/>
                  <a:invGamma/>
                </a:schemeClr>
              </a:gs>
              <a:gs pos="100000">
                <a:schemeClr val="accent2">
                  <a:alpha val="70000"/>
                </a:schemeClr>
              </a:gs>
            </a:gsLst>
            <a:lin ang="5400000" scaled="1"/>
          </a:gradFill>
          <a:ln w="28575">
            <a:solidFill>
              <a:schemeClr val="accent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sp>
        <p:nvSpPr>
          <p:cNvPr id="88456" name="Text Box 392"/>
          <p:cNvSpPr txBox="1">
            <a:spLocks noChangeArrowheads="1"/>
          </p:cNvSpPr>
          <p:nvPr/>
        </p:nvSpPr>
        <p:spPr bwMode="auto">
          <a:xfrm>
            <a:off x="44450" y="7146925"/>
            <a:ext cx="1223963" cy="38100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1"/>
                  </a:outerShdw>
                </a:effectLst>
              </a14:hiddenEffects>
            </a:ext>
          </a:extLst>
        </p:spPr>
        <p:txBody>
          <a:bodyPr>
            <a:spAutoFit/>
          </a:bodyPr>
          <a:lstStyle/>
          <a:p>
            <a:pPr algn="ctr"/>
            <a:r>
              <a:rPr lang="ja-JP" altLang="en-US">
                <a:solidFill>
                  <a:schemeClr val="accent2"/>
                </a:solidFill>
                <a:latin typeface="HGS創英角ｺﾞｼｯｸUB" panose="020B0900000000000000" pitchFamily="50" charset="-128"/>
                <a:ea typeface="HGS創英角ｺﾞｼｯｸUB" panose="020B0900000000000000" pitchFamily="50" charset="-128"/>
              </a:rPr>
              <a:t>ＢＣＰを作る！</a:t>
            </a:r>
          </a:p>
          <a:p>
            <a:pPr algn="ctr"/>
            <a:r>
              <a:rPr lang="ja-JP" altLang="en-US" sz="900">
                <a:solidFill>
                  <a:schemeClr val="accent2"/>
                </a:solidFill>
                <a:latin typeface="HG丸ｺﾞｼｯｸM-PRO" panose="020F0600000000000000" pitchFamily="50" charset="-128"/>
              </a:rPr>
              <a:t>（全体的な流れ）</a:t>
            </a:r>
          </a:p>
        </p:txBody>
      </p:sp>
      <p:sp>
        <p:nvSpPr>
          <p:cNvPr id="88457" name="Text Box 393"/>
          <p:cNvSpPr txBox="1">
            <a:spLocks noChangeArrowheads="1"/>
          </p:cNvSpPr>
          <p:nvPr/>
        </p:nvSpPr>
        <p:spPr bwMode="auto">
          <a:xfrm>
            <a:off x="333375" y="5024438"/>
            <a:ext cx="1871663"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400">
                <a:solidFill>
                  <a:schemeClr val="accent2"/>
                </a:solidFill>
                <a:latin typeface="HG丸ｺﾞｼｯｸM-PRO" panose="020F0600000000000000" pitchFamily="50" charset="-128"/>
              </a:rPr>
              <a:t>■</a:t>
            </a:r>
            <a:r>
              <a:rPr lang="ja-JP" altLang="en-US" sz="1400">
                <a:solidFill>
                  <a:schemeClr val="accent2"/>
                </a:solidFill>
                <a:latin typeface="HG丸ｺﾞｼｯｸM-PRO" panose="020F0600000000000000" pitchFamily="50" charset="-128"/>
              </a:rPr>
              <a:t>検討の流れ</a:t>
            </a:r>
          </a:p>
        </p:txBody>
      </p:sp>
      <p:graphicFrame>
        <p:nvGraphicFramePr>
          <p:cNvPr id="88887" name="Group 823"/>
          <p:cNvGraphicFramePr>
            <a:graphicFrameLocks noGrp="1"/>
          </p:cNvGraphicFramePr>
          <p:nvPr/>
        </p:nvGraphicFramePr>
        <p:xfrm>
          <a:off x="549275" y="3506788"/>
          <a:ext cx="5026025" cy="1301750"/>
        </p:xfrm>
        <a:graphic>
          <a:graphicData uri="http://schemas.openxmlformats.org/drawingml/2006/table">
            <a:tbl>
              <a:tblPr/>
              <a:tblGrid>
                <a:gridCol w="4221163">
                  <a:extLst>
                    <a:ext uri="{9D8B030D-6E8A-4147-A177-3AD203B41FA5}">
                      <a16:colId xmlns:a16="http://schemas.microsoft.com/office/drawing/2014/main" val="2746985985"/>
                    </a:ext>
                  </a:extLst>
                </a:gridCol>
                <a:gridCol w="804862">
                  <a:extLst>
                    <a:ext uri="{9D8B030D-6E8A-4147-A177-3AD203B41FA5}">
                      <a16:colId xmlns:a16="http://schemas.microsoft.com/office/drawing/2014/main" val="404896923"/>
                    </a:ext>
                  </a:extLst>
                </a:gridCol>
              </a:tblGrid>
              <a:tr h="260350">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ctr" latinLnBrk="0" hangingPunct="1">
                        <a:lnSpc>
                          <a:spcPct val="100000"/>
                        </a:lnSpc>
                        <a:spcBef>
                          <a:spcPct val="0"/>
                        </a:spcBef>
                        <a:spcAft>
                          <a:spcPct val="0"/>
                        </a:spcAft>
                        <a:buClrTx/>
                        <a:buSzTx/>
                        <a:buFontTx/>
                        <a:buNone/>
                        <a:tabLst/>
                      </a:pPr>
                      <a:r>
                        <a:rPr kumimoji="1" lang="en-US" altLang="ja-JP" sz="9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a:t>
                      </a:r>
                      <a:r>
                        <a:rPr kumimoji="1" lang="ja-JP" altLang="en-US" sz="9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様式①</a:t>
                      </a:r>
                      <a:r>
                        <a:rPr kumimoji="1" lang="en-US" altLang="ja-JP" sz="9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a:t>
                      </a:r>
                      <a:r>
                        <a:rPr kumimoji="1" lang="ja-JP" altLang="en-US" sz="9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従業員連絡先リスト</a:t>
                      </a:r>
                    </a:p>
                  </a:txBody>
                  <a:tcPr marL="90000" marR="90000" marT="46800" marB="46800" anchor="ctr" horzOverflow="overflow">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lnTlToBr>
                      <a:noFill/>
                    </a:lnTlToBr>
                    <a:lnBlToTr>
                      <a:noFill/>
                    </a:lnBlToTr>
                    <a:solidFill>
                      <a:srgbClr val="EAEAEA"/>
                    </a:solid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900" b="0" i="0" u="none" strike="noStrike" cap="none" normalizeH="0" baseline="0" smtClean="0">
                          <a:ln>
                            <a:noFill/>
                          </a:ln>
                          <a:solidFill>
                            <a:srgbClr val="000000"/>
                          </a:solidFill>
                          <a:effectLst/>
                          <a:latin typeface="HG丸ｺﾞｼｯｸM-PRO" panose="020F0600000000000000" pitchFamily="50" charset="-128"/>
                          <a:ea typeface="HG丸ｺﾞｼｯｸM-PRO" panose="020F0600000000000000" pitchFamily="50" charset="-128"/>
                        </a:rPr>
                        <a:t>9</a:t>
                      </a:r>
                    </a:p>
                  </a:txBody>
                  <a:tcPr marL="90000" marR="90000" marT="46800" marB="46800" anchor="ctr" horzOverflow="overflow">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lnTlToBr>
                      <a:noFill/>
                    </a:lnTlToBr>
                    <a:lnBlToTr>
                      <a:noFill/>
                    </a:lnBlToTr>
                    <a:solidFill>
                      <a:srgbClr val="EAEAEA"/>
                    </a:solidFill>
                  </a:tcPr>
                </a:tc>
                <a:extLst>
                  <a:ext uri="{0D108BD9-81ED-4DB2-BD59-A6C34878D82A}">
                    <a16:rowId xmlns:a16="http://schemas.microsoft.com/office/drawing/2014/main" val="1743465916"/>
                  </a:ext>
                </a:extLst>
              </a:tr>
              <a:tr h="260350">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ctr" latinLnBrk="0" hangingPunct="1">
                        <a:lnSpc>
                          <a:spcPct val="100000"/>
                        </a:lnSpc>
                        <a:spcBef>
                          <a:spcPct val="0"/>
                        </a:spcBef>
                        <a:spcAft>
                          <a:spcPct val="0"/>
                        </a:spcAft>
                        <a:buClrTx/>
                        <a:buSzTx/>
                        <a:buFontTx/>
                        <a:buNone/>
                        <a:tabLst/>
                      </a:pPr>
                      <a:r>
                        <a:rPr kumimoji="1" lang="en-US" altLang="ja-JP" sz="9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a:t>
                      </a:r>
                      <a:r>
                        <a:rPr kumimoji="1" lang="ja-JP" altLang="en-US" sz="9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様式②</a:t>
                      </a:r>
                      <a:r>
                        <a:rPr kumimoji="1" lang="en-US" altLang="ja-JP" sz="9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a:t>
                      </a:r>
                      <a:r>
                        <a:rPr kumimoji="1" lang="ja-JP" altLang="en-US" sz="9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主要連絡先リスト</a:t>
                      </a:r>
                    </a:p>
                  </a:txBody>
                  <a:tcPr marL="90000" marR="90000" marT="46800" marB="46800" anchor="ctr" horzOverflow="overflow">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lnTlToBr>
                      <a:noFill/>
                    </a:lnTlToBr>
                    <a:lnBlToTr>
                      <a:noFill/>
                    </a:lnBlToTr>
                    <a:solidFill>
                      <a:srgbClr val="EAEAEA"/>
                    </a:solid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900" b="0" i="0" u="none" strike="noStrike" cap="none" normalizeH="0" baseline="0" smtClean="0">
                          <a:ln>
                            <a:noFill/>
                          </a:ln>
                          <a:solidFill>
                            <a:srgbClr val="000000"/>
                          </a:solidFill>
                          <a:effectLst/>
                          <a:latin typeface="HG丸ｺﾞｼｯｸM-PRO" panose="020F0600000000000000" pitchFamily="50" charset="-128"/>
                          <a:ea typeface="HG丸ｺﾞｼｯｸM-PRO" panose="020F0600000000000000" pitchFamily="50" charset="-128"/>
                        </a:rPr>
                        <a:t>10</a:t>
                      </a:r>
                    </a:p>
                  </a:txBody>
                  <a:tcPr marL="90000" marR="90000" marT="46800" marB="46800" anchor="ctr" horzOverflow="overflow">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lnTlToBr>
                      <a:noFill/>
                    </a:lnTlToBr>
                    <a:lnBlToTr>
                      <a:noFill/>
                    </a:lnBlToTr>
                    <a:solidFill>
                      <a:srgbClr val="EAEAEA"/>
                    </a:solidFill>
                  </a:tcPr>
                </a:tc>
                <a:extLst>
                  <a:ext uri="{0D108BD9-81ED-4DB2-BD59-A6C34878D82A}">
                    <a16:rowId xmlns:a16="http://schemas.microsoft.com/office/drawing/2014/main" val="1491743814"/>
                  </a:ext>
                </a:extLst>
              </a:tr>
              <a:tr h="260350">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ctr" latinLnBrk="0" hangingPunct="1">
                        <a:lnSpc>
                          <a:spcPct val="100000"/>
                        </a:lnSpc>
                        <a:spcBef>
                          <a:spcPct val="0"/>
                        </a:spcBef>
                        <a:spcAft>
                          <a:spcPct val="0"/>
                        </a:spcAft>
                        <a:buClrTx/>
                        <a:buSzTx/>
                        <a:buFontTx/>
                        <a:buNone/>
                        <a:tabLst/>
                      </a:pPr>
                      <a:r>
                        <a:rPr kumimoji="1" lang="en-US" altLang="ja-JP" sz="9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a:t>
                      </a:r>
                      <a:r>
                        <a:rPr kumimoji="1" lang="ja-JP" altLang="en-US" sz="9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様式③</a:t>
                      </a:r>
                      <a:r>
                        <a:rPr kumimoji="1" lang="en-US" altLang="ja-JP" sz="9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a:t>
                      </a:r>
                      <a:r>
                        <a:rPr kumimoji="1" lang="ja-JP" altLang="en-US" sz="9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避難経路図・避難計画</a:t>
                      </a:r>
                    </a:p>
                  </a:txBody>
                  <a:tcPr marL="90000" marR="90000" marT="46800" marB="46800" anchor="ctr" horzOverflow="overflow">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lnTlToBr>
                      <a:noFill/>
                    </a:lnTlToBr>
                    <a:lnBlToTr>
                      <a:noFill/>
                    </a:lnBlToTr>
                    <a:solidFill>
                      <a:srgbClr val="EAEAEA"/>
                    </a:solid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900" b="0" i="0" u="none" strike="noStrike" cap="none" normalizeH="0" baseline="0" smtClean="0">
                          <a:ln>
                            <a:noFill/>
                          </a:ln>
                          <a:solidFill>
                            <a:srgbClr val="000000"/>
                          </a:solidFill>
                          <a:effectLst/>
                          <a:latin typeface="HG丸ｺﾞｼｯｸM-PRO" panose="020F0600000000000000" pitchFamily="50" charset="-128"/>
                          <a:ea typeface="HG丸ｺﾞｼｯｸM-PRO" panose="020F0600000000000000" pitchFamily="50" charset="-128"/>
                        </a:rPr>
                        <a:t>11</a:t>
                      </a:r>
                    </a:p>
                  </a:txBody>
                  <a:tcPr marL="90000" marR="90000" marT="46800" marB="46800" anchor="ctr" horzOverflow="overflow">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lnTlToBr>
                      <a:noFill/>
                    </a:lnTlToBr>
                    <a:lnBlToTr>
                      <a:noFill/>
                    </a:lnBlToTr>
                    <a:solidFill>
                      <a:srgbClr val="EAEAEA"/>
                    </a:solidFill>
                  </a:tcPr>
                </a:tc>
                <a:extLst>
                  <a:ext uri="{0D108BD9-81ED-4DB2-BD59-A6C34878D82A}">
                    <a16:rowId xmlns:a16="http://schemas.microsoft.com/office/drawing/2014/main" val="2759972098"/>
                  </a:ext>
                </a:extLst>
              </a:tr>
              <a:tr h="260350">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ctr" latinLnBrk="0" hangingPunct="1">
                        <a:lnSpc>
                          <a:spcPct val="100000"/>
                        </a:lnSpc>
                        <a:spcBef>
                          <a:spcPct val="0"/>
                        </a:spcBef>
                        <a:spcAft>
                          <a:spcPct val="0"/>
                        </a:spcAft>
                        <a:buClrTx/>
                        <a:buSzTx/>
                        <a:buFontTx/>
                        <a:buNone/>
                        <a:tabLst/>
                      </a:pPr>
                      <a:r>
                        <a:rPr kumimoji="1" lang="en-US" altLang="ja-JP" sz="9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a:t>
                      </a:r>
                      <a:r>
                        <a:rPr kumimoji="1" lang="ja-JP" altLang="en-US" sz="9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様式④</a:t>
                      </a:r>
                      <a:r>
                        <a:rPr kumimoji="1" lang="en-US" altLang="ja-JP" sz="9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a:t>
                      </a:r>
                      <a:r>
                        <a:rPr kumimoji="1" lang="ja-JP" altLang="en-US" sz="9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備蓄品リスト</a:t>
                      </a:r>
                    </a:p>
                  </a:txBody>
                  <a:tcPr marL="90000" marR="90000" marT="46800" marB="46800" anchor="ctr" horzOverflow="overflow">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lnTlToBr>
                      <a:noFill/>
                    </a:lnTlToBr>
                    <a:lnBlToTr>
                      <a:noFill/>
                    </a:lnBlToTr>
                    <a:solidFill>
                      <a:srgbClr val="EAEAEA"/>
                    </a:solid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900" b="0" i="0" u="none" strike="noStrike" cap="none" normalizeH="0" baseline="0" smtClean="0">
                          <a:ln>
                            <a:noFill/>
                          </a:ln>
                          <a:solidFill>
                            <a:srgbClr val="000000"/>
                          </a:solidFill>
                          <a:effectLst/>
                          <a:latin typeface="HG丸ｺﾞｼｯｸM-PRO" panose="020F0600000000000000" pitchFamily="50" charset="-128"/>
                          <a:ea typeface="HG丸ｺﾞｼｯｸM-PRO" panose="020F0600000000000000" pitchFamily="50" charset="-128"/>
                        </a:rPr>
                        <a:t>12</a:t>
                      </a:r>
                    </a:p>
                  </a:txBody>
                  <a:tcPr marL="90000" marR="90000" marT="46800" marB="46800" anchor="ctr" horzOverflow="overflow">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lnTlToBr>
                      <a:noFill/>
                    </a:lnTlToBr>
                    <a:lnBlToTr>
                      <a:noFill/>
                    </a:lnBlToTr>
                    <a:solidFill>
                      <a:srgbClr val="EAEAEA"/>
                    </a:solidFill>
                  </a:tcPr>
                </a:tc>
                <a:extLst>
                  <a:ext uri="{0D108BD9-81ED-4DB2-BD59-A6C34878D82A}">
                    <a16:rowId xmlns:a16="http://schemas.microsoft.com/office/drawing/2014/main" val="3580941961"/>
                  </a:ext>
                </a:extLst>
              </a:tr>
              <a:tr h="260350">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ctr" latinLnBrk="0" hangingPunct="1">
                        <a:lnSpc>
                          <a:spcPct val="100000"/>
                        </a:lnSpc>
                        <a:spcBef>
                          <a:spcPct val="0"/>
                        </a:spcBef>
                        <a:spcAft>
                          <a:spcPct val="0"/>
                        </a:spcAft>
                        <a:buClrTx/>
                        <a:buSzTx/>
                        <a:buFontTx/>
                        <a:buNone/>
                        <a:tabLst/>
                      </a:pPr>
                      <a:r>
                        <a:rPr kumimoji="1" lang="en-US" altLang="ja-JP" sz="9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a:t>
                      </a:r>
                      <a:r>
                        <a:rPr kumimoji="1" lang="ja-JP" altLang="en-US" sz="9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様式⑤</a:t>
                      </a:r>
                      <a:r>
                        <a:rPr kumimoji="1" lang="en-US" altLang="ja-JP" sz="9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a:t>
                      </a:r>
                      <a:r>
                        <a:rPr kumimoji="1" lang="ja-JP" altLang="en-US" sz="9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従業員携帯カード</a:t>
                      </a:r>
                    </a:p>
                  </a:txBody>
                  <a:tcPr marL="90000" marR="90000" marT="46800" marB="46800" anchor="ctr" horzOverflow="overflow">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lnTlToBr>
                      <a:noFill/>
                    </a:lnTlToBr>
                    <a:lnBlToTr>
                      <a:noFill/>
                    </a:lnBlToTr>
                    <a:solidFill>
                      <a:srgbClr val="EAEAEA"/>
                    </a:solid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900" b="0" i="0" u="none" strike="noStrike" cap="none" normalizeH="0" baseline="0" smtClean="0">
                          <a:ln>
                            <a:noFill/>
                          </a:ln>
                          <a:solidFill>
                            <a:srgbClr val="000000"/>
                          </a:solidFill>
                          <a:effectLst/>
                          <a:latin typeface="HG丸ｺﾞｼｯｸM-PRO" panose="020F0600000000000000" pitchFamily="50" charset="-128"/>
                          <a:ea typeface="HG丸ｺﾞｼｯｸM-PRO" panose="020F0600000000000000" pitchFamily="50" charset="-128"/>
                        </a:rPr>
                        <a:t>13</a:t>
                      </a:r>
                    </a:p>
                  </a:txBody>
                  <a:tcPr marL="90000" marR="90000" marT="46800" marB="46800" anchor="ctr" horzOverflow="overflow">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lnTlToBr>
                      <a:noFill/>
                    </a:lnTlToBr>
                    <a:lnBlToTr>
                      <a:noFill/>
                    </a:lnBlToTr>
                    <a:solidFill>
                      <a:srgbClr val="EAEAEA"/>
                    </a:solidFill>
                  </a:tcPr>
                </a:tc>
                <a:extLst>
                  <a:ext uri="{0D108BD9-81ED-4DB2-BD59-A6C34878D82A}">
                    <a16:rowId xmlns:a16="http://schemas.microsoft.com/office/drawing/2014/main" val="4215046751"/>
                  </a:ext>
                </a:extLst>
              </a:tr>
            </a:tbl>
          </a:graphicData>
        </a:graphic>
      </p:graphicFrame>
      <p:sp>
        <p:nvSpPr>
          <p:cNvPr id="88551" name="AutoShape 487"/>
          <p:cNvSpPr>
            <a:spLocks noChangeArrowheads="1"/>
          </p:cNvSpPr>
          <p:nvPr/>
        </p:nvSpPr>
        <p:spPr bwMode="auto">
          <a:xfrm flipH="1">
            <a:off x="5767388" y="1277938"/>
            <a:ext cx="654050" cy="242887"/>
          </a:xfrm>
          <a:prstGeom prst="flowChartOnlineStorage">
            <a:avLst/>
          </a:prstGeom>
          <a:solidFill>
            <a:srgbClr val="FFE5E5"/>
          </a:solidFill>
          <a:ln>
            <a:noFill/>
          </a:ln>
          <a:effectLst/>
          <a:extLst>
            <a:ext uri="{91240B29-F687-4F45-9708-019B960494DF}">
              <a14:hiddenLine xmlns:a14="http://schemas.microsoft.com/office/drawing/2010/main" w="9525">
                <a:solidFill>
                  <a:srgbClr val="C0C0C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sp>
        <p:nvSpPr>
          <p:cNvPr id="88552" name="Text Box 488"/>
          <p:cNvSpPr txBox="1">
            <a:spLocks noChangeArrowheads="1"/>
          </p:cNvSpPr>
          <p:nvPr/>
        </p:nvSpPr>
        <p:spPr bwMode="auto">
          <a:xfrm>
            <a:off x="5826125" y="1231900"/>
            <a:ext cx="587375" cy="33655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28575">
                <a:solidFill>
                  <a:srgbClr val="00FF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ja-JP" altLang="en-US" sz="800">
                <a:solidFill>
                  <a:srgbClr val="FF0066"/>
                </a:solidFill>
              </a:rPr>
              <a:t>目標を</a:t>
            </a:r>
          </a:p>
          <a:p>
            <a:r>
              <a:rPr lang="ja-JP" altLang="en-US" sz="800">
                <a:solidFill>
                  <a:srgbClr val="FF0066"/>
                </a:solidFill>
              </a:rPr>
              <a:t>たてる！</a:t>
            </a:r>
          </a:p>
        </p:txBody>
      </p:sp>
      <p:sp>
        <p:nvSpPr>
          <p:cNvPr id="88553" name="AutoShape 489"/>
          <p:cNvSpPr>
            <a:spLocks noChangeArrowheads="1"/>
          </p:cNvSpPr>
          <p:nvPr/>
        </p:nvSpPr>
        <p:spPr bwMode="auto">
          <a:xfrm flipH="1">
            <a:off x="5770563" y="1905000"/>
            <a:ext cx="647700" cy="242888"/>
          </a:xfrm>
          <a:prstGeom prst="flowChartOnlineStorage">
            <a:avLst/>
          </a:prstGeom>
          <a:solidFill>
            <a:srgbClr val="FFFFB2"/>
          </a:solidFill>
          <a:ln>
            <a:noFill/>
          </a:ln>
          <a:effectLst/>
          <a:extLst>
            <a:ext uri="{91240B29-F687-4F45-9708-019B960494DF}">
              <a14:hiddenLine xmlns:a14="http://schemas.microsoft.com/office/drawing/2010/main" w="9525">
                <a:solidFill>
                  <a:srgbClr val="C0C0C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sp>
        <p:nvSpPr>
          <p:cNvPr id="88554" name="Text Box 490"/>
          <p:cNvSpPr txBox="1">
            <a:spLocks noChangeArrowheads="1"/>
          </p:cNvSpPr>
          <p:nvPr/>
        </p:nvSpPr>
        <p:spPr bwMode="auto">
          <a:xfrm>
            <a:off x="5775325" y="1857375"/>
            <a:ext cx="688975" cy="33655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28575">
                <a:solidFill>
                  <a:srgbClr val="00FF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pPr algn="ctr"/>
            <a:r>
              <a:rPr lang="ja-JP" altLang="en-US" sz="800">
                <a:solidFill>
                  <a:srgbClr val="FF3300"/>
                </a:solidFill>
              </a:rPr>
              <a:t>ギャップを</a:t>
            </a:r>
          </a:p>
          <a:p>
            <a:pPr algn="ctr"/>
            <a:r>
              <a:rPr lang="ja-JP" altLang="en-US" sz="800">
                <a:solidFill>
                  <a:srgbClr val="FF3300"/>
                </a:solidFill>
              </a:rPr>
              <a:t>把握する！</a:t>
            </a:r>
          </a:p>
        </p:txBody>
      </p:sp>
      <p:sp>
        <p:nvSpPr>
          <p:cNvPr id="88555" name="AutoShape 491"/>
          <p:cNvSpPr>
            <a:spLocks noChangeArrowheads="1"/>
          </p:cNvSpPr>
          <p:nvPr/>
        </p:nvSpPr>
        <p:spPr bwMode="auto">
          <a:xfrm flipH="1">
            <a:off x="5772150" y="2362200"/>
            <a:ext cx="647700" cy="239713"/>
          </a:xfrm>
          <a:prstGeom prst="flowChartOnlineStorage">
            <a:avLst/>
          </a:prstGeom>
          <a:solidFill>
            <a:srgbClr val="CCECFF"/>
          </a:solidFill>
          <a:ln>
            <a:noFill/>
          </a:ln>
          <a:effectLst/>
          <a:extLst>
            <a:ext uri="{91240B29-F687-4F45-9708-019B960494DF}">
              <a14:hiddenLine xmlns:a14="http://schemas.microsoft.com/office/drawing/2010/main" w="9525">
                <a:solidFill>
                  <a:srgbClr val="C0C0C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sp>
        <p:nvSpPr>
          <p:cNvPr id="88556" name="Text Box 492"/>
          <p:cNvSpPr txBox="1">
            <a:spLocks noChangeArrowheads="1"/>
          </p:cNvSpPr>
          <p:nvPr/>
        </p:nvSpPr>
        <p:spPr bwMode="auto">
          <a:xfrm>
            <a:off x="5805488" y="2312988"/>
            <a:ext cx="688975" cy="334962"/>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28575">
                <a:solidFill>
                  <a:srgbClr val="00FF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pPr algn="ctr"/>
            <a:r>
              <a:rPr lang="ja-JP" altLang="en-US" sz="800">
                <a:solidFill>
                  <a:schemeClr val="accent2"/>
                </a:solidFill>
              </a:rPr>
              <a:t>ギャップを</a:t>
            </a:r>
          </a:p>
          <a:p>
            <a:pPr algn="ctr"/>
            <a:r>
              <a:rPr lang="ja-JP" altLang="en-US" sz="800">
                <a:solidFill>
                  <a:schemeClr val="accent2"/>
                </a:solidFill>
              </a:rPr>
              <a:t>埋める！</a:t>
            </a:r>
          </a:p>
        </p:txBody>
      </p:sp>
      <p:graphicFrame>
        <p:nvGraphicFramePr>
          <p:cNvPr id="88857" name="Group 793"/>
          <p:cNvGraphicFramePr>
            <a:graphicFrameLocks noGrp="1"/>
          </p:cNvGraphicFramePr>
          <p:nvPr/>
        </p:nvGraphicFramePr>
        <p:xfrm>
          <a:off x="1014413" y="7545388"/>
          <a:ext cx="2747962" cy="779462"/>
        </p:xfrm>
        <a:graphic>
          <a:graphicData uri="http://schemas.openxmlformats.org/drawingml/2006/table">
            <a:tbl>
              <a:tblPr/>
              <a:tblGrid>
                <a:gridCol w="205400">
                  <a:extLst>
                    <a:ext uri="{9D8B030D-6E8A-4147-A177-3AD203B41FA5}">
                      <a16:colId xmlns:a16="http://schemas.microsoft.com/office/drawing/2014/main" val="98413002"/>
                    </a:ext>
                  </a:extLst>
                </a:gridCol>
                <a:gridCol w="2568575">
                  <a:extLst>
                    <a:ext uri="{9D8B030D-6E8A-4147-A177-3AD203B41FA5}">
                      <a16:colId xmlns:a16="http://schemas.microsoft.com/office/drawing/2014/main" val="2831259591"/>
                    </a:ext>
                  </a:extLst>
                </a:gridCol>
              </a:tblGrid>
              <a:tr h="215900">
                <a:tc gridSpan="2">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ctr" latinLnBrk="0" hangingPunct="1">
                        <a:lnSpc>
                          <a:spcPct val="100000"/>
                        </a:lnSpc>
                        <a:spcBef>
                          <a:spcPct val="0"/>
                        </a:spcBef>
                        <a:spcAft>
                          <a:spcPct val="0"/>
                        </a:spcAft>
                        <a:buClrTx/>
                        <a:buSzTx/>
                        <a:buFontTx/>
                        <a:buNone/>
                        <a:tabLst/>
                      </a:pPr>
                      <a:r>
                        <a:rPr kumimoji="1" lang="en-US" altLang="ja-JP" sz="9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  2. </a:t>
                      </a:r>
                      <a:r>
                        <a:rPr kumimoji="1" lang="ja-JP" altLang="en-US" sz="9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４　想定される被害に基づくＢＣＰ対応</a:t>
                      </a:r>
                    </a:p>
                  </a:txBody>
                  <a:tcPr marL="90000" marR="90000" marT="46800" marB="46800" anchor="ctr" horzOverflow="overflow">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lnTlToBr>
                      <a:noFill/>
                    </a:lnTlToBr>
                    <a:lnBlToTr>
                      <a:noFill/>
                    </a:lnBlToTr>
                    <a:solidFill>
                      <a:srgbClr val="FFFFB2"/>
                    </a:solidFill>
                  </a:tcPr>
                </a:tc>
                <a:tc hMerge="1">
                  <a:txBody>
                    <a:bodyPr/>
                    <a:lstStyle/>
                    <a:p>
                      <a:endParaRPr kumimoji="1" lang="ja-JP" altLang="en-US"/>
                    </a:p>
                  </a:txBody>
                  <a:tcPr/>
                </a:tc>
                <a:extLst>
                  <a:ext uri="{0D108BD9-81ED-4DB2-BD59-A6C34878D82A}">
                    <a16:rowId xmlns:a16="http://schemas.microsoft.com/office/drawing/2014/main" val="2995911198"/>
                  </a:ext>
                </a:extLst>
              </a:tr>
              <a:tr h="142875">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ctr" latinLnBrk="0" hangingPunct="1">
                        <a:lnSpc>
                          <a:spcPct val="100000"/>
                        </a:lnSpc>
                        <a:spcBef>
                          <a:spcPct val="0"/>
                        </a:spcBef>
                        <a:spcAft>
                          <a:spcPct val="0"/>
                        </a:spcAft>
                        <a:buClrTx/>
                        <a:buSzTx/>
                        <a:buFontTx/>
                        <a:buNone/>
                        <a:tabLst/>
                      </a:pPr>
                      <a:endParaRPr kumimoji="1" lang="ja-JP" altLang="ja-JP" sz="8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endParaRPr>
                    </a:p>
                  </a:txBody>
                  <a:tcPr marL="90000" marR="90000" marT="46800" marB="46800" anchor="ctr" horzOverflow="overflow">
                    <a:lnL cap="flat">
                      <a:noFill/>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a:noFill/>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ctr" latinLnBrk="0" hangingPunct="1">
                        <a:lnSpc>
                          <a:spcPct val="100000"/>
                        </a:lnSpc>
                        <a:spcBef>
                          <a:spcPct val="0"/>
                        </a:spcBef>
                        <a:spcAft>
                          <a:spcPct val="0"/>
                        </a:spcAft>
                        <a:buClrTx/>
                        <a:buSzTx/>
                        <a:buFontTx/>
                        <a:buNone/>
                        <a:tabLst/>
                      </a:pPr>
                      <a:r>
                        <a:rPr kumimoji="1" lang="en-US" altLang="ja-JP" sz="8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STEP</a:t>
                      </a:r>
                      <a:r>
                        <a:rPr kumimoji="1" lang="ja-JP" altLang="en-US" sz="8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１ 重要な経営資源の洗い出しと現状把握</a:t>
                      </a:r>
                    </a:p>
                  </a:txBody>
                  <a:tcPr marL="90000" marR="90000" marT="46800" marB="46800" anchor="ctr" horzOverflow="overflow">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lnTlToBr>
                      <a:noFill/>
                    </a:lnTlToBr>
                    <a:lnBlToTr>
                      <a:noFill/>
                    </a:lnBlToTr>
                    <a:solidFill>
                      <a:srgbClr val="FFFFB2"/>
                    </a:solidFill>
                  </a:tcPr>
                </a:tc>
                <a:extLst>
                  <a:ext uri="{0D108BD9-81ED-4DB2-BD59-A6C34878D82A}">
                    <a16:rowId xmlns:a16="http://schemas.microsoft.com/office/drawing/2014/main" val="3640152981"/>
                  </a:ext>
                </a:extLst>
              </a:tr>
              <a:tr h="288925">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ctr" latinLnBrk="0" hangingPunct="1">
                        <a:lnSpc>
                          <a:spcPct val="100000"/>
                        </a:lnSpc>
                        <a:spcBef>
                          <a:spcPct val="0"/>
                        </a:spcBef>
                        <a:spcAft>
                          <a:spcPct val="0"/>
                        </a:spcAft>
                        <a:buClrTx/>
                        <a:buSzTx/>
                        <a:buFontTx/>
                        <a:buNone/>
                        <a:tabLst/>
                      </a:pPr>
                      <a:endParaRPr kumimoji="1" lang="ja-JP" altLang="ja-JP" sz="8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endParaRPr>
                    </a:p>
                  </a:txBody>
                  <a:tcPr marL="90000" marR="90000" marT="46800" marB="46800" anchor="ctr" horzOverflow="overflow">
                    <a:lnL cap="flat">
                      <a:noFill/>
                    </a:lnL>
                    <a:lnR w="9525" cap="flat" cmpd="sng" algn="ctr">
                      <a:solidFill>
                        <a:schemeClr val="bg2"/>
                      </a:solidFill>
                      <a:prstDash val="solid"/>
                      <a:round/>
                      <a:headEnd type="none" w="med" len="med"/>
                      <a:tailEnd type="none" w="med" len="med"/>
                    </a:lnR>
                    <a:lnT>
                      <a:noFill/>
                    </a:lnT>
                    <a:lnB cap="flat">
                      <a:noFill/>
                    </a:lnB>
                    <a:lnTlToBr>
                      <a:noFill/>
                    </a:lnTlToBr>
                    <a:lnBlToTr>
                      <a:noFill/>
                    </a:lnBlToTr>
                    <a:noFill/>
                  </a:tcPr>
                </a:tc>
                <a:tc>
                  <a:txBody>
                    <a:bodyPr/>
                    <a:lstStyle>
                      <a:lvl1pPr marL="447675" indent="-44767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270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447675" marR="0" lvl="0" indent="-447675" algn="l" defTabSz="914400" rtl="0" eaLnBrk="1" fontAlgn="ctr" latinLnBrk="0" hangingPunct="1">
                        <a:lnSpc>
                          <a:spcPct val="100000"/>
                        </a:lnSpc>
                        <a:spcBef>
                          <a:spcPct val="0"/>
                        </a:spcBef>
                        <a:spcAft>
                          <a:spcPct val="0"/>
                        </a:spcAft>
                        <a:buClrTx/>
                        <a:buSzTx/>
                        <a:buFontTx/>
                        <a:buNone/>
                        <a:tabLst/>
                      </a:pPr>
                      <a:r>
                        <a:rPr kumimoji="1" lang="en-US" altLang="ja-JP" sz="8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STEP</a:t>
                      </a:r>
                      <a:r>
                        <a:rPr kumimoji="1" lang="ja-JP" altLang="en-US" sz="8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２ 復旧目標を達成するための対応策の検討・実施</a:t>
                      </a:r>
                    </a:p>
                  </a:txBody>
                  <a:tcPr marL="90000" marR="90000" marT="46800" marB="46800" anchor="ctr" horzOverflow="overflow">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lnTlToBr>
                      <a:noFill/>
                    </a:lnTlToBr>
                    <a:lnBlToTr>
                      <a:noFill/>
                    </a:lnBlToTr>
                    <a:solidFill>
                      <a:srgbClr val="CCECFF"/>
                    </a:solidFill>
                  </a:tcPr>
                </a:tc>
                <a:extLst>
                  <a:ext uri="{0D108BD9-81ED-4DB2-BD59-A6C34878D82A}">
                    <a16:rowId xmlns:a16="http://schemas.microsoft.com/office/drawing/2014/main" val="3237904891"/>
                  </a:ext>
                </a:extLst>
              </a:tr>
            </a:tbl>
          </a:graphicData>
        </a:graphic>
      </p:graphicFrame>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969" name="Rectangle 1161"/>
          <p:cNvSpPr>
            <a:spLocks noChangeArrowheads="1"/>
          </p:cNvSpPr>
          <p:nvPr/>
        </p:nvSpPr>
        <p:spPr bwMode="auto">
          <a:xfrm>
            <a:off x="92075" y="92075"/>
            <a:ext cx="2689225" cy="339725"/>
          </a:xfrm>
          <a:prstGeom prst="rect">
            <a:avLst/>
          </a:prstGeom>
          <a:gradFill rotWithShape="1">
            <a:gsLst>
              <a:gs pos="0">
                <a:srgbClr val="FAC864"/>
              </a:gs>
              <a:gs pos="50000">
                <a:srgbClr val="FAC864">
                  <a:gamma/>
                  <a:tint val="0"/>
                  <a:invGamma/>
                </a:srgbClr>
              </a:gs>
              <a:gs pos="100000">
                <a:srgbClr val="FAC864"/>
              </a:gs>
            </a:gsLst>
            <a:lin ang="5400000" scaled="1"/>
          </a:gradFill>
          <a:ln>
            <a:noFill/>
          </a:ln>
          <a:effectLst/>
          <a:extLst>
            <a:ext uri="{91240B29-F687-4F45-9708-019B960494DF}">
              <a14:hiddenLine xmlns:a14="http://schemas.microsoft.com/office/drawing/2010/main" w="28575">
                <a:solidFill>
                  <a:srgbClr val="DDDDDD"/>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sp>
        <p:nvSpPr>
          <p:cNvPr id="16386" name="Text Box 2"/>
          <p:cNvSpPr txBox="1">
            <a:spLocks noChangeArrowheads="1"/>
          </p:cNvSpPr>
          <p:nvPr/>
        </p:nvSpPr>
        <p:spPr bwMode="auto">
          <a:xfrm>
            <a:off x="44450" y="57150"/>
            <a:ext cx="3240088"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ja-JP" altLang="en-US" sz="2000">
                <a:latin typeface="HG丸ｺﾞｼｯｸM-PRO" panose="020F0600000000000000" pitchFamily="50" charset="-128"/>
              </a:rPr>
              <a:t>１．ＢＣＰの基本方針</a:t>
            </a:r>
          </a:p>
        </p:txBody>
      </p:sp>
      <p:sp>
        <p:nvSpPr>
          <p:cNvPr id="16952" name="Text Box 568"/>
          <p:cNvSpPr txBox="1">
            <a:spLocks noChangeArrowheads="1"/>
          </p:cNvSpPr>
          <p:nvPr/>
        </p:nvSpPr>
        <p:spPr bwMode="auto">
          <a:xfrm>
            <a:off x="476250" y="1414463"/>
            <a:ext cx="6192838" cy="730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ja-JP" altLang="en-US" sz="1400">
                <a:latin typeface="HG丸ｺﾞｼｯｸM-PRO" panose="020F0600000000000000" pitchFamily="50" charset="-128"/>
              </a:rPr>
              <a:t>　当社は、大規模地震等の災害が発生した場合でも、取引先の事業および従業員の生活に影響を及ぼさないよう、以下の方針に基づき策定したＢＣＰに則り、事業の継続・早期復旧に取り組みます。</a:t>
            </a:r>
          </a:p>
        </p:txBody>
      </p:sp>
      <p:sp>
        <p:nvSpPr>
          <p:cNvPr id="16956" name="Text Box 572"/>
          <p:cNvSpPr txBox="1">
            <a:spLocks noChangeArrowheads="1"/>
          </p:cNvSpPr>
          <p:nvPr/>
        </p:nvSpPr>
        <p:spPr bwMode="auto">
          <a:xfrm>
            <a:off x="3295650" y="9647238"/>
            <a:ext cx="265113" cy="27463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28575">
                <a:solidFill>
                  <a:srgbClr val="00FF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pPr algn="ctr"/>
            <a:r>
              <a:rPr lang="en-US" altLang="ja-JP" sz="1200" b="1">
                <a:solidFill>
                  <a:srgbClr val="3333FF"/>
                </a:solidFill>
                <a:effectLst>
                  <a:outerShdw blurRad="38100" dist="38100" dir="2700000" algn="tl">
                    <a:srgbClr val="C0C0C0"/>
                  </a:outerShdw>
                </a:effectLst>
                <a:ea typeface="ＭＳ Ｐゴシック" panose="020B0600070205080204" pitchFamily="50" charset="-128"/>
              </a:rPr>
              <a:t>1</a:t>
            </a:r>
          </a:p>
        </p:txBody>
      </p:sp>
      <p:graphicFrame>
        <p:nvGraphicFramePr>
          <p:cNvPr id="120989" name="Group 1181"/>
          <p:cNvGraphicFramePr>
            <a:graphicFrameLocks noGrp="1"/>
          </p:cNvGraphicFramePr>
          <p:nvPr/>
        </p:nvGraphicFramePr>
        <p:xfrm>
          <a:off x="550863" y="2625725"/>
          <a:ext cx="5973762" cy="3455988"/>
        </p:xfrm>
        <a:graphic>
          <a:graphicData uri="http://schemas.openxmlformats.org/drawingml/2006/table">
            <a:tbl>
              <a:tblPr/>
              <a:tblGrid>
                <a:gridCol w="501650">
                  <a:extLst>
                    <a:ext uri="{9D8B030D-6E8A-4147-A177-3AD203B41FA5}">
                      <a16:colId xmlns:a16="http://schemas.microsoft.com/office/drawing/2014/main" val="563420434"/>
                    </a:ext>
                  </a:extLst>
                </a:gridCol>
                <a:gridCol w="2376487">
                  <a:extLst>
                    <a:ext uri="{9D8B030D-6E8A-4147-A177-3AD203B41FA5}">
                      <a16:colId xmlns:a16="http://schemas.microsoft.com/office/drawing/2014/main" val="2218672105"/>
                    </a:ext>
                  </a:extLst>
                </a:gridCol>
                <a:gridCol w="3095625">
                  <a:extLst>
                    <a:ext uri="{9D8B030D-6E8A-4147-A177-3AD203B41FA5}">
                      <a16:colId xmlns:a16="http://schemas.microsoft.com/office/drawing/2014/main" val="3565581738"/>
                    </a:ext>
                  </a:extLst>
                </a:gridCol>
              </a:tblGrid>
              <a:tr h="314325">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ﾁｪｯｸ</a:t>
                      </a:r>
                    </a:p>
                  </a:txBody>
                  <a:tcPr marL="90000" marR="90000" marT="46800" marB="468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方針</a:t>
                      </a:r>
                    </a:p>
                  </a:txBody>
                  <a:tcPr marL="90000" marR="90000" marT="46800" marB="468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観点</a:t>
                      </a:r>
                    </a:p>
                  </a:txBody>
                  <a:tcPr marL="90000" marR="90000" marT="46800" marB="468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DDDDDD"/>
                    </a:solidFill>
                  </a:tcPr>
                </a:tc>
                <a:extLst>
                  <a:ext uri="{0D108BD9-81ED-4DB2-BD59-A6C34878D82A}">
                    <a16:rowId xmlns:a16="http://schemas.microsoft.com/office/drawing/2014/main" val="2127649960"/>
                  </a:ext>
                </a:extLst>
              </a:tr>
              <a:tr h="180975">
                <a:tc rowSpan="2">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400" b="1" i="0" u="none" strike="noStrike" cap="none" normalizeH="0" baseline="0" smtClean="0">
                          <a:ln>
                            <a:noFill/>
                          </a:ln>
                          <a:solidFill>
                            <a:srgbClr val="990000"/>
                          </a:solidFill>
                          <a:effectLst/>
                          <a:latin typeface="ＭＳ ゴシック" panose="020B0609070205080204" pitchFamily="49" charset="-128"/>
                          <a:ea typeface="ＭＳ ゴシック" panose="020B0609070205080204" pitchFamily="49" charset="-128"/>
                          <a:sym typeface="Wingdings" panose="05000000000000000000" pitchFamily="2" charset="2"/>
                        </a:rPr>
                        <a:t></a:t>
                      </a:r>
                    </a:p>
                  </a:txBody>
                  <a:tcPr marL="90000" marR="90000" marT="46800" marB="468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rowSpan="2">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従業員及びその家族</a:t>
                      </a:r>
                    </a:p>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の安全を守る</a:t>
                      </a:r>
                    </a:p>
                  </a:txBody>
                  <a:tcPr marL="90000" marR="90000" marT="46800" marB="468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従業員及びその家族の安否状況をまず把握する。</a:t>
                      </a:r>
                    </a:p>
                    <a:p>
                      <a:pPr marL="0" marR="0" lvl="0" indent="0" algn="l" defTabSz="914400" rtl="0" eaLnBrk="1" fontAlgn="base" latinLnBrk="0" hangingPunct="1">
                        <a:lnSpc>
                          <a:spcPct val="100000"/>
                        </a:lnSpc>
                        <a:spcBef>
                          <a:spcPct val="20000"/>
                        </a:spcBef>
                        <a:spcAft>
                          <a:spcPct val="0"/>
                        </a:spcAft>
                        <a:buClrTx/>
                        <a:buSzTx/>
                        <a:buFontTx/>
                        <a:buNone/>
                        <a:tabLst/>
                      </a:pPr>
                      <a:endParaRPr kumimoji="1" lang="en-US" altLang="ja-JP"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endParaRPr>
                    </a:p>
                  </a:txBody>
                  <a:tcPr marL="90000" marR="90000" marT="46800" marB="468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83464833"/>
                  </a:ext>
                </a:extLst>
              </a:tr>
              <a:tr h="180975">
                <a:tc vMerge="1">
                  <a:txBody>
                    <a:bodyPr/>
                    <a:lstStyle/>
                    <a:p>
                      <a:endParaRPr kumimoji="1" lang="ja-JP" altLang="en-US"/>
                    </a:p>
                  </a:txBody>
                  <a:tcPr/>
                </a:tc>
                <a:tc vMerge="1">
                  <a:txBody>
                    <a:bodyPr/>
                    <a:lstStyle/>
                    <a:p>
                      <a:endParaRPr kumimoji="1" lang="ja-JP" altLang="en-US"/>
                    </a:p>
                  </a:txBody>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安全確保に必要な対応策に積極的に取り組む。</a:t>
                      </a:r>
                    </a:p>
                    <a:p>
                      <a:pPr marL="0" marR="0" lvl="0" indent="0" algn="l" defTabSz="914400" rtl="0" eaLnBrk="1" fontAlgn="base" latinLnBrk="0" hangingPunct="1">
                        <a:lnSpc>
                          <a:spcPct val="100000"/>
                        </a:lnSpc>
                        <a:spcBef>
                          <a:spcPct val="20000"/>
                        </a:spcBef>
                        <a:spcAft>
                          <a:spcPct val="0"/>
                        </a:spcAft>
                        <a:buClrTx/>
                        <a:buSzTx/>
                        <a:buFontTx/>
                        <a:buNone/>
                        <a:tabLst/>
                      </a:pPr>
                      <a:endParaRPr kumimoji="1" lang="en-US"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90000" marR="90000" marT="46800" marB="468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059455598"/>
                  </a:ext>
                </a:extLst>
              </a:tr>
              <a:tr h="180975">
                <a:tc rowSpan="2">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400" b="1" i="0" u="none" strike="noStrike" cap="none" normalizeH="0" baseline="0" smtClean="0">
                          <a:ln>
                            <a:noFill/>
                          </a:ln>
                          <a:solidFill>
                            <a:srgbClr val="990000"/>
                          </a:solidFill>
                          <a:effectLst/>
                          <a:latin typeface="ＭＳ ゴシック" panose="020B0609070205080204" pitchFamily="49" charset="-128"/>
                          <a:ea typeface="ＭＳ ゴシック" panose="020B0609070205080204" pitchFamily="49" charset="-128"/>
                          <a:sym typeface="Wingdings" panose="05000000000000000000" pitchFamily="2" charset="2"/>
                        </a:rPr>
                        <a:t></a:t>
                      </a:r>
                    </a:p>
                  </a:txBody>
                  <a:tcPr marL="90000" marR="90000" marT="46800" marB="468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rowSpan="2">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顧客からの信用を守る</a:t>
                      </a:r>
                    </a:p>
                  </a:txBody>
                  <a:tcPr marL="90000" marR="90000" marT="46800" marB="468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Arial" panose="020B0604020202020204" pitchFamily="34" charset="0"/>
                          <a:ea typeface="HG丸ｺﾞｼｯｸM-PRO" panose="020F0600000000000000" pitchFamily="50" charset="-128"/>
                        </a:rPr>
                        <a:t>被災した際にも速やかに復旧可能な体制を整備し、お客様に影響を及ぼすことのないよう努める。</a:t>
                      </a:r>
                    </a:p>
                  </a:txBody>
                  <a:tcPr marL="90000" marR="90000" marT="46800" marB="468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205156255"/>
                  </a:ext>
                </a:extLst>
              </a:tr>
              <a:tr h="350838">
                <a:tc vMerge="1">
                  <a:txBody>
                    <a:bodyPr/>
                    <a:lstStyle/>
                    <a:p>
                      <a:endParaRPr kumimoji="1" lang="ja-JP" altLang="en-US"/>
                    </a:p>
                  </a:txBody>
                  <a:tcPr/>
                </a:tc>
                <a:tc vMerge="1">
                  <a:txBody>
                    <a:bodyPr/>
                    <a:lstStyle/>
                    <a:p>
                      <a:endParaRPr kumimoji="1" lang="ja-JP" altLang="en-US"/>
                    </a:p>
                  </a:txBody>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en-US" altLang="ja-JP"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endParaRPr>
                    </a:p>
                    <a:p>
                      <a:pPr marL="0" marR="0" lvl="0" indent="0" algn="l" defTabSz="914400" rtl="0" eaLnBrk="1" fontAlgn="base" latinLnBrk="0" hangingPunct="1">
                        <a:lnSpc>
                          <a:spcPct val="100000"/>
                        </a:lnSpc>
                        <a:spcBef>
                          <a:spcPct val="20000"/>
                        </a:spcBef>
                        <a:spcAft>
                          <a:spcPct val="0"/>
                        </a:spcAft>
                        <a:buClrTx/>
                        <a:buSzTx/>
                        <a:buFontTx/>
                        <a:buNone/>
                        <a:tabLst/>
                      </a:pPr>
                      <a:endParaRPr kumimoji="1" lang="en-US" altLang="ja-JP"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endParaRPr>
                    </a:p>
                    <a:p>
                      <a:pPr marL="0" marR="0" lvl="0" indent="0" algn="l" defTabSz="914400" rtl="0" eaLnBrk="1" fontAlgn="base" latinLnBrk="0" hangingPunct="1">
                        <a:lnSpc>
                          <a:spcPct val="100000"/>
                        </a:lnSpc>
                        <a:spcBef>
                          <a:spcPct val="20000"/>
                        </a:spcBef>
                        <a:spcAft>
                          <a:spcPct val="0"/>
                        </a:spcAft>
                        <a:buClrTx/>
                        <a:buSzTx/>
                        <a:buFontTx/>
                        <a:buNone/>
                        <a:tabLst/>
                      </a:pPr>
                      <a:endParaRPr kumimoji="1" lang="en-US" altLang="ja-JP"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endParaRPr>
                    </a:p>
                  </a:txBody>
                  <a:tcPr marL="90000" marR="90000" marT="46800" marB="468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553952128"/>
                  </a:ext>
                </a:extLst>
              </a:tr>
              <a:tr h="180975">
                <a:tc rowSpan="2">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400" b="1" i="0" u="none" strike="noStrike" cap="none" normalizeH="0" baseline="0" smtClean="0">
                          <a:ln>
                            <a:noFill/>
                          </a:ln>
                          <a:solidFill>
                            <a:srgbClr val="990000"/>
                          </a:solidFill>
                          <a:effectLst/>
                          <a:latin typeface="ＭＳ ゴシック" panose="020B0609070205080204" pitchFamily="49" charset="-128"/>
                          <a:ea typeface="ＭＳ ゴシック" panose="020B0609070205080204" pitchFamily="49" charset="-128"/>
                          <a:sym typeface="Wingdings" panose="05000000000000000000" pitchFamily="2" charset="2"/>
                        </a:rPr>
                        <a:t></a:t>
                      </a:r>
                    </a:p>
                  </a:txBody>
                  <a:tcPr marL="90000" marR="90000" marT="46800" marB="468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rowSpan="2">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従業員の雇用の維持</a:t>
                      </a:r>
                    </a:p>
                    <a:p>
                      <a:pPr marL="0" marR="0" lvl="0" indent="0" algn="l" defTabSz="914400" rtl="0" eaLnBrk="1" fontAlgn="base" latinLnBrk="0" hangingPunct="1">
                        <a:lnSpc>
                          <a:spcPct val="100000"/>
                        </a:lnSpc>
                        <a:spcBef>
                          <a:spcPct val="20000"/>
                        </a:spcBef>
                        <a:spcAft>
                          <a:spcPct val="0"/>
                        </a:spcAft>
                        <a:buClrTx/>
                        <a:buSzTx/>
                        <a:buFontTx/>
                        <a:buNone/>
                        <a:tabLst/>
                      </a:pPr>
                      <a:endParaRPr kumimoji="1" lang="en-US" altLang="ja-JP" sz="12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endParaRPr>
                    </a:p>
                  </a:txBody>
                  <a:tcPr marL="90000" marR="90000" marT="46800" marB="468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Arial" panose="020B0604020202020204" pitchFamily="34" charset="0"/>
                          <a:ea typeface="HG丸ｺﾞｼｯｸM-PRO" panose="020F0600000000000000" pitchFamily="50" charset="-128"/>
                        </a:rPr>
                        <a:t>災害発生後も現在の事業規模を必ず維持する。</a:t>
                      </a:r>
                    </a:p>
                    <a:p>
                      <a:pPr marL="0" marR="0" lvl="0" indent="0" algn="l" defTabSz="914400" rtl="0" eaLnBrk="1" fontAlgn="base" latinLnBrk="0" hangingPunct="1">
                        <a:lnSpc>
                          <a:spcPct val="100000"/>
                        </a:lnSpc>
                        <a:spcBef>
                          <a:spcPct val="20000"/>
                        </a:spcBef>
                        <a:spcAft>
                          <a:spcPct val="0"/>
                        </a:spcAft>
                        <a:buClrTx/>
                        <a:buSzTx/>
                        <a:buFontTx/>
                        <a:buNone/>
                        <a:tabLst/>
                      </a:pPr>
                      <a:endParaRPr kumimoji="1" lang="en-US" altLang="ja-JP" sz="1000" b="0" i="0" u="none" strike="noStrike" cap="none" normalizeH="0" baseline="0" smtClean="0">
                        <a:ln>
                          <a:noFill/>
                        </a:ln>
                        <a:solidFill>
                          <a:schemeClr val="tx1"/>
                        </a:solidFill>
                        <a:effectLst/>
                        <a:latin typeface="Arial" panose="020B0604020202020204" pitchFamily="34" charset="0"/>
                        <a:ea typeface="HG丸ｺﾞｼｯｸM-PRO" panose="020F0600000000000000" pitchFamily="50" charset="-128"/>
                      </a:endParaRPr>
                    </a:p>
                  </a:txBody>
                  <a:tcPr marL="90000" marR="90000" marT="46800" marB="468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211829980"/>
                  </a:ext>
                </a:extLst>
              </a:tr>
              <a:tr h="187325">
                <a:tc vMerge="1">
                  <a:txBody>
                    <a:bodyPr/>
                    <a:lstStyle/>
                    <a:p>
                      <a:endParaRPr kumimoji="1" lang="ja-JP" altLang="en-US"/>
                    </a:p>
                  </a:txBody>
                  <a:tcPr/>
                </a:tc>
                <a:tc vMerge="1">
                  <a:txBody>
                    <a:bodyPr/>
                    <a:lstStyle/>
                    <a:p>
                      <a:endParaRPr kumimoji="1" lang="ja-JP" altLang="en-US"/>
                    </a:p>
                  </a:txBody>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en-US" altLang="ja-JP"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endParaRPr>
                    </a:p>
                    <a:p>
                      <a:pPr marL="0" marR="0" lvl="0" indent="0" algn="l" defTabSz="914400" rtl="0" eaLnBrk="1" fontAlgn="base" latinLnBrk="0" hangingPunct="1">
                        <a:lnSpc>
                          <a:spcPct val="100000"/>
                        </a:lnSpc>
                        <a:spcBef>
                          <a:spcPct val="20000"/>
                        </a:spcBef>
                        <a:spcAft>
                          <a:spcPct val="0"/>
                        </a:spcAft>
                        <a:buClrTx/>
                        <a:buSzTx/>
                        <a:buFontTx/>
                        <a:buNone/>
                        <a:tabLst/>
                      </a:pPr>
                      <a:endParaRPr kumimoji="1" lang="en-US" altLang="ja-JP"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endParaRPr>
                    </a:p>
                  </a:txBody>
                  <a:tcPr marL="90000" marR="90000" marT="46800" marB="468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124494531"/>
                  </a:ext>
                </a:extLst>
              </a:tr>
              <a:tr h="180975">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2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a:t>
                      </a:r>
                    </a:p>
                  </a:txBody>
                  <a:tcPr marL="90000" marR="90000" marT="46800" marB="468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その他</a:t>
                      </a:r>
                    </a:p>
                  </a:txBody>
                  <a:tcPr marL="90000" marR="90000" marT="46800" marB="468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en-US" altLang="ja-JP"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endParaRPr>
                    </a:p>
                    <a:p>
                      <a:pPr marL="0" marR="0" lvl="0" indent="0" algn="l" defTabSz="914400" rtl="0" eaLnBrk="1" fontAlgn="base" latinLnBrk="0" hangingPunct="1">
                        <a:lnSpc>
                          <a:spcPct val="100000"/>
                        </a:lnSpc>
                        <a:spcBef>
                          <a:spcPct val="20000"/>
                        </a:spcBef>
                        <a:spcAft>
                          <a:spcPct val="0"/>
                        </a:spcAft>
                        <a:buClrTx/>
                        <a:buSzTx/>
                        <a:buFontTx/>
                        <a:buNone/>
                        <a:tabLst/>
                      </a:pPr>
                      <a:endParaRPr kumimoji="1" lang="en-US" altLang="ja-JP"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endParaRPr>
                    </a:p>
                  </a:txBody>
                  <a:tcPr marL="90000" marR="90000" marT="46800" marB="468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541348128"/>
                  </a:ext>
                </a:extLst>
              </a:tr>
            </a:tbl>
          </a:graphicData>
        </a:graphic>
      </p:graphicFrame>
      <p:graphicFrame>
        <p:nvGraphicFramePr>
          <p:cNvPr id="120998" name="Group 1190"/>
          <p:cNvGraphicFramePr>
            <a:graphicFrameLocks noGrp="1"/>
          </p:cNvGraphicFramePr>
          <p:nvPr/>
        </p:nvGraphicFramePr>
        <p:xfrm>
          <a:off x="836613" y="6826250"/>
          <a:ext cx="5327650" cy="893763"/>
        </p:xfrm>
        <a:graphic>
          <a:graphicData uri="http://schemas.openxmlformats.org/drawingml/2006/table">
            <a:tbl>
              <a:tblPr/>
              <a:tblGrid>
                <a:gridCol w="501650">
                  <a:extLst>
                    <a:ext uri="{9D8B030D-6E8A-4147-A177-3AD203B41FA5}">
                      <a16:colId xmlns:a16="http://schemas.microsoft.com/office/drawing/2014/main" val="1404091280"/>
                    </a:ext>
                  </a:extLst>
                </a:gridCol>
                <a:gridCol w="4826000">
                  <a:extLst>
                    <a:ext uri="{9D8B030D-6E8A-4147-A177-3AD203B41FA5}">
                      <a16:colId xmlns:a16="http://schemas.microsoft.com/office/drawing/2014/main" val="7079010"/>
                    </a:ext>
                  </a:extLst>
                </a:gridCol>
              </a:tblGrid>
              <a:tr h="314325">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ﾁｪｯｸ</a:t>
                      </a:r>
                    </a:p>
                  </a:txBody>
                  <a:tcPr marL="90000" marR="90000" marT="46800" marB="468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連携先との共通の対応方針</a:t>
                      </a:r>
                    </a:p>
                  </a:txBody>
                  <a:tcPr marL="90000" marR="90000" marT="46800" marB="468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DDDDDD"/>
                    </a:solidFill>
                  </a:tcPr>
                </a:tc>
                <a:extLst>
                  <a:ext uri="{0D108BD9-81ED-4DB2-BD59-A6C34878D82A}">
                    <a16:rowId xmlns:a16="http://schemas.microsoft.com/office/drawing/2014/main" val="3614504090"/>
                  </a:ext>
                </a:extLst>
              </a:tr>
              <a:tr h="509588">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400" b="1" i="0" u="none" strike="noStrike" cap="none" normalizeH="0" baseline="0" smtClean="0">
                          <a:ln>
                            <a:noFill/>
                          </a:ln>
                          <a:solidFill>
                            <a:srgbClr val="990000"/>
                          </a:solidFill>
                          <a:effectLst/>
                          <a:latin typeface="ＭＳ Ｐゴシック" panose="020B0600070205080204" pitchFamily="50" charset="-128"/>
                          <a:ea typeface="ＭＳ Ｐゴシック" panose="020B0600070205080204" pitchFamily="50" charset="-128"/>
                          <a:sym typeface="Wingdings" panose="05000000000000000000" pitchFamily="2" charset="2"/>
                        </a:rPr>
                        <a:t></a:t>
                      </a:r>
                    </a:p>
                  </a:txBody>
                  <a:tcPr marL="90000" marR="90000" marT="46800" marB="468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関連企業のネットワークを活用することで互いに早期復旧することを目指し、代替対応の可能性を意識した計画を立案する。</a:t>
                      </a:r>
                    </a:p>
                    <a:p>
                      <a:pPr marL="0" marR="0" lvl="0" indent="0" algn="l" defTabSz="914400" rtl="0" eaLnBrk="1" fontAlgn="base" latinLnBrk="0" hangingPunct="1">
                        <a:lnSpc>
                          <a:spcPct val="100000"/>
                        </a:lnSpc>
                        <a:spcBef>
                          <a:spcPct val="20000"/>
                        </a:spcBef>
                        <a:spcAft>
                          <a:spcPct val="0"/>
                        </a:spcAft>
                        <a:buClrTx/>
                        <a:buSzTx/>
                        <a:buFontTx/>
                        <a:buNone/>
                        <a:tabLst/>
                      </a:pPr>
                      <a:endParaRPr kumimoji="1" lang="en-US"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90000" marR="90000" marT="46800" marB="468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881470694"/>
                  </a:ext>
                </a:extLst>
              </a:tr>
            </a:tbl>
          </a:graphicData>
        </a:graphic>
      </p:graphicFrame>
      <p:sp>
        <p:nvSpPr>
          <p:cNvPr id="17373" name="Text Box 989"/>
          <p:cNvSpPr txBox="1">
            <a:spLocks noChangeArrowheads="1"/>
          </p:cNvSpPr>
          <p:nvPr/>
        </p:nvSpPr>
        <p:spPr bwMode="auto">
          <a:xfrm>
            <a:off x="531813" y="6321425"/>
            <a:ext cx="4438650" cy="427038"/>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28575">
                <a:solidFill>
                  <a:srgbClr val="00FF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marL="542925" indent="-95250">
              <a:defRPr kumimoji="1">
                <a:solidFill>
                  <a:schemeClr val="tx1"/>
                </a:solidFill>
                <a:latin typeface="Arial" panose="020B0604020202020204" pitchFamily="34" charset="0"/>
                <a:ea typeface="ＭＳ Ｐゴシック" panose="020B0600070205080204" pitchFamily="50" charset="-128"/>
              </a:defRPr>
            </a:lvl1pPr>
            <a:lvl2pPr marL="722313">
              <a:defRPr kumimoji="1">
                <a:solidFill>
                  <a:schemeClr val="tx1"/>
                </a:solidFill>
                <a:latin typeface="Arial" panose="020B0604020202020204" pitchFamily="34" charset="0"/>
                <a:ea typeface="ＭＳ Ｐゴシック" panose="020B0600070205080204" pitchFamily="50" charset="-128"/>
              </a:defRPr>
            </a:lvl2pPr>
            <a:lvl3pPr>
              <a:defRPr kumimoji="1">
                <a:solidFill>
                  <a:schemeClr val="tx1"/>
                </a:solidFill>
                <a:latin typeface="Arial" panose="020B0604020202020204" pitchFamily="34" charset="0"/>
                <a:ea typeface="ＭＳ Ｐゴシック" panose="020B0600070205080204" pitchFamily="50" charset="-128"/>
              </a:defRPr>
            </a:lvl3pPr>
            <a:lvl4pPr>
              <a:defRPr kumimoji="1">
                <a:solidFill>
                  <a:schemeClr val="tx1"/>
                </a:solidFill>
                <a:latin typeface="Arial" panose="020B0604020202020204" pitchFamily="34" charset="0"/>
                <a:ea typeface="ＭＳ Ｐゴシック" panose="020B0600070205080204" pitchFamily="50" charset="-128"/>
              </a:defRPr>
            </a:lvl4pPr>
            <a:lvl5pPr>
              <a:defRPr kumimoji="1">
                <a:solidFill>
                  <a:schemeClr val="tx1"/>
                </a:solidFill>
                <a:latin typeface="Arial" panose="020B0604020202020204" pitchFamily="34" charset="0"/>
                <a:ea typeface="ＭＳ Ｐゴシック" panose="020B0600070205080204" pitchFamily="50" charset="-128"/>
              </a:defRPr>
            </a:lvl5pPr>
            <a:lvl6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ja-JP" altLang="en-US" sz="1200">
                <a:solidFill>
                  <a:srgbClr val="333399"/>
                </a:solidFill>
                <a:ea typeface="HG丸ｺﾞｼｯｸM-PRO" panose="020F0600000000000000" pitchFamily="50" charset="-128"/>
              </a:rPr>
              <a:t>災害時に他企業等と連携して対応する場合の共通の方針</a:t>
            </a:r>
          </a:p>
          <a:p>
            <a:pPr>
              <a:buFont typeface="HG丸ｺﾞｼｯｸM-PRO" panose="020F0600000000000000" pitchFamily="50" charset="-128"/>
              <a:buChar char="※"/>
            </a:pPr>
            <a:r>
              <a:rPr lang="ja-JP" altLang="en-US">
                <a:solidFill>
                  <a:srgbClr val="5F5F5F"/>
                </a:solidFill>
                <a:ea typeface="HG丸ｺﾞｼｯｸM-PRO" panose="020F0600000000000000" pitchFamily="50" charset="-128"/>
              </a:rPr>
              <a:t>具体的な対応方針がある場合には、以下に記入しましょう。</a:t>
            </a:r>
          </a:p>
        </p:txBody>
      </p:sp>
      <p:sp>
        <p:nvSpPr>
          <p:cNvPr id="17377" name="Text Box 993"/>
          <p:cNvSpPr txBox="1">
            <a:spLocks noChangeArrowheads="1"/>
          </p:cNvSpPr>
          <p:nvPr/>
        </p:nvSpPr>
        <p:spPr bwMode="auto">
          <a:xfrm>
            <a:off x="2420938" y="7761288"/>
            <a:ext cx="4248150" cy="549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ja-JP" altLang="en-US">
                <a:solidFill>
                  <a:schemeClr val="accent2"/>
                </a:solidFill>
                <a:latin typeface="HG丸ｺﾞｼｯｸM-PRO" panose="020F0600000000000000" pitchFamily="50" charset="-128"/>
              </a:rPr>
              <a:t>他企業と連携することが効果的と思われる具体的な事例については、「ＢＣＰ取組み事例集」 </a:t>
            </a:r>
            <a:r>
              <a:rPr lang="ja-JP" altLang="en-US">
                <a:solidFill>
                  <a:srgbClr val="333399"/>
                </a:solidFill>
              </a:rPr>
              <a:t>（</a:t>
            </a:r>
            <a:r>
              <a:rPr lang="en-US" altLang="ja-JP">
                <a:solidFill>
                  <a:srgbClr val="333399"/>
                </a:solidFill>
              </a:rPr>
              <a:t>Ⅲ</a:t>
            </a:r>
            <a:r>
              <a:rPr lang="ja-JP" altLang="en-US">
                <a:solidFill>
                  <a:srgbClr val="333399"/>
                </a:solidFill>
              </a:rPr>
              <a:t>．ＢＣＰ取組みの連携事例・アイデア集）</a:t>
            </a:r>
            <a:r>
              <a:rPr lang="ja-JP" altLang="en-US">
                <a:solidFill>
                  <a:schemeClr val="accent2"/>
                </a:solidFill>
                <a:latin typeface="HG丸ｺﾞｼｯｸM-PRO" panose="020F0600000000000000" pitchFamily="50" charset="-128"/>
              </a:rPr>
              <a:t>を参照してください。</a:t>
            </a:r>
          </a:p>
        </p:txBody>
      </p:sp>
      <p:pic>
        <p:nvPicPr>
          <p:cNvPr id="120971" name="Picture 1163" descr="GUM02_CL02068"/>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627313" y="4087813"/>
            <a:ext cx="730250" cy="596900"/>
          </a:xfrm>
          <a:prstGeom prst="rect">
            <a:avLst/>
          </a:prstGeom>
          <a:noFill/>
          <a:extLst>
            <a:ext uri="{909E8E84-426E-40DD-AFC4-6F175D3DCCD1}">
              <a14:hiddenFill xmlns:a14="http://schemas.microsoft.com/office/drawing/2010/main">
                <a:solidFill>
                  <a:srgbClr val="FFFFFF"/>
                </a:solidFill>
              </a14:hiddenFill>
            </a:ext>
          </a:extLst>
        </p:spPr>
      </p:pic>
      <p:pic>
        <p:nvPicPr>
          <p:cNvPr id="120972" name="Picture 1164" descr="GUM05_CL1304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546350" y="2965450"/>
            <a:ext cx="719138" cy="792163"/>
          </a:xfrm>
          <a:prstGeom prst="rect">
            <a:avLst/>
          </a:prstGeom>
          <a:noFill/>
          <a:extLst>
            <a:ext uri="{909E8E84-426E-40DD-AFC4-6F175D3DCCD1}">
              <a14:hiddenFill xmlns:a14="http://schemas.microsoft.com/office/drawing/2010/main">
                <a:solidFill>
                  <a:srgbClr val="FFFFFF"/>
                </a:solidFill>
              </a14:hiddenFill>
            </a:ext>
          </a:extLst>
        </p:spPr>
      </p:pic>
      <p:pic>
        <p:nvPicPr>
          <p:cNvPr id="120973" name="Picture 1165" descr="GUM02_CL05014"/>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781300" y="4910138"/>
            <a:ext cx="485775" cy="688975"/>
          </a:xfrm>
          <a:prstGeom prst="rect">
            <a:avLst/>
          </a:prstGeom>
          <a:noFill/>
          <a:extLst>
            <a:ext uri="{909E8E84-426E-40DD-AFC4-6F175D3DCCD1}">
              <a14:hiddenFill xmlns:a14="http://schemas.microsoft.com/office/drawing/2010/main">
                <a:solidFill>
                  <a:srgbClr val="FFFFFF"/>
                </a:solidFill>
              </a14:hiddenFill>
            </a:ext>
          </a:extLst>
        </p:spPr>
      </p:pic>
      <p:grpSp>
        <p:nvGrpSpPr>
          <p:cNvPr id="120982" name="Group 1174"/>
          <p:cNvGrpSpPr>
            <a:grpSpLocks/>
          </p:cNvGrpSpPr>
          <p:nvPr/>
        </p:nvGrpSpPr>
        <p:grpSpPr bwMode="auto">
          <a:xfrm>
            <a:off x="836613" y="7878763"/>
            <a:ext cx="1584325" cy="314325"/>
            <a:chOff x="2675" y="4828"/>
            <a:chExt cx="998" cy="198"/>
          </a:xfrm>
        </p:grpSpPr>
        <p:sp>
          <p:nvSpPr>
            <p:cNvPr id="120983" name="AutoShape 1175"/>
            <p:cNvSpPr>
              <a:spLocks noChangeArrowheads="1"/>
            </p:cNvSpPr>
            <p:nvPr/>
          </p:nvSpPr>
          <p:spPr bwMode="auto">
            <a:xfrm>
              <a:off x="2675" y="4828"/>
              <a:ext cx="998" cy="198"/>
            </a:xfrm>
            <a:prstGeom prst="roundRect">
              <a:avLst>
                <a:gd name="adj" fmla="val 16667"/>
              </a:avLst>
            </a:prstGeom>
            <a:solidFill>
              <a:schemeClr val="bg1"/>
            </a:solidFill>
            <a:ln w="19050">
              <a:solidFill>
                <a:srgbClr val="0000FF"/>
              </a:solidFill>
              <a:round/>
              <a:headEnd/>
              <a:tailEnd/>
            </a:ln>
            <a:effectLst>
              <a:outerShdw dist="17961" dir="2700000" algn="ctr" rotWithShape="0">
                <a:schemeClr val="bg2"/>
              </a:outerShdw>
            </a:effectLst>
          </p:spPr>
          <p:txBody>
            <a:bodyPr>
              <a:spAutoFit/>
            </a:bodyPr>
            <a:lstStyle/>
            <a:p>
              <a:r>
                <a:rPr lang="ja-JP" altLang="en-US" sz="1200">
                  <a:solidFill>
                    <a:schemeClr val="accent2"/>
                  </a:solidFill>
                  <a:ea typeface="HGS創英角ﾎﾟｯﾌﾟ体" panose="040B0A00000000000000" pitchFamily="50" charset="-128"/>
                </a:rPr>
                <a:t>連携が有効！</a:t>
              </a:r>
            </a:p>
          </p:txBody>
        </p:sp>
        <p:pic>
          <p:nvPicPr>
            <p:cNvPr id="120984" name="Picture 1176" descr="j0305433"/>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3387" y="4828"/>
              <a:ext cx="234" cy="187"/>
            </a:xfrm>
            <a:prstGeom prst="rect">
              <a:avLst/>
            </a:prstGeom>
            <a:noFill/>
            <a:extLst>
              <a:ext uri="{909E8E84-426E-40DD-AFC4-6F175D3DCCD1}">
                <a14:hiddenFill xmlns:a14="http://schemas.microsoft.com/office/drawing/2010/main">
                  <a:solidFill>
                    <a:srgbClr val="FFFFFF"/>
                  </a:solidFill>
                </a14:hiddenFill>
              </a:ext>
            </a:extLst>
          </p:spPr>
        </p:pic>
      </p:grpSp>
      <p:sp>
        <p:nvSpPr>
          <p:cNvPr id="120991" name="Text Box 1183"/>
          <p:cNvSpPr txBox="1">
            <a:spLocks noChangeArrowheads="1"/>
          </p:cNvSpPr>
          <p:nvPr/>
        </p:nvSpPr>
        <p:spPr bwMode="auto">
          <a:xfrm>
            <a:off x="476250" y="1004888"/>
            <a:ext cx="501015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sz="2000"/>
              <a:t>『</a:t>
            </a:r>
            <a:r>
              <a:rPr lang="ja-JP" altLang="en-US" sz="2000" b="1" i="1">
                <a:solidFill>
                  <a:srgbClr val="800000"/>
                </a:solidFill>
                <a:latin typeface="ＭＳ Ｐ明朝" panose="02020600040205080304" pitchFamily="18" charset="-128"/>
                <a:ea typeface="ＭＳ Ｐ明朝" panose="02020600040205080304" pitchFamily="18" charset="-128"/>
              </a:rPr>
              <a:t>株式会社○○製作所</a:t>
            </a:r>
            <a:r>
              <a:rPr lang="ja-JP" altLang="en-US" sz="2000">
                <a:solidFill>
                  <a:srgbClr val="FF0000"/>
                </a:solidFill>
              </a:rPr>
              <a:t>　</a:t>
            </a:r>
            <a:r>
              <a:rPr lang="ja-JP" altLang="en-US" sz="2000"/>
              <a:t>ＢＣＰ基本方針</a:t>
            </a:r>
            <a:r>
              <a:rPr lang="en-US" altLang="ja-JP" sz="2000"/>
              <a:t>』</a:t>
            </a:r>
          </a:p>
        </p:txBody>
      </p:sp>
      <p:sp>
        <p:nvSpPr>
          <p:cNvPr id="120992" name="AutoShape 1184"/>
          <p:cNvSpPr>
            <a:spLocks noChangeArrowheads="1"/>
          </p:cNvSpPr>
          <p:nvPr/>
        </p:nvSpPr>
        <p:spPr bwMode="auto">
          <a:xfrm>
            <a:off x="115888" y="703263"/>
            <a:ext cx="2520950" cy="288925"/>
          </a:xfrm>
          <a:prstGeom prst="wedgeRectCallout">
            <a:avLst>
              <a:gd name="adj1" fmla="val -6171"/>
              <a:gd name="adj2" fmla="val 70440"/>
            </a:avLst>
          </a:prstGeom>
          <a:solidFill>
            <a:srgbClr val="E5FFB7"/>
          </a:solidFill>
          <a:ln w="9525">
            <a:solidFill>
              <a:srgbClr val="0033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ja-JP" altLang="en-US">
                <a:solidFill>
                  <a:srgbClr val="003300"/>
                </a:solidFill>
                <a:latin typeface="HG丸ｺﾞｼｯｸM-PRO" panose="020F0600000000000000" pitchFamily="50" charset="-128"/>
              </a:rPr>
              <a:t>あなたの会社の名前を記入してください。</a:t>
            </a:r>
          </a:p>
        </p:txBody>
      </p:sp>
      <p:sp>
        <p:nvSpPr>
          <p:cNvPr id="120993" name="AutoShape 1185"/>
          <p:cNvSpPr>
            <a:spLocks noChangeArrowheads="1"/>
          </p:cNvSpPr>
          <p:nvPr/>
        </p:nvSpPr>
        <p:spPr bwMode="auto">
          <a:xfrm>
            <a:off x="333375" y="2214563"/>
            <a:ext cx="2435225" cy="287337"/>
          </a:xfrm>
          <a:prstGeom prst="wedgeRectCallout">
            <a:avLst>
              <a:gd name="adj1" fmla="val -32657"/>
              <a:gd name="adj2" fmla="val 114444"/>
            </a:avLst>
          </a:prstGeom>
          <a:solidFill>
            <a:srgbClr val="E5FFB7"/>
          </a:solidFill>
          <a:ln w="9525">
            <a:solidFill>
              <a:srgbClr val="0033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ja-JP" altLang="en-US">
                <a:solidFill>
                  <a:srgbClr val="003300"/>
                </a:solidFill>
                <a:latin typeface="HG丸ｺﾞｼｯｸM-PRO" panose="020F0600000000000000" pitchFamily="50" charset="-128"/>
              </a:rPr>
              <a:t>該当する方針を、チェックしましょう。</a:t>
            </a:r>
          </a:p>
        </p:txBody>
      </p:sp>
      <p:sp>
        <p:nvSpPr>
          <p:cNvPr id="120994" name="AutoShape 1186"/>
          <p:cNvSpPr>
            <a:spLocks noChangeArrowheads="1"/>
          </p:cNvSpPr>
          <p:nvPr/>
        </p:nvSpPr>
        <p:spPr bwMode="auto">
          <a:xfrm>
            <a:off x="5013325" y="2000250"/>
            <a:ext cx="1484313" cy="433388"/>
          </a:xfrm>
          <a:prstGeom prst="wedgeRectCallout">
            <a:avLst>
              <a:gd name="adj1" fmla="val 7755"/>
              <a:gd name="adj2" fmla="val 127574"/>
            </a:avLst>
          </a:prstGeom>
          <a:solidFill>
            <a:srgbClr val="E5FFB7"/>
          </a:solidFill>
          <a:ln w="9525">
            <a:solidFill>
              <a:srgbClr val="0033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ja-JP" altLang="en-US">
                <a:solidFill>
                  <a:srgbClr val="003300"/>
                </a:solidFill>
                <a:latin typeface="HG丸ｺﾞｼｯｸM-PRO" panose="020F0600000000000000" pitchFamily="50" charset="-128"/>
              </a:rPr>
              <a:t>他に観点のある場合</a:t>
            </a:r>
          </a:p>
          <a:p>
            <a:r>
              <a:rPr lang="ja-JP" altLang="en-US">
                <a:solidFill>
                  <a:srgbClr val="003300"/>
                </a:solidFill>
                <a:latin typeface="HG丸ｺﾞｼｯｸM-PRO" panose="020F0600000000000000" pitchFamily="50" charset="-128"/>
              </a:rPr>
              <a:t>は書き加えましょう。</a:t>
            </a:r>
          </a:p>
        </p:txBody>
      </p:sp>
      <p:sp>
        <p:nvSpPr>
          <p:cNvPr id="120995" name="AutoShape 1187"/>
          <p:cNvSpPr>
            <a:spLocks noChangeArrowheads="1"/>
          </p:cNvSpPr>
          <p:nvPr/>
        </p:nvSpPr>
        <p:spPr bwMode="auto">
          <a:xfrm>
            <a:off x="4870450" y="344488"/>
            <a:ext cx="1871663" cy="577850"/>
          </a:xfrm>
          <a:prstGeom prst="wedgeRectCallout">
            <a:avLst>
              <a:gd name="adj1" fmla="val -34394"/>
              <a:gd name="adj2" fmla="val 77824"/>
            </a:avLst>
          </a:prstGeom>
          <a:solidFill>
            <a:srgbClr val="E5FFB7"/>
          </a:solidFill>
          <a:ln w="9525">
            <a:solidFill>
              <a:srgbClr val="0033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ja-JP" altLang="en-US">
                <a:solidFill>
                  <a:srgbClr val="003300"/>
                </a:solidFill>
              </a:rPr>
              <a:t>あなたの会社がＢＣＰを策定する目的について意思表明をしてください。</a:t>
            </a:r>
            <a:endParaRPr lang="ja-JP" altLang="en-US">
              <a:solidFill>
                <a:srgbClr val="003300"/>
              </a:solidFill>
              <a:latin typeface="HG丸ｺﾞｼｯｸM-PRO" panose="020F0600000000000000" pitchFamily="50" charset="-128"/>
            </a:endParaRPr>
          </a:p>
        </p:txBody>
      </p:sp>
      <p:sp>
        <p:nvSpPr>
          <p:cNvPr id="120999" name="AutoShape 1191"/>
          <p:cNvSpPr>
            <a:spLocks noChangeArrowheads="1"/>
          </p:cNvSpPr>
          <p:nvPr/>
        </p:nvSpPr>
        <p:spPr bwMode="auto">
          <a:xfrm>
            <a:off x="547688" y="9158288"/>
            <a:ext cx="5761037" cy="357187"/>
          </a:xfrm>
          <a:prstGeom prst="roundRect">
            <a:avLst>
              <a:gd name="adj" fmla="val 16667"/>
            </a:avLst>
          </a:prstGeom>
          <a:solidFill>
            <a:srgbClr val="CCFF66"/>
          </a:solidFill>
          <a:ln w="6350">
            <a:solidFill>
              <a:srgbClr val="0033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sp>
        <p:nvSpPr>
          <p:cNvPr id="121000" name="Line 1192"/>
          <p:cNvSpPr>
            <a:spLocks noChangeShapeType="1"/>
          </p:cNvSpPr>
          <p:nvPr/>
        </p:nvSpPr>
        <p:spPr bwMode="auto">
          <a:xfrm>
            <a:off x="692150" y="9321800"/>
            <a:ext cx="215900" cy="0"/>
          </a:xfrm>
          <a:prstGeom prst="line">
            <a:avLst/>
          </a:prstGeom>
          <a:noFill/>
          <a:ln w="28575" cap="rnd">
            <a:solidFill>
              <a:srgbClr val="003300"/>
            </a:solidFill>
            <a:prstDash val="sysDot"/>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sp>
        <p:nvSpPr>
          <p:cNvPr id="121001" name="Text Box 1193"/>
          <p:cNvSpPr txBox="1">
            <a:spLocks noChangeArrowheads="1"/>
          </p:cNvSpPr>
          <p:nvPr/>
        </p:nvSpPr>
        <p:spPr bwMode="auto">
          <a:xfrm>
            <a:off x="909638" y="9199563"/>
            <a:ext cx="5327650" cy="246062"/>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28575">
                <a:solidFill>
                  <a:srgbClr val="00FF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p>
            <a:r>
              <a:rPr lang="ja-JP" altLang="en-US">
                <a:solidFill>
                  <a:srgbClr val="003300"/>
                </a:solidFill>
              </a:rPr>
              <a:t>ここで決定した方針は、これ以降の</a:t>
            </a:r>
            <a:r>
              <a:rPr lang="ja-JP" altLang="en-US">
                <a:solidFill>
                  <a:srgbClr val="003300"/>
                </a:solidFill>
                <a:latin typeface="HG丸ｺﾞｼｯｸM-PRO" panose="020F0600000000000000" pitchFamily="50" charset="-128"/>
              </a:rPr>
              <a:t>ＢＣＰ</a:t>
            </a:r>
            <a:r>
              <a:rPr lang="ja-JP" altLang="en-US">
                <a:solidFill>
                  <a:srgbClr val="003300"/>
                </a:solidFill>
              </a:rPr>
              <a:t>を作る過程で常に意識して取り組んでください。</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68" name="AutoShape 24"/>
          <p:cNvSpPr>
            <a:spLocks noChangeArrowheads="1"/>
          </p:cNvSpPr>
          <p:nvPr/>
        </p:nvSpPr>
        <p:spPr bwMode="auto">
          <a:xfrm>
            <a:off x="512763" y="4005263"/>
            <a:ext cx="5976937" cy="1882775"/>
          </a:xfrm>
          <a:prstGeom prst="roundRect">
            <a:avLst>
              <a:gd name="adj" fmla="val 16667"/>
            </a:avLst>
          </a:prstGeom>
          <a:solidFill>
            <a:schemeClr val="bg1"/>
          </a:solidFill>
          <a:ln w="28575">
            <a:solidFill>
              <a:schemeClr val="bg2"/>
            </a:solidFill>
            <a:prstDash val="dash"/>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sp>
        <p:nvSpPr>
          <p:cNvPr id="108569" name="Text Box 25"/>
          <p:cNvSpPr txBox="1">
            <a:spLocks noChangeArrowheads="1"/>
          </p:cNvSpPr>
          <p:nvPr/>
        </p:nvSpPr>
        <p:spPr bwMode="auto">
          <a:xfrm>
            <a:off x="369888" y="3167063"/>
            <a:ext cx="619125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ja-JP" altLang="en-US" sz="1400" b="1">
                <a:latin typeface="HG丸ｺﾞｼｯｸM-PRO" panose="020F0600000000000000" pitchFamily="50" charset="-128"/>
              </a:rPr>
              <a:t>２．２　重要業務と復旧目標の決定</a:t>
            </a:r>
            <a:endParaRPr lang="ja-JP" altLang="en-US" sz="1400">
              <a:latin typeface="HG丸ｺﾞｼｯｸM-PRO" panose="020F0600000000000000" pitchFamily="50" charset="-128"/>
            </a:endParaRPr>
          </a:p>
        </p:txBody>
      </p:sp>
      <p:sp>
        <p:nvSpPr>
          <p:cNvPr id="108572" name="Rectangle 28"/>
          <p:cNvSpPr>
            <a:spLocks noChangeArrowheads="1"/>
          </p:cNvSpPr>
          <p:nvPr/>
        </p:nvSpPr>
        <p:spPr bwMode="auto">
          <a:xfrm>
            <a:off x="981075" y="4154488"/>
            <a:ext cx="1276350" cy="333375"/>
          </a:xfrm>
          <a:prstGeom prst="rect">
            <a:avLst/>
          </a:prstGeom>
          <a:solidFill>
            <a:schemeClr val="bg1"/>
          </a:solidFill>
          <a:ln w="28575">
            <a:solidFill>
              <a:schemeClr val="bg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spAutoFit/>
          </a:bodyPr>
          <a:lstStyle/>
          <a:p>
            <a:pPr algn="ctr"/>
            <a:r>
              <a:rPr lang="ja-JP" altLang="en-US" sz="1400"/>
              <a:t>売上への影響</a:t>
            </a:r>
          </a:p>
        </p:txBody>
      </p:sp>
      <p:sp>
        <p:nvSpPr>
          <p:cNvPr id="108573" name="Rectangle 29"/>
          <p:cNvSpPr>
            <a:spLocks noChangeArrowheads="1"/>
          </p:cNvSpPr>
          <p:nvPr/>
        </p:nvSpPr>
        <p:spPr bwMode="auto">
          <a:xfrm>
            <a:off x="2697163" y="4154488"/>
            <a:ext cx="1276350" cy="333375"/>
          </a:xfrm>
          <a:prstGeom prst="rect">
            <a:avLst/>
          </a:prstGeom>
          <a:solidFill>
            <a:schemeClr val="bg1"/>
          </a:solidFill>
          <a:ln w="28575">
            <a:solidFill>
              <a:schemeClr val="bg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spAutoFit/>
          </a:bodyPr>
          <a:lstStyle/>
          <a:p>
            <a:pPr algn="ctr"/>
            <a:r>
              <a:rPr lang="ja-JP" altLang="en-US" sz="1400"/>
              <a:t>顧客への影響</a:t>
            </a:r>
          </a:p>
        </p:txBody>
      </p:sp>
      <p:sp>
        <p:nvSpPr>
          <p:cNvPr id="108574" name="Rectangle 30"/>
          <p:cNvSpPr>
            <a:spLocks noChangeArrowheads="1"/>
          </p:cNvSpPr>
          <p:nvPr/>
        </p:nvSpPr>
        <p:spPr bwMode="auto">
          <a:xfrm>
            <a:off x="4562475" y="4154488"/>
            <a:ext cx="1276350" cy="333375"/>
          </a:xfrm>
          <a:prstGeom prst="rect">
            <a:avLst/>
          </a:prstGeom>
          <a:solidFill>
            <a:schemeClr val="bg1"/>
          </a:solidFill>
          <a:ln w="28575">
            <a:solidFill>
              <a:schemeClr val="bg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spAutoFit/>
          </a:bodyPr>
          <a:lstStyle/>
          <a:p>
            <a:pPr algn="ctr"/>
            <a:r>
              <a:rPr lang="ja-JP" altLang="en-US" sz="1400"/>
              <a:t>社会への影響</a:t>
            </a:r>
          </a:p>
        </p:txBody>
      </p:sp>
      <p:pic>
        <p:nvPicPr>
          <p:cNvPr id="108576" name="Picture 3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724400" y="5240338"/>
            <a:ext cx="1011238" cy="601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8578" name="Picture 34"/>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39825" y="5260975"/>
            <a:ext cx="1065213" cy="48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8585" name="Text Box 41"/>
          <p:cNvSpPr txBox="1">
            <a:spLocks noChangeArrowheads="1"/>
          </p:cNvSpPr>
          <p:nvPr/>
        </p:nvSpPr>
        <p:spPr bwMode="auto">
          <a:xfrm>
            <a:off x="3295650" y="9647238"/>
            <a:ext cx="265113" cy="27463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28575">
                <a:solidFill>
                  <a:srgbClr val="00FF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pPr algn="ctr"/>
            <a:r>
              <a:rPr lang="en-US" altLang="ja-JP" sz="1200" b="1">
                <a:solidFill>
                  <a:srgbClr val="3333FF"/>
                </a:solidFill>
                <a:effectLst>
                  <a:outerShdw blurRad="38100" dist="38100" dir="2700000" algn="tl">
                    <a:srgbClr val="C0C0C0"/>
                  </a:outerShdw>
                </a:effectLst>
                <a:ea typeface="ＭＳ Ｐゴシック" panose="020B0600070205080204" pitchFamily="50" charset="-128"/>
              </a:rPr>
              <a:t>2</a:t>
            </a:r>
          </a:p>
        </p:txBody>
      </p:sp>
      <p:sp>
        <p:nvSpPr>
          <p:cNvPr id="108586" name="Text Box 42"/>
          <p:cNvSpPr txBox="1">
            <a:spLocks noChangeArrowheads="1"/>
          </p:cNvSpPr>
          <p:nvPr/>
        </p:nvSpPr>
        <p:spPr bwMode="auto">
          <a:xfrm>
            <a:off x="44450" y="57150"/>
            <a:ext cx="2708275"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ja-JP" altLang="en-US" sz="2000">
                <a:latin typeface="HG丸ｺﾞｼｯｸM-PRO" panose="020F0600000000000000" pitchFamily="50" charset="-128"/>
              </a:rPr>
              <a:t>２．計画</a:t>
            </a:r>
          </a:p>
        </p:txBody>
      </p:sp>
      <p:sp>
        <p:nvSpPr>
          <p:cNvPr id="108587" name="Text Box 43"/>
          <p:cNvSpPr txBox="1">
            <a:spLocks noChangeArrowheads="1"/>
          </p:cNvSpPr>
          <p:nvPr/>
        </p:nvSpPr>
        <p:spPr bwMode="auto">
          <a:xfrm>
            <a:off x="333375" y="703263"/>
            <a:ext cx="6191250" cy="306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ja-JP" altLang="en-US" sz="1400" b="1">
                <a:latin typeface="HG丸ｺﾞｼｯｸM-PRO" panose="020F0600000000000000" pitchFamily="50" charset="-128"/>
              </a:rPr>
              <a:t>２．１　対象とする災害</a:t>
            </a:r>
            <a:endParaRPr lang="ja-JP" altLang="en-US" sz="1200">
              <a:latin typeface="HG丸ｺﾞｼｯｸM-PRO" panose="020F0600000000000000" pitchFamily="50" charset="-128"/>
            </a:endParaRPr>
          </a:p>
        </p:txBody>
      </p:sp>
      <p:sp>
        <p:nvSpPr>
          <p:cNvPr id="108610" name="AutoShape 66"/>
          <p:cNvSpPr>
            <a:spLocks noChangeArrowheads="1"/>
          </p:cNvSpPr>
          <p:nvPr/>
        </p:nvSpPr>
        <p:spPr bwMode="auto">
          <a:xfrm>
            <a:off x="3275013" y="6110288"/>
            <a:ext cx="457200" cy="458787"/>
          </a:xfrm>
          <a:prstGeom prst="downArrow">
            <a:avLst>
              <a:gd name="adj1" fmla="val 60222"/>
              <a:gd name="adj2" fmla="val 45212"/>
            </a:avLst>
          </a:prstGeom>
          <a:gradFill rotWithShape="1">
            <a:gsLst>
              <a:gs pos="0">
                <a:srgbClr val="DDDDDD">
                  <a:gamma/>
                  <a:tint val="33725"/>
                  <a:invGamma/>
                </a:srgbClr>
              </a:gs>
              <a:gs pos="100000">
                <a:srgbClr val="DDDDDD"/>
              </a:gs>
            </a:gsLst>
            <a:lin ang="5400000" scaled="1"/>
          </a:gradFill>
          <a:ln w="19050">
            <a:solidFill>
              <a:srgbClr val="808080"/>
            </a:solidFill>
            <a:miter lim="800000"/>
            <a:headEnd/>
            <a:tailEnd/>
          </a:ln>
          <a:effectLst>
            <a:outerShdw dist="17961" dir="2700000" algn="ctr" rotWithShape="0">
              <a:schemeClr val="bg2"/>
            </a:outerShdw>
          </a:effectLst>
        </p:spPr>
        <p:txBody>
          <a:bodyPr vert="eaVert" wrap="none" anchor="ctr"/>
          <a:lstStyle/>
          <a:p>
            <a:endParaRPr lang="ja-JP" altLang="en-US"/>
          </a:p>
        </p:txBody>
      </p:sp>
      <p:graphicFrame>
        <p:nvGraphicFramePr>
          <p:cNvPr id="108632" name="Group 88"/>
          <p:cNvGraphicFramePr>
            <a:graphicFrameLocks noGrp="1"/>
          </p:cNvGraphicFramePr>
          <p:nvPr/>
        </p:nvGraphicFramePr>
        <p:xfrm>
          <a:off x="584200" y="6823075"/>
          <a:ext cx="5832475" cy="1693863"/>
        </p:xfrm>
        <a:graphic>
          <a:graphicData uri="http://schemas.openxmlformats.org/drawingml/2006/table">
            <a:tbl>
              <a:tblPr/>
              <a:tblGrid>
                <a:gridCol w="1150938">
                  <a:extLst>
                    <a:ext uri="{9D8B030D-6E8A-4147-A177-3AD203B41FA5}">
                      <a16:colId xmlns:a16="http://schemas.microsoft.com/office/drawing/2014/main" val="4224295976"/>
                    </a:ext>
                  </a:extLst>
                </a:gridCol>
                <a:gridCol w="4681537">
                  <a:extLst>
                    <a:ext uri="{9D8B030D-6E8A-4147-A177-3AD203B41FA5}">
                      <a16:colId xmlns:a16="http://schemas.microsoft.com/office/drawing/2014/main" val="599728960"/>
                    </a:ext>
                  </a:extLst>
                </a:gridCol>
              </a:tblGrid>
              <a:tr h="866775">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重要業務</a:t>
                      </a:r>
                    </a:p>
                  </a:txBody>
                  <a:tcPr marL="90000" marR="90000" marT="46800" marB="468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400" b="1" i="0" u="none" strike="noStrike" cap="none" normalizeH="0" baseline="0" smtClean="0">
                          <a:ln>
                            <a:noFill/>
                          </a:ln>
                          <a:solidFill>
                            <a:srgbClr val="800000"/>
                          </a:solidFill>
                          <a:effectLst/>
                          <a:latin typeface="HG丸ｺﾞｼｯｸM-PRO" panose="020F0600000000000000" pitchFamily="50" charset="-128"/>
                          <a:ea typeface="ＭＳ Ｐ明朝" panose="02020600040205080304" pitchFamily="18" charset="-128"/>
                        </a:rPr>
                        <a:t>・</a:t>
                      </a:r>
                      <a:r>
                        <a:rPr kumimoji="1" lang="ja-JP" altLang="en-US" sz="1400" b="1" i="1" u="none" strike="noStrike" cap="none" normalizeH="0" baseline="0" smtClean="0">
                          <a:ln>
                            <a:noFill/>
                          </a:ln>
                          <a:solidFill>
                            <a:srgbClr val="800000"/>
                          </a:solidFill>
                          <a:effectLst/>
                          <a:latin typeface="ＭＳ Ｐゴシック" panose="020B0600070205080204" pitchFamily="50" charset="-128"/>
                          <a:ea typeface="ＭＳ Ｐ明朝" panose="02020600040205080304" pitchFamily="18" charset="-128"/>
                        </a:rPr>
                        <a:t>歯車・ギヤーボックスの製造・出荷</a:t>
                      </a:r>
                    </a:p>
                  </a:txBody>
                  <a:tcPr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127178871"/>
                  </a:ext>
                </a:extLst>
              </a:tr>
              <a:tr h="827088">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復旧目標</a:t>
                      </a:r>
                    </a:p>
                  </a:txBody>
                  <a:tcPr marL="90000" marR="90000" marT="46800" marB="468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400" b="1" i="0" u="none" strike="noStrike" cap="none" normalizeH="0" baseline="0" smtClean="0">
                          <a:ln>
                            <a:noFill/>
                          </a:ln>
                          <a:solidFill>
                            <a:srgbClr val="800000"/>
                          </a:solidFill>
                          <a:effectLst/>
                          <a:latin typeface="HG丸ｺﾞｼｯｸM-PRO" panose="020F0600000000000000" pitchFamily="50" charset="-128"/>
                          <a:ea typeface="ＭＳ Ｐ明朝" panose="02020600040205080304" pitchFamily="18" charset="-128"/>
                        </a:rPr>
                        <a:t>・</a:t>
                      </a:r>
                      <a:r>
                        <a:rPr kumimoji="1" lang="ja-JP" altLang="en-US" sz="1400" b="1" i="1" u="none" strike="noStrike" cap="none" normalizeH="0" baseline="0" smtClean="0">
                          <a:ln>
                            <a:noFill/>
                          </a:ln>
                          <a:solidFill>
                            <a:srgbClr val="800000"/>
                          </a:solidFill>
                          <a:effectLst/>
                          <a:latin typeface="ＭＳ Ｐゴシック" panose="020B0600070205080204" pitchFamily="50" charset="-128"/>
                          <a:ea typeface="ＭＳ Ｐ明朝" panose="02020600040205080304" pitchFamily="18" charset="-128"/>
                        </a:rPr>
                        <a:t>電力・都市ガス復旧後５日以内の製造再開</a:t>
                      </a:r>
                    </a:p>
                  </a:txBody>
                  <a:tcPr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109513769"/>
                  </a:ext>
                </a:extLst>
              </a:tr>
            </a:tbl>
          </a:graphicData>
        </a:graphic>
      </p:graphicFrame>
      <p:sp>
        <p:nvSpPr>
          <p:cNvPr id="108622" name="Text Box 78"/>
          <p:cNvSpPr txBox="1">
            <a:spLocks noChangeArrowheads="1"/>
          </p:cNvSpPr>
          <p:nvPr/>
        </p:nvSpPr>
        <p:spPr bwMode="auto">
          <a:xfrm>
            <a:off x="549275" y="8516938"/>
            <a:ext cx="5903913"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174625" indent="-174625">
              <a:defRPr kumimoji="1">
                <a:solidFill>
                  <a:schemeClr val="tx1"/>
                </a:solidFill>
                <a:latin typeface="Arial" panose="020B0604020202020204" pitchFamily="34" charset="0"/>
                <a:ea typeface="ＭＳ Ｐゴシック" panose="020B0600070205080204" pitchFamily="50" charset="-128"/>
              </a:defRPr>
            </a:lvl1pPr>
            <a:lvl2pPr>
              <a:defRPr kumimoji="1">
                <a:solidFill>
                  <a:schemeClr val="tx1"/>
                </a:solidFill>
                <a:latin typeface="Arial" panose="020B0604020202020204" pitchFamily="34" charset="0"/>
                <a:ea typeface="ＭＳ Ｐゴシック" panose="020B0600070205080204" pitchFamily="50" charset="-128"/>
              </a:defRPr>
            </a:lvl2pPr>
            <a:lvl3pPr>
              <a:defRPr kumimoji="1">
                <a:solidFill>
                  <a:schemeClr val="tx1"/>
                </a:solidFill>
                <a:latin typeface="Arial" panose="020B0604020202020204" pitchFamily="34" charset="0"/>
                <a:ea typeface="ＭＳ Ｐゴシック" panose="020B0600070205080204" pitchFamily="50" charset="-128"/>
              </a:defRPr>
            </a:lvl3pPr>
            <a:lvl4pPr>
              <a:defRPr kumimoji="1">
                <a:solidFill>
                  <a:schemeClr val="tx1"/>
                </a:solidFill>
                <a:latin typeface="Arial" panose="020B0604020202020204" pitchFamily="34" charset="0"/>
                <a:ea typeface="ＭＳ Ｐゴシック" panose="020B0600070205080204" pitchFamily="50" charset="-128"/>
              </a:defRPr>
            </a:lvl4pPr>
            <a:lvl5pPr>
              <a:defRPr kumimoji="1">
                <a:solidFill>
                  <a:schemeClr val="tx1"/>
                </a:solidFill>
                <a:latin typeface="Arial" panose="020B0604020202020204" pitchFamily="34" charset="0"/>
                <a:ea typeface="ＭＳ Ｐゴシック" panose="020B0600070205080204" pitchFamily="50" charset="-128"/>
              </a:defRPr>
            </a:lvl5pPr>
            <a:lvl6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buFont typeface="HG丸ｺﾞｼｯｸM-PRO" panose="020F0600000000000000" pitchFamily="50" charset="-128"/>
              <a:buChar char="※"/>
            </a:pPr>
            <a:r>
              <a:rPr lang="ja-JP" altLang="en-US">
                <a:solidFill>
                  <a:srgbClr val="5F5F5F"/>
                </a:solidFill>
                <a:latin typeface="HG丸ｺﾞｼｯｸM-PRO" panose="020F0600000000000000" pitchFamily="50" charset="-128"/>
                <a:ea typeface="HG丸ｺﾞｼｯｸM-PRO" panose="020F0600000000000000" pitchFamily="50" charset="-128"/>
              </a:rPr>
              <a:t>あまり難しく考えずに、経営者としての直感、例えばこれまでの経験から、この業務が止まってしまうと、自社が立ち行かなくなると感じている業務を選んでいただいても結構です。</a:t>
            </a:r>
          </a:p>
        </p:txBody>
      </p:sp>
      <p:graphicFrame>
        <p:nvGraphicFramePr>
          <p:cNvPr id="108650" name="Group 106"/>
          <p:cNvGraphicFramePr>
            <a:graphicFrameLocks noGrp="1"/>
          </p:cNvGraphicFramePr>
          <p:nvPr/>
        </p:nvGraphicFramePr>
        <p:xfrm>
          <a:off x="582613" y="1352550"/>
          <a:ext cx="5832475" cy="503238"/>
        </p:xfrm>
        <a:graphic>
          <a:graphicData uri="http://schemas.openxmlformats.org/drawingml/2006/table">
            <a:tbl>
              <a:tblPr/>
              <a:tblGrid>
                <a:gridCol w="1150937">
                  <a:extLst>
                    <a:ext uri="{9D8B030D-6E8A-4147-A177-3AD203B41FA5}">
                      <a16:colId xmlns:a16="http://schemas.microsoft.com/office/drawing/2014/main" val="3359780738"/>
                    </a:ext>
                  </a:extLst>
                </a:gridCol>
                <a:gridCol w="4681538">
                  <a:extLst>
                    <a:ext uri="{9D8B030D-6E8A-4147-A177-3AD203B41FA5}">
                      <a16:colId xmlns:a16="http://schemas.microsoft.com/office/drawing/2014/main" val="3439743896"/>
                    </a:ext>
                  </a:extLst>
                </a:gridCol>
              </a:tblGrid>
              <a:tr h="503238">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対象とする</a:t>
                      </a:r>
                    </a:p>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災害</a:t>
                      </a:r>
                    </a:p>
                  </a:txBody>
                  <a:tcPr marL="90000" marR="90000" marT="46800" marB="468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6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　大規模地震（震度６強程度）</a:t>
                      </a:r>
                    </a:p>
                  </a:txBody>
                  <a:tcPr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619406031"/>
                  </a:ext>
                </a:extLst>
              </a:tr>
            </a:tbl>
          </a:graphicData>
        </a:graphic>
      </p:graphicFrame>
      <p:sp>
        <p:nvSpPr>
          <p:cNvPr id="108687" name="Rectangle 143"/>
          <p:cNvSpPr>
            <a:spLocks noChangeArrowheads="1"/>
          </p:cNvSpPr>
          <p:nvPr/>
        </p:nvSpPr>
        <p:spPr bwMode="auto">
          <a:xfrm>
            <a:off x="908050" y="4492625"/>
            <a:ext cx="1403350" cy="652463"/>
          </a:xfrm>
          <a:prstGeom prst="rect">
            <a:avLst/>
          </a:prstGeom>
          <a:solidFill>
            <a:schemeClr val="bg1"/>
          </a:solidFill>
          <a:ln w="9525">
            <a:solidFill>
              <a:schemeClr val="bg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nchor="ctr"/>
          <a:lstStyle>
            <a:lvl1pPr marL="92075" indent="-92075">
              <a:defRPr kumimoji="1">
                <a:solidFill>
                  <a:schemeClr val="tx1"/>
                </a:solidFill>
                <a:latin typeface="Arial" panose="020B0604020202020204" pitchFamily="34" charset="0"/>
                <a:ea typeface="ＭＳ Ｐゴシック" panose="020B0600070205080204" pitchFamily="50" charset="-128"/>
              </a:defRPr>
            </a:lvl1pPr>
            <a:lvl2pPr>
              <a:defRPr kumimoji="1">
                <a:solidFill>
                  <a:schemeClr val="tx1"/>
                </a:solidFill>
                <a:latin typeface="Arial" panose="020B0604020202020204" pitchFamily="34" charset="0"/>
                <a:ea typeface="ＭＳ Ｐゴシック" panose="020B0600070205080204" pitchFamily="50" charset="-128"/>
              </a:defRPr>
            </a:lvl2pPr>
            <a:lvl3pPr>
              <a:defRPr kumimoji="1">
                <a:solidFill>
                  <a:schemeClr val="tx1"/>
                </a:solidFill>
                <a:latin typeface="Arial" panose="020B0604020202020204" pitchFamily="34" charset="0"/>
                <a:ea typeface="ＭＳ Ｐゴシック" panose="020B0600070205080204" pitchFamily="50" charset="-128"/>
              </a:defRPr>
            </a:lvl3pPr>
            <a:lvl4pPr>
              <a:defRPr kumimoji="1">
                <a:solidFill>
                  <a:schemeClr val="tx1"/>
                </a:solidFill>
                <a:latin typeface="Arial" panose="020B0604020202020204" pitchFamily="34" charset="0"/>
                <a:ea typeface="ＭＳ Ｐゴシック" panose="020B0600070205080204" pitchFamily="50" charset="-128"/>
              </a:defRPr>
            </a:lvl4pPr>
            <a:lvl5pPr>
              <a:defRPr kumimoji="1">
                <a:solidFill>
                  <a:schemeClr val="tx1"/>
                </a:solidFill>
                <a:latin typeface="Arial" panose="020B0604020202020204" pitchFamily="34" charset="0"/>
                <a:ea typeface="ＭＳ Ｐゴシック" panose="020B0600070205080204" pitchFamily="50" charset="-128"/>
              </a:defRPr>
            </a:lvl5pPr>
            <a:lvl6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buFontTx/>
              <a:buChar char="•"/>
            </a:pPr>
            <a:r>
              <a:rPr lang="ja-JP" altLang="en-US" sz="900">
                <a:solidFill>
                  <a:srgbClr val="5F5F5F"/>
                </a:solidFill>
                <a:ea typeface="HG丸ｺﾞｼｯｸM-PRO" panose="020F0600000000000000" pitchFamily="50" charset="-128"/>
              </a:rPr>
              <a:t>売上への影響が大きい業務や製品は？</a:t>
            </a:r>
          </a:p>
        </p:txBody>
      </p:sp>
      <p:sp>
        <p:nvSpPr>
          <p:cNvPr id="108688" name="Rectangle 144"/>
          <p:cNvSpPr>
            <a:spLocks noChangeArrowheads="1"/>
          </p:cNvSpPr>
          <p:nvPr/>
        </p:nvSpPr>
        <p:spPr bwMode="auto">
          <a:xfrm>
            <a:off x="2633663" y="4492625"/>
            <a:ext cx="1403350" cy="652463"/>
          </a:xfrm>
          <a:prstGeom prst="rect">
            <a:avLst/>
          </a:prstGeom>
          <a:solidFill>
            <a:schemeClr val="bg1"/>
          </a:solidFill>
          <a:ln w="9525">
            <a:solidFill>
              <a:schemeClr val="bg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nchor="ctr"/>
          <a:lstStyle>
            <a:lvl1pPr marL="92075" indent="-92075">
              <a:defRPr kumimoji="1">
                <a:solidFill>
                  <a:schemeClr val="tx1"/>
                </a:solidFill>
                <a:latin typeface="Arial" panose="020B0604020202020204" pitchFamily="34" charset="0"/>
                <a:ea typeface="ＭＳ Ｐゴシック" panose="020B0600070205080204" pitchFamily="50" charset="-128"/>
              </a:defRPr>
            </a:lvl1pPr>
            <a:lvl2pPr>
              <a:defRPr kumimoji="1">
                <a:solidFill>
                  <a:schemeClr val="tx1"/>
                </a:solidFill>
                <a:latin typeface="Arial" panose="020B0604020202020204" pitchFamily="34" charset="0"/>
                <a:ea typeface="ＭＳ Ｐゴシック" panose="020B0600070205080204" pitchFamily="50" charset="-128"/>
              </a:defRPr>
            </a:lvl2pPr>
            <a:lvl3pPr>
              <a:defRPr kumimoji="1">
                <a:solidFill>
                  <a:schemeClr val="tx1"/>
                </a:solidFill>
                <a:latin typeface="Arial" panose="020B0604020202020204" pitchFamily="34" charset="0"/>
                <a:ea typeface="ＭＳ Ｐゴシック" panose="020B0600070205080204" pitchFamily="50" charset="-128"/>
              </a:defRPr>
            </a:lvl3pPr>
            <a:lvl4pPr>
              <a:defRPr kumimoji="1">
                <a:solidFill>
                  <a:schemeClr val="tx1"/>
                </a:solidFill>
                <a:latin typeface="Arial" panose="020B0604020202020204" pitchFamily="34" charset="0"/>
                <a:ea typeface="ＭＳ Ｐゴシック" panose="020B0600070205080204" pitchFamily="50" charset="-128"/>
              </a:defRPr>
            </a:lvl4pPr>
            <a:lvl5pPr>
              <a:defRPr kumimoji="1">
                <a:solidFill>
                  <a:schemeClr val="tx1"/>
                </a:solidFill>
                <a:latin typeface="Arial" panose="020B0604020202020204" pitchFamily="34" charset="0"/>
                <a:ea typeface="ＭＳ Ｐゴシック" panose="020B0600070205080204" pitchFamily="50" charset="-128"/>
              </a:defRPr>
            </a:lvl5pPr>
            <a:lvl6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buFontTx/>
              <a:buChar char="•"/>
            </a:pPr>
            <a:r>
              <a:rPr lang="ja-JP" altLang="en-US" sz="900">
                <a:solidFill>
                  <a:srgbClr val="5F5F5F"/>
                </a:solidFill>
                <a:ea typeface="HG丸ｺﾞｼｯｸM-PRO" panose="020F0600000000000000" pitchFamily="50" charset="-128"/>
              </a:rPr>
              <a:t>製造などができなくなった時、顧客に最も迷惑をかけてしまう業務や製品は？</a:t>
            </a:r>
          </a:p>
        </p:txBody>
      </p:sp>
      <p:sp>
        <p:nvSpPr>
          <p:cNvPr id="108689" name="Rectangle 145"/>
          <p:cNvSpPr>
            <a:spLocks noChangeArrowheads="1"/>
          </p:cNvSpPr>
          <p:nvPr/>
        </p:nvSpPr>
        <p:spPr bwMode="auto">
          <a:xfrm>
            <a:off x="4498975" y="4492625"/>
            <a:ext cx="1403350" cy="652463"/>
          </a:xfrm>
          <a:prstGeom prst="rect">
            <a:avLst/>
          </a:prstGeom>
          <a:solidFill>
            <a:schemeClr val="bg1"/>
          </a:solidFill>
          <a:ln w="9525">
            <a:solidFill>
              <a:schemeClr val="bg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nchor="ctr"/>
          <a:lstStyle>
            <a:lvl1pPr marL="92075" indent="-92075">
              <a:defRPr kumimoji="1">
                <a:solidFill>
                  <a:schemeClr val="tx1"/>
                </a:solidFill>
                <a:latin typeface="Arial" panose="020B0604020202020204" pitchFamily="34" charset="0"/>
                <a:ea typeface="ＭＳ Ｐゴシック" panose="020B0600070205080204" pitchFamily="50" charset="-128"/>
              </a:defRPr>
            </a:lvl1pPr>
            <a:lvl2pPr>
              <a:defRPr kumimoji="1">
                <a:solidFill>
                  <a:schemeClr val="tx1"/>
                </a:solidFill>
                <a:latin typeface="Arial" panose="020B0604020202020204" pitchFamily="34" charset="0"/>
                <a:ea typeface="ＭＳ Ｐゴシック" panose="020B0600070205080204" pitchFamily="50" charset="-128"/>
              </a:defRPr>
            </a:lvl2pPr>
            <a:lvl3pPr>
              <a:defRPr kumimoji="1">
                <a:solidFill>
                  <a:schemeClr val="tx1"/>
                </a:solidFill>
                <a:latin typeface="Arial" panose="020B0604020202020204" pitchFamily="34" charset="0"/>
                <a:ea typeface="ＭＳ Ｐゴシック" panose="020B0600070205080204" pitchFamily="50" charset="-128"/>
              </a:defRPr>
            </a:lvl3pPr>
            <a:lvl4pPr>
              <a:defRPr kumimoji="1">
                <a:solidFill>
                  <a:schemeClr val="tx1"/>
                </a:solidFill>
                <a:latin typeface="Arial" panose="020B0604020202020204" pitchFamily="34" charset="0"/>
                <a:ea typeface="ＭＳ Ｐゴシック" panose="020B0600070205080204" pitchFamily="50" charset="-128"/>
              </a:defRPr>
            </a:lvl4pPr>
            <a:lvl5pPr>
              <a:defRPr kumimoji="1">
                <a:solidFill>
                  <a:schemeClr val="tx1"/>
                </a:solidFill>
                <a:latin typeface="Arial" panose="020B0604020202020204" pitchFamily="34" charset="0"/>
                <a:ea typeface="ＭＳ Ｐゴシック" panose="020B0600070205080204" pitchFamily="50" charset="-128"/>
              </a:defRPr>
            </a:lvl5pPr>
            <a:lvl6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buFontTx/>
              <a:buChar char="•"/>
            </a:pPr>
            <a:r>
              <a:rPr lang="ja-JP" altLang="en-US" sz="900">
                <a:solidFill>
                  <a:srgbClr val="5F5F5F"/>
                </a:solidFill>
                <a:ea typeface="HG丸ｺﾞｼｯｸM-PRO" panose="020F0600000000000000" pitchFamily="50" charset="-128"/>
              </a:rPr>
              <a:t>災害後、特に必要とされるような業務や製品は？</a:t>
            </a:r>
          </a:p>
        </p:txBody>
      </p:sp>
      <p:grpSp>
        <p:nvGrpSpPr>
          <p:cNvPr id="108703" name="Group 159"/>
          <p:cNvGrpSpPr>
            <a:grpSpLocks/>
          </p:cNvGrpSpPr>
          <p:nvPr/>
        </p:nvGrpSpPr>
        <p:grpSpPr bwMode="auto">
          <a:xfrm>
            <a:off x="3571875" y="60325"/>
            <a:ext cx="3097213" cy="392113"/>
            <a:chOff x="2944" y="111"/>
            <a:chExt cx="1212" cy="153"/>
          </a:xfrm>
        </p:grpSpPr>
        <p:sp>
          <p:nvSpPr>
            <p:cNvPr id="108691" name="AutoShape 147"/>
            <p:cNvSpPr>
              <a:spLocks noChangeArrowheads="1"/>
            </p:cNvSpPr>
            <p:nvPr/>
          </p:nvSpPr>
          <p:spPr bwMode="auto">
            <a:xfrm flipH="1">
              <a:off x="3748" y="111"/>
              <a:ext cx="408" cy="152"/>
            </a:xfrm>
            <a:prstGeom prst="flowChartOnlineStorage">
              <a:avLst/>
            </a:prstGeom>
            <a:solidFill>
              <a:srgbClr val="DDDDDD"/>
            </a:solidFill>
            <a:ln>
              <a:noFill/>
            </a:ln>
            <a:effectLst/>
            <a:extLst>
              <a:ext uri="{91240B29-F687-4F45-9708-019B960494DF}">
                <a14:hiddenLine xmlns:a14="http://schemas.microsoft.com/office/drawing/2010/main" w="9525">
                  <a:solidFill>
                    <a:srgbClr val="C0C0C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sp>
          <p:nvSpPr>
            <p:cNvPr id="108692" name="AutoShape 148"/>
            <p:cNvSpPr>
              <a:spLocks noChangeArrowheads="1"/>
            </p:cNvSpPr>
            <p:nvPr/>
          </p:nvSpPr>
          <p:spPr bwMode="auto">
            <a:xfrm flipH="1">
              <a:off x="3348" y="112"/>
              <a:ext cx="408" cy="152"/>
            </a:xfrm>
            <a:prstGeom prst="flowChartOnlineStorage">
              <a:avLst/>
            </a:prstGeom>
            <a:solidFill>
              <a:srgbClr val="DDDDDD"/>
            </a:solidFill>
            <a:ln>
              <a:noFill/>
            </a:ln>
            <a:effectLst/>
            <a:extLst>
              <a:ext uri="{91240B29-F687-4F45-9708-019B960494DF}">
                <a14:hiddenLine xmlns:a14="http://schemas.microsoft.com/office/drawing/2010/main" w="9525">
                  <a:solidFill>
                    <a:srgbClr val="C0C0C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sp>
          <p:nvSpPr>
            <p:cNvPr id="108693" name="AutoShape 149"/>
            <p:cNvSpPr>
              <a:spLocks noChangeArrowheads="1"/>
            </p:cNvSpPr>
            <p:nvPr/>
          </p:nvSpPr>
          <p:spPr bwMode="auto">
            <a:xfrm flipH="1">
              <a:off x="2944" y="111"/>
              <a:ext cx="412" cy="152"/>
            </a:xfrm>
            <a:prstGeom prst="flowChartOnlineStorage">
              <a:avLst/>
            </a:prstGeom>
            <a:solidFill>
              <a:srgbClr val="FFE5E5"/>
            </a:solidFill>
            <a:ln>
              <a:noFill/>
            </a:ln>
            <a:effectLst/>
            <a:extLst>
              <a:ext uri="{91240B29-F687-4F45-9708-019B960494DF}">
                <a14:hiddenLine xmlns:a14="http://schemas.microsoft.com/office/drawing/2010/main" w="9525">
                  <a:solidFill>
                    <a:srgbClr val="C0C0C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grpSp>
      <p:sp>
        <p:nvSpPr>
          <p:cNvPr id="108694" name="Text Box 150"/>
          <p:cNvSpPr txBox="1">
            <a:spLocks noChangeArrowheads="1"/>
          </p:cNvSpPr>
          <p:nvPr/>
        </p:nvSpPr>
        <p:spPr bwMode="auto">
          <a:xfrm>
            <a:off x="3892550" y="57150"/>
            <a:ext cx="688975" cy="39687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28575">
                <a:solidFill>
                  <a:srgbClr val="00FF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ja-JP" altLang="en-US">
                <a:solidFill>
                  <a:srgbClr val="FF0066"/>
                </a:solidFill>
              </a:rPr>
              <a:t>目標を</a:t>
            </a:r>
          </a:p>
          <a:p>
            <a:r>
              <a:rPr lang="ja-JP" altLang="en-US">
                <a:solidFill>
                  <a:srgbClr val="FF0066"/>
                </a:solidFill>
              </a:rPr>
              <a:t>たてる！</a:t>
            </a:r>
          </a:p>
        </p:txBody>
      </p:sp>
      <p:sp>
        <p:nvSpPr>
          <p:cNvPr id="108695" name="Text Box 151"/>
          <p:cNvSpPr txBox="1">
            <a:spLocks noChangeArrowheads="1"/>
          </p:cNvSpPr>
          <p:nvPr/>
        </p:nvSpPr>
        <p:spPr bwMode="auto">
          <a:xfrm>
            <a:off x="4795838" y="57150"/>
            <a:ext cx="815975" cy="39687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28575">
                <a:solidFill>
                  <a:srgbClr val="00FF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pPr algn="ctr"/>
            <a:r>
              <a:rPr lang="ja-JP" altLang="en-US">
                <a:solidFill>
                  <a:schemeClr val="bg2"/>
                </a:solidFill>
              </a:rPr>
              <a:t>ギャップを</a:t>
            </a:r>
          </a:p>
          <a:p>
            <a:pPr algn="ctr"/>
            <a:r>
              <a:rPr lang="ja-JP" altLang="en-US">
                <a:solidFill>
                  <a:schemeClr val="bg2"/>
                </a:solidFill>
              </a:rPr>
              <a:t>把握する！</a:t>
            </a:r>
          </a:p>
        </p:txBody>
      </p:sp>
      <p:sp>
        <p:nvSpPr>
          <p:cNvPr id="108696" name="Text Box 152"/>
          <p:cNvSpPr txBox="1">
            <a:spLocks noChangeArrowheads="1"/>
          </p:cNvSpPr>
          <p:nvPr/>
        </p:nvSpPr>
        <p:spPr bwMode="auto">
          <a:xfrm>
            <a:off x="5780088" y="57150"/>
            <a:ext cx="815975" cy="39687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28575">
                <a:solidFill>
                  <a:srgbClr val="00FF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pPr algn="ctr"/>
            <a:r>
              <a:rPr lang="ja-JP" altLang="en-US">
                <a:solidFill>
                  <a:schemeClr val="bg2"/>
                </a:solidFill>
              </a:rPr>
              <a:t>ギャップを</a:t>
            </a:r>
          </a:p>
          <a:p>
            <a:pPr algn="ctr"/>
            <a:r>
              <a:rPr lang="ja-JP" altLang="en-US">
                <a:solidFill>
                  <a:schemeClr val="bg2"/>
                </a:solidFill>
              </a:rPr>
              <a:t>埋める！</a:t>
            </a:r>
          </a:p>
        </p:txBody>
      </p:sp>
      <p:sp>
        <p:nvSpPr>
          <p:cNvPr id="108697" name="Text Box 153"/>
          <p:cNvSpPr txBox="1">
            <a:spLocks noChangeArrowheads="1"/>
          </p:cNvSpPr>
          <p:nvPr/>
        </p:nvSpPr>
        <p:spPr bwMode="auto">
          <a:xfrm>
            <a:off x="622300" y="1843088"/>
            <a:ext cx="5830888" cy="4000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87313" indent="-87313">
              <a:defRPr kumimoji="1">
                <a:solidFill>
                  <a:schemeClr val="tx1"/>
                </a:solidFill>
                <a:latin typeface="Arial" panose="020B0604020202020204" pitchFamily="34" charset="0"/>
                <a:ea typeface="ＭＳ Ｐゴシック" panose="020B0600070205080204" pitchFamily="50" charset="-128"/>
              </a:defRPr>
            </a:lvl1pPr>
            <a:lvl2pPr>
              <a:defRPr kumimoji="1">
                <a:solidFill>
                  <a:schemeClr val="tx1"/>
                </a:solidFill>
                <a:latin typeface="Arial" panose="020B0604020202020204" pitchFamily="34" charset="0"/>
                <a:ea typeface="ＭＳ Ｐゴシック" panose="020B0600070205080204" pitchFamily="50" charset="-128"/>
              </a:defRPr>
            </a:lvl2pPr>
            <a:lvl3pPr>
              <a:defRPr kumimoji="1">
                <a:solidFill>
                  <a:schemeClr val="tx1"/>
                </a:solidFill>
                <a:latin typeface="Arial" panose="020B0604020202020204" pitchFamily="34" charset="0"/>
                <a:ea typeface="ＭＳ Ｐゴシック" panose="020B0600070205080204" pitchFamily="50" charset="-128"/>
              </a:defRPr>
            </a:lvl3pPr>
            <a:lvl4pPr>
              <a:defRPr kumimoji="1">
                <a:solidFill>
                  <a:schemeClr val="tx1"/>
                </a:solidFill>
                <a:latin typeface="Arial" panose="020B0604020202020204" pitchFamily="34" charset="0"/>
                <a:ea typeface="ＭＳ Ｐゴシック" panose="020B0600070205080204" pitchFamily="50" charset="-128"/>
              </a:defRPr>
            </a:lvl4pPr>
            <a:lvl5pPr>
              <a:defRPr kumimoji="1">
                <a:solidFill>
                  <a:schemeClr val="tx1"/>
                </a:solidFill>
                <a:latin typeface="Arial" panose="020B0604020202020204" pitchFamily="34" charset="0"/>
                <a:ea typeface="ＭＳ Ｐゴシック" panose="020B0600070205080204" pitchFamily="50" charset="-128"/>
              </a:defRPr>
            </a:lvl5pPr>
            <a:lvl6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en-US" altLang="ja-JP">
                <a:solidFill>
                  <a:srgbClr val="5F5F5F"/>
                </a:solidFill>
                <a:latin typeface="HG丸ｺﾞｼｯｸM-PRO" panose="020F0600000000000000" pitchFamily="50" charset="-128"/>
                <a:ea typeface="HG丸ｺﾞｼｯｸM-PRO" panose="020F0600000000000000" pitchFamily="50" charset="-128"/>
              </a:rPr>
              <a:t>※</a:t>
            </a:r>
            <a:r>
              <a:rPr lang="ja-JP" altLang="en-US">
                <a:solidFill>
                  <a:srgbClr val="5F5F5F"/>
                </a:solidFill>
                <a:latin typeface="HG丸ｺﾞｼｯｸM-PRO" panose="020F0600000000000000" pitchFamily="50" charset="-128"/>
                <a:ea typeface="HG丸ｺﾞｼｯｸM-PRO" panose="020F0600000000000000" pitchFamily="50" charset="-128"/>
              </a:rPr>
              <a:t>近年の地震発生状況からも</a:t>
            </a:r>
            <a:r>
              <a:rPr lang="ja-JP" altLang="en-US" i="1">
                <a:solidFill>
                  <a:schemeClr val="hlink"/>
                </a:solidFill>
                <a:latin typeface="HG丸ｺﾞｼｯｸM-PRO" panose="020F0600000000000000" pitchFamily="50" charset="-128"/>
                <a:ea typeface="HG丸ｺﾞｼｯｸM-PRO" panose="020F0600000000000000" pitchFamily="50" charset="-128"/>
              </a:rPr>
              <a:t>「震度</a:t>
            </a:r>
            <a:r>
              <a:rPr lang="en-US" altLang="ja-JP" i="1">
                <a:solidFill>
                  <a:schemeClr val="hlink"/>
                </a:solidFill>
                <a:latin typeface="HG丸ｺﾞｼｯｸM-PRO" panose="020F0600000000000000" pitchFamily="50" charset="-128"/>
                <a:ea typeface="HG丸ｺﾞｼｯｸM-PRO" panose="020F0600000000000000" pitchFamily="50" charset="-128"/>
              </a:rPr>
              <a:t>6</a:t>
            </a:r>
            <a:r>
              <a:rPr lang="ja-JP" altLang="en-US" i="1">
                <a:solidFill>
                  <a:schemeClr val="hlink"/>
                </a:solidFill>
                <a:latin typeface="HG丸ｺﾞｼｯｸM-PRO" panose="020F0600000000000000" pitchFamily="50" charset="-128"/>
                <a:ea typeface="HG丸ｺﾞｼｯｸM-PRO" panose="020F0600000000000000" pitchFamily="50" charset="-128"/>
              </a:rPr>
              <a:t>強」程度の地震は日本全国どこで発生してもおかしくないと考えられています。</a:t>
            </a:r>
          </a:p>
        </p:txBody>
      </p:sp>
      <p:pic>
        <p:nvPicPr>
          <p:cNvPr id="108698" name="Picture 154" descr="GUM02_CL02111"/>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938463" y="5211763"/>
            <a:ext cx="812800" cy="622300"/>
          </a:xfrm>
          <a:prstGeom prst="rect">
            <a:avLst/>
          </a:prstGeom>
          <a:noFill/>
          <a:extLst>
            <a:ext uri="{909E8E84-426E-40DD-AFC4-6F175D3DCCD1}">
              <a14:hiddenFill xmlns:a14="http://schemas.microsoft.com/office/drawing/2010/main">
                <a:solidFill>
                  <a:srgbClr val="FFFFFF"/>
                </a:solidFill>
              </a14:hiddenFill>
            </a:ext>
          </a:extLst>
        </p:spPr>
      </p:pic>
      <p:sp>
        <p:nvSpPr>
          <p:cNvPr id="108706" name="AutoShape 162"/>
          <p:cNvSpPr>
            <a:spLocks noChangeArrowheads="1"/>
          </p:cNvSpPr>
          <p:nvPr/>
        </p:nvSpPr>
        <p:spPr bwMode="auto">
          <a:xfrm>
            <a:off x="2492375" y="7399338"/>
            <a:ext cx="1512888" cy="431800"/>
          </a:xfrm>
          <a:prstGeom prst="wedgeRectCallout">
            <a:avLst>
              <a:gd name="adj1" fmla="val -46537"/>
              <a:gd name="adj2" fmla="val 77204"/>
            </a:avLst>
          </a:prstGeom>
          <a:solidFill>
            <a:srgbClr val="E5FFB7"/>
          </a:solidFill>
          <a:ln w="9525">
            <a:solidFill>
              <a:srgbClr val="0033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ja-JP" altLang="en-US">
                <a:solidFill>
                  <a:srgbClr val="003300"/>
                </a:solidFill>
                <a:latin typeface="HG丸ｺﾞｼｯｸM-PRO" panose="020F0600000000000000" pitchFamily="50" charset="-128"/>
              </a:rPr>
              <a:t>必要なライフラインは具体的に何ですか？</a:t>
            </a:r>
          </a:p>
        </p:txBody>
      </p:sp>
      <p:sp>
        <p:nvSpPr>
          <p:cNvPr id="108707" name="AutoShape 163"/>
          <p:cNvSpPr>
            <a:spLocks noChangeArrowheads="1"/>
          </p:cNvSpPr>
          <p:nvPr/>
        </p:nvSpPr>
        <p:spPr bwMode="auto">
          <a:xfrm>
            <a:off x="3562350" y="723900"/>
            <a:ext cx="3168650" cy="574675"/>
          </a:xfrm>
          <a:prstGeom prst="wedgeRectCallout">
            <a:avLst>
              <a:gd name="adj1" fmla="val 5009"/>
              <a:gd name="adj2" fmla="val 85083"/>
            </a:avLst>
          </a:prstGeom>
          <a:solidFill>
            <a:srgbClr val="E5FFB7"/>
          </a:solidFill>
          <a:ln w="9525">
            <a:solidFill>
              <a:srgbClr val="0033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ja-JP" altLang="en-US">
                <a:solidFill>
                  <a:srgbClr val="003300"/>
                </a:solidFill>
                <a:latin typeface="HG丸ｺﾞｼｯｸM-PRO" panose="020F0600000000000000" pitchFamily="50" charset="-128"/>
              </a:rPr>
              <a:t>愛知県では、東海地震、東南海地震の発生が懸念されており、その時の被害が甚大であることから、「大規模地震」を対象にしています。</a:t>
            </a:r>
          </a:p>
        </p:txBody>
      </p:sp>
      <p:sp>
        <p:nvSpPr>
          <p:cNvPr id="108708" name="AutoShape 164"/>
          <p:cNvSpPr>
            <a:spLocks noChangeArrowheads="1"/>
          </p:cNvSpPr>
          <p:nvPr/>
        </p:nvSpPr>
        <p:spPr bwMode="auto">
          <a:xfrm>
            <a:off x="3500438" y="3081338"/>
            <a:ext cx="3275012" cy="717550"/>
          </a:xfrm>
          <a:prstGeom prst="wedgeRectCallout">
            <a:avLst>
              <a:gd name="adj1" fmla="val -27556"/>
              <a:gd name="adj2" fmla="val 89954"/>
            </a:avLst>
          </a:prstGeom>
          <a:solidFill>
            <a:srgbClr val="E5FFB7"/>
          </a:solidFill>
          <a:ln w="9525">
            <a:solidFill>
              <a:srgbClr val="0033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ja-JP" altLang="en-US">
                <a:solidFill>
                  <a:srgbClr val="003300"/>
                </a:solidFill>
                <a:latin typeface="HG丸ｺﾞｼｯｸM-PRO" panose="020F0600000000000000" pitchFamily="50" charset="-128"/>
              </a:rPr>
              <a:t>それぞれの観点で自社へ最も影響のある業務や製品を選び、その内、</a:t>
            </a:r>
            <a:r>
              <a:rPr lang="ja-JP" altLang="en-US">
                <a:solidFill>
                  <a:srgbClr val="003300"/>
                </a:solidFill>
              </a:rPr>
              <a:t>会社の存続に係わる製品や業務</a:t>
            </a:r>
            <a:r>
              <a:rPr lang="ja-JP" altLang="en-US">
                <a:solidFill>
                  <a:srgbClr val="003300"/>
                </a:solidFill>
                <a:latin typeface="HG丸ｺﾞｼｯｸM-PRO" panose="020F0600000000000000" pitchFamily="50" charset="-128"/>
              </a:rPr>
              <a:t>（</a:t>
            </a:r>
            <a:r>
              <a:rPr lang="ja-JP" altLang="en-US">
                <a:solidFill>
                  <a:srgbClr val="003300"/>
                </a:solidFill>
              </a:rPr>
              <a:t>停止してしまうと最も困るもの</a:t>
            </a:r>
            <a:r>
              <a:rPr lang="ja-JP" altLang="en-US">
                <a:solidFill>
                  <a:srgbClr val="003300"/>
                </a:solidFill>
                <a:latin typeface="HG丸ｺﾞｼｯｸM-PRO" panose="020F0600000000000000" pitchFamily="50" charset="-128"/>
              </a:rPr>
              <a:t>）と、いつまでに復旧させるのかという目標とする時間を決めてください。</a:t>
            </a:r>
          </a:p>
        </p:txBody>
      </p:sp>
      <p:sp>
        <p:nvSpPr>
          <p:cNvPr id="108709" name="AutoShape 165"/>
          <p:cNvSpPr>
            <a:spLocks noChangeArrowheads="1"/>
          </p:cNvSpPr>
          <p:nvPr/>
        </p:nvSpPr>
        <p:spPr bwMode="auto">
          <a:xfrm>
            <a:off x="71438" y="5888038"/>
            <a:ext cx="3141662" cy="1009650"/>
          </a:xfrm>
          <a:prstGeom prst="wedgeRectCallout">
            <a:avLst>
              <a:gd name="adj1" fmla="val 36662"/>
              <a:gd name="adj2" fmla="val -71889"/>
            </a:avLst>
          </a:prstGeom>
          <a:solidFill>
            <a:srgbClr val="E5FFB7"/>
          </a:solidFill>
          <a:ln w="9525">
            <a:solidFill>
              <a:srgbClr val="0033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ja-JP" altLang="en-US">
                <a:solidFill>
                  <a:srgbClr val="003300"/>
                </a:solidFill>
              </a:rPr>
              <a:t>被災時には、ヒトやモノなどの経営資源が著しく不足する可能性があります。</a:t>
            </a:r>
          </a:p>
          <a:p>
            <a:r>
              <a:rPr lang="ja-JP" altLang="en-US">
                <a:solidFill>
                  <a:srgbClr val="003300"/>
                </a:solidFill>
                <a:latin typeface="HG丸ｺﾞｼｯｸM-PRO" panose="020F0600000000000000" pitchFamily="50" charset="-128"/>
              </a:rPr>
              <a:t>通常行っている全ての業務を早期に復旧することは、現実的ではありません。</a:t>
            </a:r>
          </a:p>
          <a:p>
            <a:r>
              <a:rPr lang="ja-JP" altLang="en-US">
                <a:solidFill>
                  <a:srgbClr val="003300"/>
                </a:solidFill>
                <a:latin typeface="HG丸ｺﾞｼｯｸM-PRO" panose="020F0600000000000000" pitchFamily="50" charset="-128"/>
              </a:rPr>
              <a:t>限られた経営資源を投入する最低限必要な業務を絞り込まなければ、会社の存続に係わります。</a:t>
            </a:r>
          </a:p>
        </p:txBody>
      </p:sp>
      <p:sp>
        <p:nvSpPr>
          <p:cNvPr id="108710" name="AutoShape 166"/>
          <p:cNvSpPr>
            <a:spLocks noChangeArrowheads="1"/>
          </p:cNvSpPr>
          <p:nvPr/>
        </p:nvSpPr>
        <p:spPr bwMode="auto">
          <a:xfrm>
            <a:off x="595313" y="2247900"/>
            <a:ext cx="4129087" cy="688975"/>
          </a:xfrm>
          <a:prstGeom prst="roundRect">
            <a:avLst>
              <a:gd name="adj" fmla="val 16667"/>
            </a:avLst>
          </a:prstGeom>
          <a:solidFill>
            <a:srgbClr val="CCFF66"/>
          </a:solidFill>
          <a:ln w="6350">
            <a:solidFill>
              <a:srgbClr val="0033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sp>
        <p:nvSpPr>
          <p:cNvPr id="108711" name="Text Box 167"/>
          <p:cNvSpPr txBox="1">
            <a:spLocks noChangeArrowheads="1"/>
          </p:cNvSpPr>
          <p:nvPr/>
        </p:nvSpPr>
        <p:spPr bwMode="auto">
          <a:xfrm>
            <a:off x="838200" y="2209800"/>
            <a:ext cx="3814763" cy="70167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28575">
                <a:solidFill>
                  <a:srgbClr val="00FF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p>
            <a:r>
              <a:rPr lang="ja-JP" altLang="en-US">
                <a:solidFill>
                  <a:srgbClr val="003300"/>
                </a:solidFill>
              </a:rPr>
              <a:t>大規模地震が発生した場合であっても、</a:t>
            </a:r>
          </a:p>
          <a:p>
            <a:r>
              <a:rPr lang="ja-JP" altLang="en-US">
                <a:solidFill>
                  <a:srgbClr val="003300"/>
                </a:solidFill>
              </a:rPr>
              <a:t>「最優先に継続または復旧しなければならない業務は何か？」</a:t>
            </a:r>
          </a:p>
          <a:p>
            <a:r>
              <a:rPr lang="ja-JP" altLang="en-US">
                <a:solidFill>
                  <a:srgbClr val="003300"/>
                </a:solidFill>
              </a:rPr>
              <a:t>「どのくらいの期間までに復旧させなければならないのか？」</a:t>
            </a:r>
          </a:p>
          <a:p>
            <a:r>
              <a:rPr lang="ja-JP" altLang="en-US">
                <a:solidFill>
                  <a:srgbClr val="003300"/>
                </a:solidFill>
              </a:rPr>
              <a:t>を、</a:t>
            </a:r>
            <a:r>
              <a:rPr lang="ja-JP" altLang="en-US">
                <a:solidFill>
                  <a:srgbClr val="003300"/>
                </a:solidFill>
                <a:latin typeface="HG丸ｺﾞｼｯｸM-PRO" panose="020F0600000000000000" pitchFamily="50" charset="-128"/>
              </a:rPr>
              <a:t>次の「２</a:t>
            </a:r>
            <a:r>
              <a:rPr lang="en-US" altLang="ja-JP">
                <a:solidFill>
                  <a:srgbClr val="003300"/>
                </a:solidFill>
                <a:latin typeface="HG丸ｺﾞｼｯｸM-PRO" panose="020F0600000000000000" pitchFamily="50" charset="-128"/>
              </a:rPr>
              <a:t>.</a:t>
            </a:r>
            <a:r>
              <a:rPr lang="ja-JP" altLang="en-US">
                <a:solidFill>
                  <a:srgbClr val="003300"/>
                </a:solidFill>
                <a:latin typeface="HG丸ｺﾞｼｯｸM-PRO" panose="020F0600000000000000" pitchFamily="50" charset="-128"/>
              </a:rPr>
              <a:t>２　重要業務と復旧目標の決定」で考えます</a:t>
            </a:r>
            <a:r>
              <a:rPr lang="ja-JP" altLang="en-US">
                <a:solidFill>
                  <a:srgbClr val="003300"/>
                </a:solidFill>
              </a:rPr>
              <a:t>。</a:t>
            </a:r>
          </a:p>
        </p:txBody>
      </p:sp>
      <p:sp>
        <p:nvSpPr>
          <p:cNvPr id="108712" name="Line 168"/>
          <p:cNvSpPr>
            <a:spLocks noChangeShapeType="1"/>
          </p:cNvSpPr>
          <p:nvPr/>
        </p:nvSpPr>
        <p:spPr bwMode="auto">
          <a:xfrm>
            <a:off x="693738" y="2346325"/>
            <a:ext cx="215900" cy="0"/>
          </a:xfrm>
          <a:prstGeom prst="line">
            <a:avLst/>
          </a:prstGeom>
          <a:noFill/>
          <a:ln w="28575" cap="rnd">
            <a:solidFill>
              <a:srgbClr val="003300"/>
            </a:solidFill>
            <a:prstDash val="sysDot"/>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sp>
        <p:nvSpPr>
          <p:cNvPr id="108713" name="AutoShape 169"/>
          <p:cNvSpPr>
            <a:spLocks noChangeArrowheads="1"/>
          </p:cNvSpPr>
          <p:nvPr/>
        </p:nvSpPr>
        <p:spPr bwMode="auto">
          <a:xfrm>
            <a:off x="476250" y="9164638"/>
            <a:ext cx="5905500" cy="471487"/>
          </a:xfrm>
          <a:prstGeom prst="roundRect">
            <a:avLst>
              <a:gd name="adj" fmla="val 16667"/>
            </a:avLst>
          </a:prstGeom>
          <a:solidFill>
            <a:srgbClr val="CCFF66"/>
          </a:solidFill>
          <a:ln w="6350">
            <a:solidFill>
              <a:srgbClr val="0033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sp>
        <p:nvSpPr>
          <p:cNvPr id="108714" name="Text Box 170"/>
          <p:cNvSpPr txBox="1">
            <a:spLocks noChangeArrowheads="1"/>
          </p:cNvSpPr>
          <p:nvPr/>
        </p:nvSpPr>
        <p:spPr bwMode="auto">
          <a:xfrm>
            <a:off x="819150" y="9164638"/>
            <a:ext cx="5634038" cy="39687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28575">
                <a:solidFill>
                  <a:srgbClr val="00FF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p>
            <a:r>
              <a:rPr lang="ja-JP" altLang="en-US">
                <a:solidFill>
                  <a:srgbClr val="003300"/>
                </a:solidFill>
                <a:latin typeface="HG丸ｺﾞｼｯｸM-PRO" panose="020F0600000000000000" pitchFamily="50" charset="-128"/>
              </a:rPr>
              <a:t>ここで決定した重要業務が、大規模地震によってどのような被害を受けるのかを把握するために、次の「２</a:t>
            </a:r>
            <a:r>
              <a:rPr lang="en-US" altLang="ja-JP">
                <a:solidFill>
                  <a:srgbClr val="003300"/>
                </a:solidFill>
                <a:latin typeface="HG丸ｺﾞｼｯｸM-PRO" panose="020F0600000000000000" pitchFamily="50" charset="-128"/>
              </a:rPr>
              <a:t>.</a:t>
            </a:r>
            <a:r>
              <a:rPr lang="ja-JP" altLang="en-US">
                <a:solidFill>
                  <a:srgbClr val="003300"/>
                </a:solidFill>
                <a:latin typeface="HG丸ｺﾞｼｯｸM-PRO" panose="020F0600000000000000" pitchFamily="50" charset="-128"/>
              </a:rPr>
              <a:t>３　重要業務が受ける被害の想定」で、被害状況を確認します。</a:t>
            </a:r>
          </a:p>
        </p:txBody>
      </p:sp>
      <p:sp>
        <p:nvSpPr>
          <p:cNvPr id="108715" name="Line 171"/>
          <p:cNvSpPr>
            <a:spLocks noChangeShapeType="1"/>
          </p:cNvSpPr>
          <p:nvPr/>
        </p:nvSpPr>
        <p:spPr bwMode="auto">
          <a:xfrm>
            <a:off x="620713" y="9302750"/>
            <a:ext cx="215900" cy="0"/>
          </a:xfrm>
          <a:prstGeom prst="line">
            <a:avLst/>
          </a:prstGeom>
          <a:noFill/>
          <a:ln w="28575" cap="rnd">
            <a:solidFill>
              <a:srgbClr val="003300"/>
            </a:solidFill>
            <a:prstDash val="sysDot"/>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7" name="Text Box 3"/>
          <p:cNvSpPr txBox="1">
            <a:spLocks noChangeArrowheads="1"/>
          </p:cNvSpPr>
          <p:nvPr/>
        </p:nvSpPr>
        <p:spPr bwMode="auto">
          <a:xfrm>
            <a:off x="3295650" y="9647238"/>
            <a:ext cx="265113" cy="27463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28575">
                <a:solidFill>
                  <a:srgbClr val="00FF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pPr algn="ctr"/>
            <a:r>
              <a:rPr lang="en-US" altLang="ja-JP" sz="1200" b="1">
                <a:solidFill>
                  <a:srgbClr val="3333FF"/>
                </a:solidFill>
                <a:effectLst>
                  <a:outerShdw blurRad="38100" dist="38100" dir="2700000" algn="tl">
                    <a:srgbClr val="C0C0C0"/>
                  </a:outerShdw>
                </a:effectLst>
                <a:ea typeface="ＭＳ Ｐゴシック" panose="020B0600070205080204" pitchFamily="50" charset="-128"/>
              </a:rPr>
              <a:t>3</a:t>
            </a:r>
          </a:p>
        </p:txBody>
      </p:sp>
      <p:graphicFrame>
        <p:nvGraphicFramePr>
          <p:cNvPr id="119287" name="Group 503"/>
          <p:cNvGraphicFramePr>
            <a:graphicFrameLocks noGrp="1"/>
          </p:cNvGraphicFramePr>
          <p:nvPr/>
        </p:nvGraphicFramePr>
        <p:xfrm>
          <a:off x="223838" y="1703388"/>
          <a:ext cx="6408737" cy="7016750"/>
        </p:xfrm>
        <a:graphic>
          <a:graphicData uri="http://schemas.openxmlformats.org/drawingml/2006/table">
            <a:tbl>
              <a:tblPr/>
              <a:tblGrid>
                <a:gridCol w="393700">
                  <a:extLst>
                    <a:ext uri="{9D8B030D-6E8A-4147-A177-3AD203B41FA5}">
                      <a16:colId xmlns:a16="http://schemas.microsoft.com/office/drawing/2014/main" val="99177140"/>
                    </a:ext>
                  </a:extLst>
                </a:gridCol>
                <a:gridCol w="1352550">
                  <a:extLst>
                    <a:ext uri="{9D8B030D-6E8A-4147-A177-3AD203B41FA5}">
                      <a16:colId xmlns:a16="http://schemas.microsoft.com/office/drawing/2014/main" val="645210452"/>
                    </a:ext>
                  </a:extLst>
                </a:gridCol>
                <a:gridCol w="4662487">
                  <a:extLst>
                    <a:ext uri="{9D8B030D-6E8A-4147-A177-3AD203B41FA5}">
                      <a16:colId xmlns:a16="http://schemas.microsoft.com/office/drawing/2014/main" val="753721983"/>
                    </a:ext>
                  </a:extLst>
                </a:gridCol>
              </a:tblGrid>
              <a:tr h="271463">
                <a:tc gridSpan="2">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1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区分</a:t>
                      </a:r>
                    </a:p>
                  </a:txBody>
                  <a:tcPr marL="90000" marR="90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DDDDDD"/>
                    </a:solidFill>
                  </a:tcPr>
                </a:tc>
                <a:tc hMerge="1">
                  <a:txBody>
                    <a:bodyPr/>
                    <a:lstStyle/>
                    <a:p>
                      <a:endParaRPr kumimoji="1" lang="ja-JP" altLang="en-US"/>
                    </a:p>
                  </a:txBody>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1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想定される被害状況</a:t>
                      </a:r>
                    </a:p>
                  </a:txBody>
                  <a:tcPr marL="90000" marR="90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DDDDDD"/>
                    </a:solidFill>
                  </a:tcPr>
                </a:tc>
                <a:extLst>
                  <a:ext uri="{0D108BD9-81ED-4DB2-BD59-A6C34878D82A}">
                    <a16:rowId xmlns:a16="http://schemas.microsoft.com/office/drawing/2014/main" val="4195147152"/>
                  </a:ext>
                </a:extLst>
              </a:tr>
              <a:tr h="665163">
                <a:tc gridSpan="2">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10000"/>
                        </a:spcBef>
                        <a:spcAft>
                          <a:spcPct val="0"/>
                        </a:spcAft>
                        <a:buClrTx/>
                        <a:buSzTx/>
                        <a:buFontTx/>
                        <a:buNone/>
                        <a:tabLst/>
                      </a:pPr>
                      <a:r>
                        <a:rPr kumimoji="1" lang="ja-JP" altLang="en-US" sz="1000" b="1" i="0" u="none" strike="noStrike" cap="none" normalizeH="0" baseline="0" smtClean="0">
                          <a:ln>
                            <a:noFill/>
                          </a:ln>
                          <a:solidFill>
                            <a:srgbClr val="3333FF"/>
                          </a:solidFill>
                          <a:effectLst/>
                          <a:latin typeface="HG丸ｺﾞｼｯｸM-PRO" panose="020F0600000000000000" pitchFamily="50" charset="-128"/>
                          <a:ea typeface="HG丸ｺﾞｼｯｸM-PRO" panose="020F0600000000000000" pitchFamily="50" charset="-128"/>
                        </a:rPr>
                        <a:t>ヒト</a:t>
                      </a:r>
                    </a:p>
                  </a:txBody>
                  <a:tcPr marL="90000" marR="90000" marT="54000" marB="54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361950" indent="-1825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1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県内では、死者、負傷者、帰宅困難者が多数発生すると想定されます。</a:t>
                      </a:r>
                    </a:p>
                    <a:p>
                      <a:pPr marL="0" marR="0" lvl="0" indent="0" algn="l" defTabSz="914400" rtl="0" eaLnBrk="1" fontAlgn="base" latinLnBrk="0" hangingPunct="1">
                        <a:lnSpc>
                          <a:spcPct val="100000"/>
                        </a:lnSpc>
                        <a:spcBef>
                          <a:spcPct val="1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交通機関もマヒし、出社指示に応じられない従業員が、多数発生する可能性があります。</a:t>
                      </a:r>
                      <a:endParaRPr kumimoji="1" lang="ja-JP" altLang="en-US" sz="8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endParaRPr>
                    </a:p>
                    <a:p>
                      <a:pPr marL="361950" marR="0" lvl="1" indent="-182563" algn="l" defTabSz="914400" rtl="0" eaLnBrk="1" fontAlgn="base" latinLnBrk="0" hangingPunct="1">
                        <a:lnSpc>
                          <a:spcPct val="100000"/>
                        </a:lnSpc>
                        <a:spcBef>
                          <a:spcPct val="50000"/>
                        </a:spcBef>
                        <a:spcAft>
                          <a:spcPct val="0"/>
                        </a:spcAft>
                        <a:buClrTx/>
                        <a:buSzTx/>
                        <a:buFont typeface="HG丸ｺﾞｼｯｸM-PRO" panose="020F0600000000000000" pitchFamily="50" charset="-128"/>
                        <a:buChar char="※"/>
                        <a:tabLst/>
                      </a:pPr>
                      <a:r>
                        <a:rPr kumimoji="1" lang="ja-JP" altLang="en-US" sz="800" b="0" i="0" u="none" strike="noStrike" cap="none" normalizeH="0" baseline="0" smtClean="0">
                          <a:ln>
                            <a:noFill/>
                          </a:ln>
                          <a:solidFill>
                            <a:srgbClr val="5F5F5F"/>
                          </a:solidFill>
                          <a:effectLst/>
                          <a:latin typeface="HG丸ｺﾞｼｯｸM-PRO" panose="020F0600000000000000" pitchFamily="50" charset="-128"/>
                          <a:ea typeface="HG丸ｺﾞｼｯｸM-PRO" panose="020F0600000000000000" pitchFamily="50" charset="-128"/>
                        </a:rPr>
                        <a:t>東海・東南海地震が連動で発生した場合、愛知県内の死者（約</a:t>
                      </a:r>
                      <a:r>
                        <a:rPr kumimoji="1" lang="en-US" altLang="ja-JP" sz="800" b="0" i="0" u="none" strike="noStrike" cap="none" normalizeH="0" baseline="0" smtClean="0">
                          <a:ln>
                            <a:noFill/>
                          </a:ln>
                          <a:solidFill>
                            <a:srgbClr val="5F5F5F"/>
                          </a:solidFill>
                          <a:effectLst/>
                          <a:latin typeface="HG丸ｺﾞｼｯｸM-PRO" panose="020F0600000000000000" pitchFamily="50" charset="-128"/>
                          <a:ea typeface="HG丸ｺﾞｼｯｸM-PRO" panose="020F0600000000000000" pitchFamily="50" charset="-128"/>
                        </a:rPr>
                        <a:t>2,400</a:t>
                      </a:r>
                      <a:r>
                        <a:rPr kumimoji="1" lang="ja-JP" altLang="en-US" sz="800" b="0" i="0" u="none" strike="noStrike" cap="none" normalizeH="0" baseline="0" smtClean="0">
                          <a:ln>
                            <a:noFill/>
                          </a:ln>
                          <a:solidFill>
                            <a:srgbClr val="5F5F5F"/>
                          </a:solidFill>
                          <a:effectLst/>
                          <a:latin typeface="HG丸ｺﾞｼｯｸM-PRO" panose="020F0600000000000000" pitchFamily="50" charset="-128"/>
                          <a:ea typeface="HG丸ｺﾞｼｯｸM-PRO" panose="020F0600000000000000" pitchFamily="50" charset="-128"/>
                        </a:rPr>
                        <a:t>人）、負傷者（約</a:t>
                      </a:r>
                      <a:r>
                        <a:rPr kumimoji="1" lang="en-US" altLang="ja-JP" sz="800" b="0" i="0" u="none" strike="noStrike" cap="none" normalizeH="0" baseline="0" smtClean="0">
                          <a:ln>
                            <a:noFill/>
                          </a:ln>
                          <a:solidFill>
                            <a:srgbClr val="5F5F5F"/>
                          </a:solidFill>
                          <a:effectLst/>
                          <a:latin typeface="HG丸ｺﾞｼｯｸM-PRO" panose="020F0600000000000000" pitchFamily="50" charset="-128"/>
                          <a:ea typeface="HG丸ｺﾞｼｯｸM-PRO" panose="020F0600000000000000" pitchFamily="50" charset="-128"/>
                        </a:rPr>
                        <a:t>66,000</a:t>
                      </a:r>
                      <a:r>
                        <a:rPr kumimoji="1" lang="ja-JP" altLang="en-US" sz="800" b="0" i="0" u="none" strike="noStrike" cap="none" normalizeH="0" baseline="0" smtClean="0">
                          <a:ln>
                            <a:noFill/>
                          </a:ln>
                          <a:solidFill>
                            <a:srgbClr val="5F5F5F"/>
                          </a:solidFill>
                          <a:effectLst/>
                          <a:latin typeface="HG丸ｺﾞｼｯｸM-PRO" panose="020F0600000000000000" pitchFamily="50" charset="-128"/>
                          <a:ea typeface="HG丸ｺﾞｼｯｸM-PRO" panose="020F0600000000000000" pitchFamily="50" charset="-128"/>
                        </a:rPr>
                        <a:t>人）、帰宅困難者（約</a:t>
                      </a:r>
                      <a:r>
                        <a:rPr kumimoji="1" lang="en-US" altLang="ja-JP" sz="800" b="0" i="0" u="none" strike="noStrike" cap="none" normalizeH="0" baseline="0" smtClean="0">
                          <a:ln>
                            <a:noFill/>
                          </a:ln>
                          <a:solidFill>
                            <a:srgbClr val="5F5F5F"/>
                          </a:solidFill>
                          <a:effectLst/>
                          <a:latin typeface="HG丸ｺﾞｼｯｸM-PRO" panose="020F0600000000000000" pitchFamily="50" charset="-128"/>
                          <a:ea typeface="HG丸ｺﾞｼｯｸM-PRO" panose="020F0600000000000000" pitchFamily="50" charset="-128"/>
                        </a:rPr>
                        <a:t>980,000</a:t>
                      </a:r>
                      <a:r>
                        <a:rPr kumimoji="1" lang="ja-JP" altLang="en-US" sz="800" b="0" i="0" u="none" strike="noStrike" cap="none" normalizeH="0" baseline="0" smtClean="0">
                          <a:ln>
                            <a:noFill/>
                          </a:ln>
                          <a:solidFill>
                            <a:srgbClr val="5F5F5F"/>
                          </a:solidFill>
                          <a:effectLst/>
                          <a:latin typeface="HG丸ｺﾞｼｯｸM-PRO" panose="020F0600000000000000" pitchFamily="50" charset="-128"/>
                          <a:ea typeface="HG丸ｺﾞｼｯｸM-PRO" panose="020F0600000000000000" pitchFamily="50" charset="-128"/>
                        </a:rPr>
                        <a:t>人）</a:t>
                      </a:r>
                    </a:p>
                  </a:txBody>
                  <a:tcPr marL="90000" marR="90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536876728"/>
                  </a:ext>
                </a:extLst>
              </a:tr>
              <a:tr h="577850">
                <a:tc rowSpan="3">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10000"/>
                        </a:spcBef>
                        <a:spcAft>
                          <a:spcPct val="0"/>
                        </a:spcAft>
                        <a:buClrTx/>
                        <a:buSzTx/>
                        <a:buFontTx/>
                        <a:buNone/>
                        <a:tabLst/>
                      </a:pPr>
                      <a:r>
                        <a:rPr kumimoji="1" lang="ja-JP" altLang="en-US" sz="1000" b="1" i="0" u="none" strike="noStrike" cap="none" normalizeH="0" baseline="0" smtClean="0">
                          <a:ln>
                            <a:noFill/>
                          </a:ln>
                          <a:solidFill>
                            <a:srgbClr val="3333FF"/>
                          </a:solidFill>
                          <a:effectLst/>
                          <a:latin typeface="HG丸ｺﾞｼｯｸM-PRO" panose="020F0600000000000000" pitchFamily="50" charset="-128"/>
                          <a:ea typeface="HG丸ｺﾞｼｯｸM-PRO" panose="020F0600000000000000" pitchFamily="50" charset="-128"/>
                        </a:rPr>
                        <a:t>モノ</a:t>
                      </a:r>
                    </a:p>
                  </a:txBody>
                  <a:tcPr marL="90000" marR="90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1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事業所</a:t>
                      </a:r>
                    </a:p>
                    <a:p>
                      <a:pPr marL="0" marR="0" lvl="0" indent="0" algn="l" defTabSz="914400" rtl="0" eaLnBrk="1" fontAlgn="base" latinLnBrk="0" hangingPunct="1">
                        <a:lnSpc>
                          <a:spcPct val="100000"/>
                        </a:lnSpc>
                        <a:spcBef>
                          <a:spcPct val="1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建物</a:t>
                      </a:r>
                    </a:p>
                  </a:txBody>
                  <a:tcPr marL="90000" marR="90000" marT="54000" marB="54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361950" indent="-18097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1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耐震性の低い建物は、倒壊するものがあります。耐震性が高い建物でも、壁や柱が破損するものがあります。</a:t>
                      </a:r>
                      <a:endParaRPr kumimoji="1" lang="ja-JP" altLang="en-US" sz="8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endParaRPr>
                    </a:p>
                    <a:p>
                      <a:pPr marL="361950" marR="0" lvl="1" indent="-180975" algn="l" defTabSz="914400" rtl="0" eaLnBrk="1" fontAlgn="base" latinLnBrk="0" hangingPunct="1">
                        <a:lnSpc>
                          <a:spcPct val="100000"/>
                        </a:lnSpc>
                        <a:spcBef>
                          <a:spcPct val="50000"/>
                        </a:spcBef>
                        <a:spcAft>
                          <a:spcPct val="0"/>
                        </a:spcAft>
                        <a:buClrTx/>
                        <a:buSzTx/>
                        <a:buFont typeface="HG丸ｺﾞｼｯｸM-PRO" panose="020F0600000000000000" pitchFamily="50" charset="-128"/>
                        <a:buChar char="※"/>
                        <a:tabLst/>
                      </a:pPr>
                      <a:r>
                        <a:rPr kumimoji="1" lang="ja-JP" altLang="en-US" sz="800" b="0" i="1" u="none" strike="noStrike" cap="none" normalizeH="0" baseline="0" smtClean="0">
                          <a:ln>
                            <a:noFill/>
                          </a:ln>
                          <a:solidFill>
                            <a:schemeClr val="hlink"/>
                          </a:solidFill>
                          <a:effectLst/>
                          <a:latin typeface="HG丸ｺﾞｼｯｸM-PRO" panose="020F0600000000000000" pitchFamily="50" charset="-128"/>
                          <a:ea typeface="HG丸ｺﾞｼｯｸM-PRO" panose="020F0600000000000000" pitchFamily="50" charset="-128"/>
                        </a:rPr>
                        <a:t>耐震性の低い建物の目安は、昭和</a:t>
                      </a:r>
                      <a:r>
                        <a:rPr kumimoji="1" lang="en-US" altLang="ja-JP" sz="800" b="0" i="1" u="none" strike="noStrike" cap="none" normalizeH="0" baseline="0" smtClean="0">
                          <a:ln>
                            <a:noFill/>
                          </a:ln>
                          <a:solidFill>
                            <a:schemeClr val="hlink"/>
                          </a:solidFill>
                          <a:effectLst/>
                          <a:latin typeface="HG丸ｺﾞｼｯｸM-PRO" panose="020F0600000000000000" pitchFamily="50" charset="-128"/>
                          <a:ea typeface="HG丸ｺﾞｼｯｸM-PRO" panose="020F0600000000000000" pitchFamily="50" charset="-128"/>
                        </a:rPr>
                        <a:t>56</a:t>
                      </a:r>
                      <a:r>
                        <a:rPr kumimoji="1" lang="ja-JP" altLang="en-US" sz="800" b="0" i="1" u="none" strike="noStrike" cap="none" normalizeH="0" baseline="0" smtClean="0">
                          <a:ln>
                            <a:noFill/>
                          </a:ln>
                          <a:solidFill>
                            <a:schemeClr val="hlink"/>
                          </a:solidFill>
                          <a:effectLst/>
                          <a:latin typeface="HG丸ｺﾞｼｯｸM-PRO" panose="020F0600000000000000" pitchFamily="50" charset="-128"/>
                          <a:ea typeface="HG丸ｺﾞｼｯｸM-PRO" panose="020F0600000000000000" pitchFamily="50" charset="-128"/>
                        </a:rPr>
                        <a:t>年以前の古い耐震基準で設計されている建物で、耐震補強がされていない建物です。</a:t>
                      </a:r>
                    </a:p>
                  </a:txBody>
                  <a:tcPr marL="90000" marR="90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624021885"/>
                  </a:ext>
                </a:extLst>
              </a:tr>
              <a:tr h="434975">
                <a:tc vMerge="1">
                  <a:txBody>
                    <a:bodyPr/>
                    <a:lstStyle/>
                    <a:p>
                      <a:endParaRPr kumimoji="1" lang="ja-JP" altLang="en-US"/>
                    </a:p>
                  </a:txBody>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1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機械および</a:t>
                      </a:r>
                    </a:p>
                    <a:p>
                      <a:pPr marL="0" marR="0" lvl="0" indent="0" algn="l" defTabSz="914400" rtl="0" eaLnBrk="1" fontAlgn="base" latinLnBrk="0" hangingPunct="1">
                        <a:lnSpc>
                          <a:spcPct val="100000"/>
                        </a:lnSpc>
                        <a:spcBef>
                          <a:spcPct val="1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装置</a:t>
                      </a:r>
                    </a:p>
                  </a:txBody>
                  <a:tcPr marL="90000" marR="90000" marT="54000" marB="54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1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未固定の設備は、ほとんどが移動、転倒します。</a:t>
                      </a:r>
                    </a:p>
                  </a:txBody>
                  <a:tcPr marL="90000" marR="90000" marT="54000" marB="54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462292109"/>
                  </a:ext>
                </a:extLst>
              </a:tr>
              <a:tr h="569913">
                <a:tc vMerge="1">
                  <a:txBody>
                    <a:bodyPr/>
                    <a:lstStyle/>
                    <a:p>
                      <a:endParaRPr kumimoji="1" lang="ja-JP" altLang="en-US"/>
                    </a:p>
                  </a:txBody>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1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工具・器具</a:t>
                      </a:r>
                    </a:p>
                    <a:p>
                      <a:pPr marL="0" marR="0" lvl="0" indent="0" algn="l" defTabSz="914400" rtl="0" eaLnBrk="1" fontAlgn="base" latinLnBrk="0" hangingPunct="1">
                        <a:lnSpc>
                          <a:spcPct val="100000"/>
                        </a:lnSpc>
                        <a:spcBef>
                          <a:spcPct val="1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・備品</a:t>
                      </a:r>
                    </a:p>
                  </a:txBody>
                  <a:tcPr marL="90000" marR="90000" marT="54000" marB="54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1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未固定の什器類はほとんどが転倒し、工具・器具類も散乱します。</a:t>
                      </a:r>
                    </a:p>
                    <a:p>
                      <a:pPr marL="0" marR="0" lvl="0" indent="0" algn="l" defTabSz="914400" rtl="0" eaLnBrk="1" fontAlgn="base" latinLnBrk="0" hangingPunct="1">
                        <a:lnSpc>
                          <a:spcPct val="100000"/>
                        </a:lnSpc>
                        <a:spcBef>
                          <a:spcPct val="1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金型などの修理、製作に時間を要すため、生産の早期再開は困難となります。</a:t>
                      </a:r>
                    </a:p>
                  </a:txBody>
                  <a:tcPr marL="90000" marR="90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86833280"/>
                  </a:ext>
                </a:extLst>
              </a:tr>
              <a:tr h="571500">
                <a:tc gridSpan="2">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10000"/>
                        </a:spcBef>
                        <a:spcAft>
                          <a:spcPct val="0"/>
                        </a:spcAft>
                        <a:buClrTx/>
                        <a:buSzTx/>
                        <a:buFontTx/>
                        <a:buNone/>
                        <a:tabLst/>
                      </a:pPr>
                      <a:r>
                        <a:rPr kumimoji="1" lang="ja-JP" altLang="en-US" sz="1000" b="1" i="0" u="none" strike="noStrike" cap="none" normalizeH="0" baseline="0" smtClean="0">
                          <a:ln>
                            <a:noFill/>
                          </a:ln>
                          <a:solidFill>
                            <a:srgbClr val="3333FF"/>
                          </a:solidFill>
                          <a:effectLst/>
                          <a:latin typeface="HG丸ｺﾞｼｯｸM-PRO" panose="020F0600000000000000" pitchFamily="50" charset="-128"/>
                          <a:ea typeface="HG丸ｺﾞｼｯｸM-PRO" panose="020F0600000000000000" pitchFamily="50" charset="-128"/>
                        </a:rPr>
                        <a:t>システム・データ</a:t>
                      </a:r>
                    </a:p>
                  </a:txBody>
                  <a:tcPr marL="90000" marR="90000" marT="54000" marB="54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1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未固定のデータサーバが転倒し、破損する可能性があります。必要な情報（データ）が復旧不可能となります。</a:t>
                      </a:r>
                    </a:p>
                    <a:p>
                      <a:pPr marL="0" marR="0" lvl="0" indent="0" algn="l" defTabSz="914400" rtl="0" eaLnBrk="1" fontAlgn="base" latinLnBrk="0" hangingPunct="1">
                        <a:lnSpc>
                          <a:spcPct val="100000"/>
                        </a:lnSpc>
                        <a:spcBef>
                          <a:spcPct val="1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重要なデータが事業所内にあり、事業所の建物が被災した場合には、データを取り出すことができなくなります。</a:t>
                      </a:r>
                    </a:p>
                  </a:txBody>
                  <a:tcPr marL="90000" marR="90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4004172004"/>
                  </a:ext>
                </a:extLst>
              </a:tr>
              <a:tr h="566738">
                <a:tc gridSpan="2">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10000"/>
                        </a:spcBef>
                        <a:spcAft>
                          <a:spcPct val="0"/>
                        </a:spcAft>
                        <a:buClrTx/>
                        <a:buSzTx/>
                        <a:buFontTx/>
                        <a:buNone/>
                        <a:tabLst/>
                      </a:pPr>
                      <a:r>
                        <a:rPr kumimoji="1" lang="ja-JP" altLang="en-US" sz="1000" b="1" i="0" u="none" strike="noStrike" cap="none" normalizeH="0" baseline="0" smtClean="0">
                          <a:ln>
                            <a:noFill/>
                          </a:ln>
                          <a:solidFill>
                            <a:srgbClr val="3333FF"/>
                          </a:solidFill>
                          <a:effectLst/>
                          <a:latin typeface="HG丸ｺﾞｼｯｸM-PRO" panose="020F0600000000000000" pitchFamily="50" charset="-128"/>
                          <a:ea typeface="HG丸ｺﾞｼｯｸM-PRO" panose="020F0600000000000000" pitchFamily="50" charset="-128"/>
                        </a:rPr>
                        <a:t>カネ</a:t>
                      </a:r>
                    </a:p>
                  </a:txBody>
                  <a:tcPr marL="90000" marR="90000" marT="54000" marB="54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1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生産設備等に被害を受けた影響で操業が停止し、収入はストップします。</a:t>
                      </a:r>
                    </a:p>
                    <a:p>
                      <a:pPr marL="0" marR="0" lvl="0" indent="0" algn="l" defTabSz="914400" rtl="0" eaLnBrk="1" fontAlgn="base" latinLnBrk="0" hangingPunct="1">
                        <a:lnSpc>
                          <a:spcPct val="100000"/>
                        </a:lnSpc>
                        <a:spcBef>
                          <a:spcPct val="1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一方、従業員の給料を支払う必要があり、また、各種補修費用等により支出は増加します。</a:t>
                      </a:r>
                    </a:p>
                  </a:txBody>
                  <a:tcPr marL="90000" marR="90000" marT="54000" marB="54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605679375"/>
                  </a:ext>
                </a:extLst>
              </a:tr>
              <a:tr h="255588">
                <a:tc gridSpan="3">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10000"/>
                        </a:spcBef>
                        <a:spcAft>
                          <a:spcPct val="0"/>
                        </a:spcAft>
                        <a:buClrTx/>
                        <a:buSzTx/>
                        <a:buFontTx/>
                        <a:buNone/>
                        <a:tabLst/>
                      </a:pPr>
                      <a:r>
                        <a:rPr kumimoji="1" lang="ja-JP" altLang="en-US" sz="1000" b="1"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＜インフラへの被害＞</a:t>
                      </a:r>
                      <a:endParaRPr kumimoji="1" lang="ja-JP" altLang="en-US" sz="1000" b="1" i="0" u="none" strike="noStrike" cap="none" normalizeH="0" baseline="0" smtClean="0">
                        <a:ln>
                          <a:noFill/>
                        </a:ln>
                        <a:solidFill>
                          <a:srgbClr val="3333FF"/>
                        </a:solidFill>
                        <a:effectLst/>
                        <a:latin typeface="HG丸ｺﾞｼｯｸM-PRO" panose="020F0600000000000000" pitchFamily="50" charset="-128"/>
                        <a:ea typeface="HG丸ｺﾞｼｯｸM-PRO" panose="020F0600000000000000" pitchFamily="50" charset="-128"/>
                      </a:endParaRPr>
                    </a:p>
                  </a:txBody>
                  <a:tcPr marL="90000" marR="90000" marT="54000" marB="54000" anchor="ctr" horzOverflow="overflow">
                    <a:lnL cap="flat">
                      <a:noFill/>
                    </a:lnL>
                    <a:lnR cap="flat">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935965296"/>
                  </a:ext>
                </a:extLst>
              </a:tr>
              <a:tr h="182563">
                <a:tc gridSpan="2">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1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ライフライン</a:t>
                      </a:r>
                    </a:p>
                  </a:txBody>
                  <a:tcPr marL="90000" marR="90000" marT="54000" marB="54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361950" indent="-18097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1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停電が発生します。</a:t>
                      </a:r>
                    </a:p>
                    <a:p>
                      <a:pPr marL="0" marR="0" lvl="0" indent="0" algn="l" defTabSz="914400" rtl="0" eaLnBrk="1" fontAlgn="base" latinLnBrk="0" hangingPunct="1">
                        <a:lnSpc>
                          <a:spcPct val="100000"/>
                        </a:lnSpc>
                        <a:spcBef>
                          <a:spcPct val="1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広い地域で都市ガス、水道の供給が停止することがあります。</a:t>
                      </a:r>
                    </a:p>
                    <a:p>
                      <a:pPr marL="361950" marR="0" lvl="1" indent="-180975" algn="l" defTabSz="914400" rtl="0" eaLnBrk="1" fontAlgn="base" latinLnBrk="0" hangingPunct="1">
                        <a:lnSpc>
                          <a:spcPct val="100000"/>
                        </a:lnSpc>
                        <a:spcBef>
                          <a:spcPct val="50000"/>
                        </a:spcBef>
                        <a:spcAft>
                          <a:spcPct val="0"/>
                        </a:spcAft>
                        <a:buClrTx/>
                        <a:buSzTx/>
                        <a:buFont typeface="HG丸ｺﾞｼｯｸM-PRO" panose="020F0600000000000000" pitchFamily="50" charset="-128"/>
                        <a:buChar char="※"/>
                        <a:tabLst/>
                      </a:pPr>
                      <a:r>
                        <a:rPr kumimoji="1" lang="ja-JP" altLang="en-US" sz="800" b="0" i="1" u="none" strike="noStrike" cap="none" normalizeH="0" baseline="0" smtClean="0">
                          <a:ln>
                            <a:noFill/>
                          </a:ln>
                          <a:solidFill>
                            <a:schemeClr val="hlink"/>
                          </a:solidFill>
                          <a:effectLst/>
                          <a:latin typeface="HG丸ｺﾞｼｯｸM-PRO" panose="020F0600000000000000" pitchFamily="50" charset="-128"/>
                          <a:ea typeface="HG丸ｺﾞｼｯｸM-PRO" panose="020F0600000000000000" pitchFamily="50" charset="-128"/>
                        </a:rPr>
                        <a:t>被害を受けたインフラの停止期間は、電気：１週間、水道１か月、都市ガス：</a:t>
                      </a:r>
                      <a:r>
                        <a:rPr kumimoji="1" lang="en-US" altLang="ja-JP" sz="800" b="0" i="1" u="none" strike="noStrike" cap="none" normalizeH="0" baseline="0" smtClean="0">
                          <a:ln>
                            <a:noFill/>
                          </a:ln>
                          <a:solidFill>
                            <a:schemeClr val="hlink"/>
                          </a:solidFill>
                          <a:effectLst/>
                          <a:latin typeface="HG丸ｺﾞｼｯｸM-PRO" panose="020F0600000000000000" pitchFamily="50" charset="-128"/>
                          <a:ea typeface="HG丸ｺﾞｼｯｸM-PRO" panose="020F0600000000000000" pitchFamily="50" charset="-128"/>
                        </a:rPr>
                        <a:t>1</a:t>
                      </a:r>
                      <a:r>
                        <a:rPr kumimoji="1" lang="ja-JP" altLang="en-US" sz="800" b="0" i="1" u="none" strike="noStrike" cap="none" normalizeH="0" baseline="0" smtClean="0">
                          <a:ln>
                            <a:noFill/>
                          </a:ln>
                          <a:solidFill>
                            <a:schemeClr val="hlink"/>
                          </a:solidFill>
                          <a:effectLst/>
                          <a:latin typeface="HG丸ｺﾞｼｯｸM-PRO" panose="020F0600000000000000" pitchFamily="50" charset="-128"/>
                          <a:ea typeface="HG丸ｺﾞｼｯｸM-PRO" panose="020F0600000000000000" pitchFamily="50" charset="-128"/>
                        </a:rPr>
                        <a:t>か月を目安としましょう。</a:t>
                      </a:r>
                    </a:p>
                  </a:txBody>
                  <a:tcPr marL="90000" marR="90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003948866"/>
                  </a:ext>
                </a:extLst>
              </a:tr>
              <a:tr h="239713">
                <a:tc gridSpan="2">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1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電話</a:t>
                      </a:r>
                    </a:p>
                  </a:txBody>
                  <a:tcPr marL="90000" marR="90000" marT="54000" marB="54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361950" indent="-1825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1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発災直後には、県内全域で電話がつながりにくい状態となります。</a:t>
                      </a:r>
                    </a:p>
                    <a:p>
                      <a:pPr marL="0" marR="0" lvl="0" indent="0" algn="l" defTabSz="914400" rtl="0" eaLnBrk="1" fontAlgn="base" latinLnBrk="0" hangingPunct="1">
                        <a:lnSpc>
                          <a:spcPct val="100000"/>
                        </a:lnSpc>
                        <a:spcBef>
                          <a:spcPct val="1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応急復旧には３日から１週間程度を要します。</a:t>
                      </a:r>
                    </a:p>
                    <a:p>
                      <a:pPr marL="361950" marR="0" lvl="1" indent="-182563" algn="l" defTabSz="914400" rtl="0" eaLnBrk="1" fontAlgn="base" latinLnBrk="0" hangingPunct="1">
                        <a:lnSpc>
                          <a:spcPct val="100000"/>
                        </a:lnSpc>
                        <a:spcBef>
                          <a:spcPct val="50000"/>
                        </a:spcBef>
                        <a:spcAft>
                          <a:spcPct val="0"/>
                        </a:spcAft>
                        <a:buClrTx/>
                        <a:buSzTx/>
                        <a:buFont typeface="HG丸ｺﾞｼｯｸM-PRO" panose="020F0600000000000000" pitchFamily="50" charset="-128"/>
                        <a:buChar char="※"/>
                        <a:tabLst/>
                      </a:pPr>
                      <a:r>
                        <a:rPr kumimoji="1" lang="ja-JP" altLang="en-US" sz="800" b="0" i="1" u="none" strike="noStrike" cap="none" normalizeH="0" baseline="0" smtClean="0">
                          <a:ln>
                            <a:noFill/>
                          </a:ln>
                          <a:solidFill>
                            <a:schemeClr val="hlink"/>
                          </a:solidFill>
                          <a:effectLst/>
                          <a:latin typeface="HG丸ｺﾞｼｯｸM-PRO" panose="020F0600000000000000" pitchFamily="50" charset="-128"/>
                          <a:ea typeface="HG丸ｺﾞｼｯｸM-PRO" panose="020F0600000000000000" pitchFamily="50" charset="-128"/>
                        </a:rPr>
                        <a:t>災害時には、一般加入電話や携帯電話などの音声通話よりも、携帯メールの方がつながりやすくなります。公衆電話は使用可能です。</a:t>
                      </a:r>
                    </a:p>
                  </a:txBody>
                  <a:tcPr marL="90000" marR="90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92355406"/>
                  </a:ext>
                </a:extLst>
              </a:tr>
              <a:tr h="177800">
                <a:tc gridSpan="2">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1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道路</a:t>
                      </a:r>
                    </a:p>
                  </a:txBody>
                  <a:tcPr marL="90000" marR="90000" marT="54000" marB="54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1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発災直後には、県内全域で不通区間が多く発生します。</a:t>
                      </a:r>
                    </a:p>
                    <a:p>
                      <a:pPr marL="0" marR="0" lvl="0" indent="0" algn="l" defTabSz="914400" rtl="0" eaLnBrk="1" fontAlgn="base" latinLnBrk="0" hangingPunct="1">
                        <a:lnSpc>
                          <a:spcPct val="100000"/>
                        </a:lnSpc>
                        <a:spcBef>
                          <a:spcPct val="1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３日間程度は、道路の片付け・復旧作業等のため、緊急輸送路も使用が困難となります。</a:t>
                      </a:r>
                    </a:p>
                  </a:txBody>
                  <a:tcPr marL="90000" marR="90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736626513"/>
                  </a:ext>
                </a:extLst>
              </a:tr>
              <a:tr h="508000">
                <a:tc gridSpan="2">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1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物流網</a:t>
                      </a:r>
                    </a:p>
                  </a:txBody>
                  <a:tcPr marL="90000" marR="90000" marT="54000" marB="54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1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発災後３日程度から、緊急輸送路は確保されるものの、緊急輸送物資以外の輸送は困難な状況が続きます。</a:t>
                      </a:r>
                    </a:p>
                  </a:txBody>
                  <a:tcPr marL="90000" marR="90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412697873"/>
                  </a:ext>
                </a:extLst>
              </a:tr>
            </a:tbl>
          </a:graphicData>
        </a:graphic>
      </p:graphicFrame>
      <p:sp>
        <p:nvSpPr>
          <p:cNvPr id="119183" name="Text Box 399"/>
          <p:cNvSpPr txBox="1">
            <a:spLocks noChangeArrowheads="1"/>
          </p:cNvSpPr>
          <p:nvPr/>
        </p:nvSpPr>
        <p:spPr bwMode="auto">
          <a:xfrm>
            <a:off x="333375" y="8769350"/>
            <a:ext cx="6191250" cy="366713"/>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28575">
                <a:solidFill>
                  <a:srgbClr val="00FF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lvl1pPr marL="174625" indent="-174625">
              <a:defRPr kumimoji="1">
                <a:solidFill>
                  <a:schemeClr val="tx1"/>
                </a:solidFill>
                <a:latin typeface="Arial" panose="020B0604020202020204" pitchFamily="34" charset="0"/>
                <a:ea typeface="ＭＳ Ｐゴシック" panose="020B0600070205080204" pitchFamily="50" charset="-128"/>
              </a:defRPr>
            </a:lvl1pPr>
            <a:lvl2pPr>
              <a:defRPr kumimoji="1">
                <a:solidFill>
                  <a:schemeClr val="tx1"/>
                </a:solidFill>
                <a:latin typeface="Arial" panose="020B0604020202020204" pitchFamily="34" charset="0"/>
                <a:ea typeface="ＭＳ Ｐゴシック" panose="020B0600070205080204" pitchFamily="50" charset="-128"/>
              </a:defRPr>
            </a:lvl2pPr>
            <a:lvl3pPr>
              <a:defRPr kumimoji="1">
                <a:solidFill>
                  <a:schemeClr val="tx1"/>
                </a:solidFill>
                <a:latin typeface="Arial" panose="020B0604020202020204" pitchFamily="34" charset="0"/>
                <a:ea typeface="ＭＳ Ｐゴシック" panose="020B0600070205080204" pitchFamily="50" charset="-128"/>
              </a:defRPr>
            </a:lvl3pPr>
            <a:lvl4pPr>
              <a:defRPr kumimoji="1">
                <a:solidFill>
                  <a:schemeClr val="tx1"/>
                </a:solidFill>
                <a:latin typeface="Arial" panose="020B0604020202020204" pitchFamily="34" charset="0"/>
                <a:ea typeface="ＭＳ Ｐゴシック" panose="020B0600070205080204" pitchFamily="50" charset="-128"/>
              </a:defRPr>
            </a:lvl4pPr>
            <a:lvl5pPr>
              <a:defRPr kumimoji="1">
                <a:solidFill>
                  <a:schemeClr val="tx1"/>
                </a:solidFill>
                <a:latin typeface="Arial" panose="020B0604020202020204" pitchFamily="34" charset="0"/>
                <a:ea typeface="ＭＳ Ｐゴシック" panose="020B0600070205080204" pitchFamily="50" charset="-128"/>
              </a:defRPr>
            </a:lvl5pPr>
            <a:lvl6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buFont typeface="HG丸ｺﾞｼｯｸM-PRO" panose="020F0600000000000000" pitchFamily="50" charset="-128"/>
              <a:buChar char="※"/>
            </a:pPr>
            <a:r>
              <a:rPr lang="ja-JP" altLang="en-US" sz="900">
                <a:solidFill>
                  <a:srgbClr val="5F5F5F"/>
                </a:solidFill>
                <a:ea typeface="HG丸ｺﾞｼｯｸM-PRO" panose="020F0600000000000000" pitchFamily="50" charset="-128"/>
              </a:rPr>
              <a:t>「想定東海・東南海地震連動の全体的な地震災害シナリオ概要」（</a:t>
            </a:r>
            <a:r>
              <a:rPr lang="ja-JP" altLang="en-US" sz="900">
                <a:solidFill>
                  <a:srgbClr val="5F5F5F"/>
                </a:solidFill>
                <a:latin typeface="HG丸ｺﾞｼｯｸM-PRO" panose="020F0600000000000000" pitchFamily="50" charset="-128"/>
                <a:ea typeface="HG丸ｺﾞｼｯｸM-PRO" panose="020F0600000000000000" pitchFamily="50" charset="-128"/>
              </a:rPr>
              <a:t>愛知県東海地震・東南海地震等被害予測調査）</a:t>
            </a:r>
            <a:r>
              <a:rPr lang="ja-JP" altLang="en-US" sz="900">
                <a:solidFill>
                  <a:srgbClr val="5F5F5F"/>
                </a:solidFill>
                <a:ea typeface="HG丸ｺﾞｼｯｸM-PRO" panose="020F0600000000000000" pitchFamily="50" charset="-128"/>
              </a:rPr>
              <a:t>を基に、過去の被害事例等を考慮して作成。</a:t>
            </a:r>
          </a:p>
        </p:txBody>
      </p:sp>
      <p:graphicFrame>
        <p:nvGraphicFramePr>
          <p:cNvPr id="119217" name="Object 433"/>
          <p:cNvGraphicFramePr>
            <a:graphicFrameLocks noChangeAspect="1"/>
          </p:cNvGraphicFramePr>
          <p:nvPr/>
        </p:nvGraphicFramePr>
        <p:xfrm>
          <a:off x="1365250" y="5491163"/>
          <a:ext cx="474663" cy="379412"/>
        </p:xfrm>
        <a:graphic>
          <a:graphicData uri="http://schemas.openxmlformats.org/presentationml/2006/ole">
            <mc:AlternateContent xmlns:mc="http://schemas.openxmlformats.org/markup-compatibility/2006">
              <mc:Choice xmlns:v="urn:schemas-microsoft-com:vml" Requires="v">
                <p:oleObj spid="_x0000_s119295" name="Photo Editor 写真" r:id="rId3" imgW="3048426" imgH="2438095" progId="MSPhotoEd.3">
                  <p:embed/>
                </p:oleObj>
              </mc:Choice>
              <mc:Fallback>
                <p:oleObj name="Photo Editor 写真" r:id="rId3" imgW="3048426" imgH="2438095" progId="MSPhotoEd.3">
                  <p:embed/>
                  <p:pic>
                    <p:nvPicPr>
                      <p:cNvPr id="0" name="Object 43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365250" y="5491163"/>
                        <a:ext cx="474663" cy="3794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pic>
        <p:nvPicPr>
          <p:cNvPr id="119218" name="Picture 434" descr="j0149904[1]"/>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981075" y="7675563"/>
            <a:ext cx="485775" cy="465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9219" name="Picture 435" descr="j0239501[1]"/>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881063" y="6434138"/>
            <a:ext cx="346075" cy="361950"/>
          </a:xfrm>
          <a:prstGeom prst="rect">
            <a:avLst/>
          </a:prstGeom>
          <a:noFill/>
          <a:extLst>
            <a:ext uri="{909E8E84-426E-40DD-AFC4-6F175D3DCCD1}">
              <a14:hiddenFill xmlns:a14="http://schemas.microsoft.com/office/drawing/2010/main">
                <a:solidFill>
                  <a:srgbClr val="FFFFFF"/>
                </a:solidFill>
              </a14:hiddenFill>
            </a:ext>
          </a:extLst>
        </p:spPr>
      </p:pic>
      <p:pic>
        <p:nvPicPr>
          <p:cNvPr id="119220" name="Picture 436" descr="sy00607_[1]"/>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1312863" y="6383338"/>
            <a:ext cx="171450" cy="371475"/>
          </a:xfrm>
          <a:prstGeom prst="rect">
            <a:avLst/>
          </a:prstGeom>
          <a:noFill/>
          <a:extLst>
            <a:ext uri="{909E8E84-426E-40DD-AFC4-6F175D3DCCD1}">
              <a14:hiddenFill xmlns:a14="http://schemas.microsoft.com/office/drawing/2010/main">
                <a:solidFill>
                  <a:srgbClr val="FFFFFF"/>
                </a:solidFill>
              </a14:hiddenFill>
            </a:ext>
          </a:extLst>
        </p:spPr>
      </p:pic>
      <p:pic>
        <p:nvPicPr>
          <p:cNvPr id="119221" name="Picture 437" descr="GUM02_CL05120"/>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1441450" y="8215313"/>
            <a:ext cx="474663" cy="488950"/>
          </a:xfrm>
          <a:prstGeom prst="rect">
            <a:avLst/>
          </a:prstGeom>
          <a:noFill/>
          <a:extLst>
            <a:ext uri="{909E8E84-426E-40DD-AFC4-6F175D3DCCD1}">
              <a14:hiddenFill xmlns:a14="http://schemas.microsoft.com/office/drawing/2010/main">
                <a:solidFill>
                  <a:srgbClr val="FFFFFF"/>
                </a:solidFill>
              </a14:hiddenFill>
            </a:ext>
          </a:extLst>
        </p:spPr>
      </p:pic>
      <p:pic>
        <p:nvPicPr>
          <p:cNvPr id="119222" name="Picture 438" descr="j0234168[1]"/>
          <p:cNvPicPr>
            <a:picLocks noChangeAspect="1" noChangeArrowheads="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1484313" y="4070350"/>
            <a:ext cx="385762" cy="496888"/>
          </a:xfrm>
          <a:prstGeom prst="rect">
            <a:avLst/>
          </a:prstGeom>
          <a:noFill/>
          <a:extLst>
            <a:ext uri="{909E8E84-426E-40DD-AFC4-6F175D3DCCD1}">
              <a14:hiddenFill xmlns:a14="http://schemas.microsoft.com/office/drawing/2010/main">
                <a:solidFill>
                  <a:srgbClr val="FFFFFF"/>
                </a:solidFill>
              </a14:hiddenFill>
            </a:ext>
          </a:extLst>
        </p:spPr>
      </p:pic>
      <p:pic>
        <p:nvPicPr>
          <p:cNvPr id="119223" name="Picture 439" descr="003_01"/>
          <p:cNvPicPr>
            <a:picLocks noChangeAspect="1" noChangeArrowheads="1"/>
          </p:cNvPicPr>
          <p:nvPr/>
        </p:nvPicPr>
        <p:blipFill>
          <a:blip r:embed="rId10" cstate="print">
            <a:extLst>
              <a:ext uri="{28A0092B-C50C-407E-A947-70E740481C1C}">
                <a14:useLocalDpi xmlns:a14="http://schemas.microsoft.com/office/drawing/2010/main" val="0"/>
              </a:ext>
            </a:extLst>
          </a:blip>
          <a:srcRect/>
          <a:stretch>
            <a:fillRect/>
          </a:stretch>
        </p:blipFill>
        <p:spPr bwMode="auto">
          <a:xfrm>
            <a:off x="1184275" y="6915150"/>
            <a:ext cx="701675" cy="615950"/>
          </a:xfrm>
          <a:prstGeom prst="rect">
            <a:avLst/>
          </a:prstGeom>
          <a:noFill/>
          <a:extLst>
            <a:ext uri="{909E8E84-426E-40DD-AFC4-6F175D3DCCD1}">
              <a14:hiddenFill xmlns:a14="http://schemas.microsoft.com/office/drawing/2010/main">
                <a:solidFill>
                  <a:srgbClr val="FFFFFF"/>
                </a:solidFill>
              </a14:hiddenFill>
            </a:ext>
          </a:extLst>
        </p:spPr>
      </p:pic>
      <p:pic>
        <p:nvPicPr>
          <p:cNvPr id="119224" name="Picture 440" descr="j0233747"/>
          <p:cNvPicPr>
            <a:picLocks noChangeAspect="1" noChangeArrowheads="1"/>
          </p:cNvPicPr>
          <p:nvPr/>
        </p:nvPicPr>
        <p:blipFill>
          <a:blip r:embed="rId11" cstate="print">
            <a:extLst>
              <a:ext uri="{28A0092B-C50C-407E-A947-70E740481C1C}">
                <a14:useLocalDpi xmlns:a14="http://schemas.microsoft.com/office/drawing/2010/main" val="0"/>
              </a:ext>
            </a:extLst>
          </a:blip>
          <a:srcRect/>
          <a:stretch>
            <a:fillRect/>
          </a:stretch>
        </p:blipFill>
        <p:spPr bwMode="auto">
          <a:xfrm>
            <a:off x="1635125" y="6434138"/>
            <a:ext cx="273050" cy="339725"/>
          </a:xfrm>
          <a:prstGeom prst="rect">
            <a:avLst/>
          </a:prstGeom>
          <a:noFill/>
          <a:extLst>
            <a:ext uri="{909E8E84-426E-40DD-AFC4-6F175D3DCCD1}">
              <a14:hiddenFill xmlns:a14="http://schemas.microsoft.com/office/drawing/2010/main">
                <a:solidFill>
                  <a:srgbClr val="FFFFFF"/>
                </a:solidFill>
              </a14:hiddenFill>
            </a:ext>
          </a:extLst>
        </p:spPr>
      </p:pic>
      <p:pic>
        <p:nvPicPr>
          <p:cNvPr id="119225" name="Picture 441" descr="j0371030[1]"/>
          <p:cNvPicPr>
            <a:picLocks noChangeAspect="1" noChangeArrowheads="1"/>
          </p:cNvPicPr>
          <p:nvPr/>
        </p:nvPicPr>
        <p:blipFill>
          <a:blip r:embed="rId12" cstate="print">
            <a:extLst>
              <a:ext uri="{28A0092B-C50C-407E-A947-70E740481C1C}">
                <a14:useLocalDpi xmlns:a14="http://schemas.microsoft.com/office/drawing/2010/main" val="0"/>
              </a:ext>
            </a:extLst>
          </a:blip>
          <a:srcRect/>
          <a:stretch>
            <a:fillRect/>
          </a:stretch>
        </p:blipFill>
        <p:spPr bwMode="auto">
          <a:xfrm>
            <a:off x="1433513" y="4789488"/>
            <a:ext cx="468312" cy="468312"/>
          </a:xfrm>
          <a:prstGeom prst="rect">
            <a:avLst/>
          </a:prstGeom>
          <a:noFill/>
          <a:extLst>
            <a:ext uri="{909E8E84-426E-40DD-AFC4-6F175D3DCCD1}">
              <a14:hiddenFill xmlns:a14="http://schemas.microsoft.com/office/drawing/2010/main">
                <a:solidFill>
                  <a:srgbClr val="FFFFFF"/>
                </a:solidFill>
              </a14:hiddenFill>
            </a:ext>
          </a:extLst>
        </p:spPr>
      </p:pic>
      <p:pic>
        <p:nvPicPr>
          <p:cNvPr id="119226" name="Picture 442" descr="j0303571[1]"/>
          <p:cNvPicPr>
            <a:picLocks noChangeAspect="1" noChangeArrowheads="1"/>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1325563" y="3063875"/>
            <a:ext cx="568325" cy="442913"/>
          </a:xfrm>
          <a:prstGeom prst="rect">
            <a:avLst/>
          </a:prstGeom>
          <a:noFill/>
          <a:extLst>
            <a:ext uri="{909E8E84-426E-40DD-AFC4-6F175D3DCCD1}">
              <a14:hiddenFill xmlns:a14="http://schemas.microsoft.com/office/drawing/2010/main">
                <a:solidFill>
                  <a:srgbClr val="FFFFFF"/>
                </a:solidFill>
              </a14:hiddenFill>
            </a:ext>
          </a:extLst>
        </p:spPr>
      </p:pic>
      <p:pic>
        <p:nvPicPr>
          <p:cNvPr id="119227" name="Picture 443" descr="j0290584[1]"/>
          <p:cNvPicPr>
            <a:picLocks noChangeAspect="1" noChangeArrowheads="1"/>
          </p:cNvPicPr>
          <p:nvPr/>
        </p:nvPicPr>
        <p:blipFill>
          <a:blip r:embed="rId14" cstate="print">
            <a:extLst>
              <a:ext uri="{28A0092B-C50C-407E-A947-70E740481C1C}">
                <a14:useLocalDpi xmlns:a14="http://schemas.microsoft.com/office/drawing/2010/main" val="0"/>
              </a:ext>
            </a:extLst>
          </a:blip>
          <a:srcRect/>
          <a:stretch>
            <a:fillRect/>
          </a:stretch>
        </p:blipFill>
        <p:spPr bwMode="auto">
          <a:xfrm>
            <a:off x="1484313" y="3609975"/>
            <a:ext cx="412750" cy="392113"/>
          </a:xfrm>
          <a:prstGeom prst="rect">
            <a:avLst/>
          </a:prstGeom>
          <a:noFill/>
          <a:extLst>
            <a:ext uri="{909E8E84-426E-40DD-AFC4-6F175D3DCCD1}">
              <a14:hiddenFill xmlns:a14="http://schemas.microsoft.com/office/drawing/2010/main">
                <a:solidFill>
                  <a:srgbClr val="FFFFFF"/>
                </a:solidFill>
              </a14:hiddenFill>
            </a:ext>
          </a:extLst>
        </p:spPr>
      </p:pic>
      <p:pic>
        <p:nvPicPr>
          <p:cNvPr id="119228" name="Picture 444" descr="GUM02_CL05014"/>
          <p:cNvPicPr>
            <a:picLocks noChangeAspect="1" noChangeArrowheads="1"/>
          </p:cNvPicPr>
          <p:nvPr/>
        </p:nvPicPr>
        <p:blipFill>
          <a:blip r:embed="rId15" cstate="print">
            <a:extLst>
              <a:ext uri="{28A0092B-C50C-407E-A947-70E740481C1C}">
                <a14:useLocalDpi xmlns:a14="http://schemas.microsoft.com/office/drawing/2010/main" val="0"/>
              </a:ext>
            </a:extLst>
          </a:blip>
          <a:srcRect/>
          <a:stretch>
            <a:fillRect/>
          </a:stretch>
        </p:blipFill>
        <p:spPr bwMode="auto">
          <a:xfrm>
            <a:off x="1430338" y="2139950"/>
            <a:ext cx="485775" cy="688975"/>
          </a:xfrm>
          <a:prstGeom prst="rect">
            <a:avLst/>
          </a:prstGeom>
          <a:noFill/>
          <a:extLst>
            <a:ext uri="{909E8E84-426E-40DD-AFC4-6F175D3DCCD1}">
              <a14:hiddenFill xmlns:a14="http://schemas.microsoft.com/office/drawing/2010/main">
                <a:solidFill>
                  <a:srgbClr val="FFFFFF"/>
                </a:solidFill>
              </a14:hiddenFill>
            </a:ext>
          </a:extLst>
        </p:spPr>
      </p:pic>
      <p:sp>
        <p:nvSpPr>
          <p:cNvPr id="119232" name="Text Box 448"/>
          <p:cNvSpPr txBox="1">
            <a:spLocks noChangeArrowheads="1"/>
          </p:cNvSpPr>
          <p:nvPr/>
        </p:nvSpPr>
        <p:spPr bwMode="auto">
          <a:xfrm>
            <a:off x="333375" y="617538"/>
            <a:ext cx="619125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ja-JP" altLang="en-US" sz="1400" b="1">
                <a:latin typeface="HG丸ｺﾞｼｯｸM-PRO" panose="020F0600000000000000" pitchFamily="50" charset="-128"/>
              </a:rPr>
              <a:t>２．３　重要業務が受ける被害の想定</a:t>
            </a:r>
            <a:endParaRPr lang="ja-JP" altLang="en-US" b="1">
              <a:latin typeface="HG丸ｺﾞｼｯｸM-PRO" panose="020F0600000000000000" pitchFamily="50" charset="-128"/>
            </a:endParaRPr>
          </a:p>
        </p:txBody>
      </p:sp>
      <p:sp>
        <p:nvSpPr>
          <p:cNvPr id="119233" name="Text Box 449"/>
          <p:cNvSpPr txBox="1">
            <a:spLocks noChangeArrowheads="1"/>
          </p:cNvSpPr>
          <p:nvPr/>
        </p:nvSpPr>
        <p:spPr bwMode="auto">
          <a:xfrm>
            <a:off x="261938" y="847725"/>
            <a:ext cx="6480175"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85725" indent="-85725">
              <a:defRPr kumimoji="1">
                <a:solidFill>
                  <a:schemeClr val="tx1"/>
                </a:solidFill>
                <a:latin typeface="Arial" panose="020B0604020202020204" pitchFamily="34" charset="0"/>
                <a:ea typeface="ＭＳ Ｐゴシック" panose="020B0600070205080204" pitchFamily="50" charset="-128"/>
              </a:defRPr>
            </a:lvl1pPr>
            <a:lvl2pPr>
              <a:defRPr kumimoji="1">
                <a:solidFill>
                  <a:schemeClr val="tx1"/>
                </a:solidFill>
                <a:latin typeface="Arial" panose="020B0604020202020204" pitchFamily="34" charset="0"/>
                <a:ea typeface="ＭＳ Ｐゴシック" panose="020B0600070205080204" pitchFamily="50" charset="-128"/>
              </a:defRPr>
            </a:lvl2pPr>
            <a:lvl3pPr>
              <a:defRPr kumimoji="1">
                <a:solidFill>
                  <a:schemeClr val="tx1"/>
                </a:solidFill>
                <a:latin typeface="Arial" panose="020B0604020202020204" pitchFamily="34" charset="0"/>
                <a:ea typeface="ＭＳ Ｐゴシック" panose="020B0600070205080204" pitchFamily="50" charset="-128"/>
              </a:defRPr>
            </a:lvl3pPr>
            <a:lvl4pPr>
              <a:defRPr kumimoji="1">
                <a:solidFill>
                  <a:schemeClr val="tx1"/>
                </a:solidFill>
                <a:latin typeface="Arial" panose="020B0604020202020204" pitchFamily="34" charset="0"/>
                <a:ea typeface="ＭＳ Ｐゴシック" panose="020B0600070205080204" pitchFamily="50" charset="-128"/>
              </a:defRPr>
            </a:lvl4pPr>
            <a:lvl5pPr>
              <a:defRPr kumimoji="1">
                <a:solidFill>
                  <a:schemeClr val="tx1"/>
                </a:solidFill>
                <a:latin typeface="Arial" panose="020B0604020202020204" pitchFamily="34" charset="0"/>
                <a:ea typeface="ＭＳ Ｐゴシック" panose="020B0600070205080204" pitchFamily="50" charset="-128"/>
              </a:defRPr>
            </a:lvl5pPr>
            <a:lvl6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buFontTx/>
              <a:buChar char="•"/>
            </a:pPr>
            <a:r>
              <a:rPr lang="ja-JP" altLang="en-US" i="1">
                <a:solidFill>
                  <a:schemeClr val="hlink"/>
                </a:solidFill>
                <a:latin typeface="HG丸ｺﾞｼｯｸM-PRO" panose="020F0600000000000000" pitchFamily="50" charset="-128"/>
                <a:ea typeface="HG丸ｺﾞｼｯｸM-PRO" panose="020F0600000000000000" pitchFamily="50" charset="-128"/>
              </a:rPr>
              <a:t>対象とする災害である</a:t>
            </a:r>
            <a:r>
              <a:rPr lang="en-US" altLang="ja-JP" i="1">
                <a:solidFill>
                  <a:schemeClr val="hlink"/>
                </a:solidFill>
                <a:latin typeface="HG丸ｺﾞｼｯｸM-PRO" panose="020F0600000000000000" pitchFamily="50" charset="-128"/>
                <a:ea typeface="HG丸ｺﾞｼｯｸM-PRO" panose="020F0600000000000000" pitchFamily="50" charset="-128"/>
              </a:rPr>
              <a:t>｢</a:t>
            </a:r>
            <a:r>
              <a:rPr lang="ja-JP" altLang="en-US" i="1">
                <a:solidFill>
                  <a:schemeClr val="hlink"/>
                </a:solidFill>
                <a:latin typeface="HG丸ｺﾞｼｯｸM-PRO" panose="020F0600000000000000" pitchFamily="50" charset="-128"/>
                <a:ea typeface="HG丸ｺﾞｼｯｸM-PRO" panose="020F0600000000000000" pitchFamily="50" charset="-128"/>
              </a:rPr>
              <a:t>震度６強程度</a:t>
            </a:r>
            <a:r>
              <a:rPr lang="en-US" altLang="ja-JP" i="1">
                <a:solidFill>
                  <a:schemeClr val="hlink"/>
                </a:solidFill>
                <a:latin typeface="HG丸ｺﾞｼｯｸM-PRO" panose="020F0600000000000000" pitchFamily="50" charset="-128"/>
                <a:ea typeface="HG丸ｺﾞｼｯｸM-PRO" panose="020F0600000000000000" pitchFamily="50" charset="-128"/>
              </a:rPr>
              <a:t>｣</a:t>
            </a:r>
            <a:r>
              <a:rPr lang="ja-JP" altLang="en-US" i="1">
                <a:solidFill>
                  <a:schemeClr val="hlink"/>
                </a:solidFill>
                <a:latin typeface="HG丸ｺﾞｼｯｸM-PRO" panose="020F0600000000000000" pitchFamily="50" charset="-128"/>
                <a:ea typeface="HG丸ｺﾞｼｯｸM-PRO" panose="020F0600000000000000" pitchFamily="50" charset="-128"/>
              </a:rPr>
              <a:t>の大規模地震が発生した場合は、以下のような被害が発生することが想定されます。</a:t>
            </a:r>
          </a:p>
          <a:p>
            <a:pPr>
              <a:buFontTx/>
              <a:buChar char="•"/>
            </a:pPr>
            <a:r>
              <a:rPr lang="ja-JP" altLang="en-US">
                <a:solidFill>
                  <a:srgbClr val="5F5F5F"/>
                </a:solidFill>
                <a:latin typeface="HG丸ｺﾞｼｯｸM-PRO" panose="020F0600000000000000" pitchFamily="50" charset="-128"/>
                <a:ea typeface="HG丸ｺﾞｼｯｸM-PRO" panose="020F0600000000000000" pitchFamily="50" charset="-128"/>
              </a:rPr>
              <a:t>ヒトやモノなどの経営資源にこのような被害が生じた場合に、あなたの会社にどのような影響があるのかをイメージしてください。</a:t>
            </a:r>
          </a:p>
        </p:txBody>
      </p:sp>
      <p:sp>
        <p:nvSpPr>
          <p:cNvPr id="119278" name="AutoShape 494"/>
          <p:cNvSpPr>
            <a:spLocks noChangeArrowheads="1"/>
          </p:cNvSpPr>
          <p:nvPr/>
        </p:nvSpPr>
        <p:spPr bwMode="auto">
          <a:xfrm flipH="1">
            <a:off x="5627688" y="60325"/>
            <a:ext cx="1042987" cy="387350"/>
          </a:xfrm>
          <a:prstGeom prst="flowChartOnlineStorage">
            <a:avLst/>
          </a:prstGeom>
          <a:solidFill>
            <a:srgbClr val="DDDDDD"/>
          </a:solidFill>
          <a:ln>
            <a:noFill/>
          </a:ln>
          <a:effectLst/>
          <a:extLst>
            <a:ext uri="{91240B29-F687-4F45-9708-019B960494DF}">
              <a14:hiddenLine xmlns:a14="http://schemas.microsoft.com/office/drawing/2010/main" w="9525">
                <a:solidFill>
                  <a:srgbClr val="C0C0C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sp>
        <p:nvSpPr>
          <p:cNvPr id="119279" name="AutoShape 495"/>
          <p:cNvSpPr>
            <a:spLocks noChangeArrowheads="1"/>
          </p:cNvSpPr>
          <p:nvPr/>
        </p:nvSpPr>
        <p:spPr bwMode="auto">
          <a:xfrm flipH="1">
            <a:off x="4605338" y="63500"/>
            <a:ext cx="1042987" cy="388938"/>
          </a:xfrm>
          <a:prstGeom prst="flowChartOnlineStorage">
            <a:avLst/>
          </a:prstGeom>
          <a:solidFill>
            <a:srgbClr val="FFFFB2"/>
          </a:solidFill>
          <a:ln>
            <a:noFill/>
          </a:ln>
          <a:effectLst/>
          <a:extLst>
            <a:ext uri="{91240B29-F687-4F45-9708-019B960494DF}">
              <a14:hiddenLine xmlns:a14="http://schemas.microsoft.com/office/drawing/2010/main" w="9525">
                <a:solidFill>
                  <a:srgbClr val="C0C0C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sp>
        <p:nvSpPr>
          <p:cNvPr id="119280" name="AutoShape 496"/>
          <p:cNvSpPr>
            <a:spLocks noChangeArrowheads="1"/>
          </p:cNvSpPr>
          <p:nvPr/>
        </p:nvSpPr>
        <p:spPr bwMode="auto">
          <a:xfrm flipH="1">
            <a:off x="3573463" y="60325"/>
            <a:ext cx="1052512" cy="387350"/>
          </a:xfrm>
          <a:prstGeom prst="flowChartOnlineStorage">
            <a:avLst/>
          </a:prstGeom>
          <a:solidFill>
            <a:srgbClr val="DDDDDD"/>
          </a:solidFill>
          <a:ln>
            <a:noFill/>
          </a:ln>
          <a:effectLst/>
          <a:extLst>
            <a:ext uri="{91240B29-F687-4F45-9708-019B960494DF}">
              <a14:hiddenLine xmlns:a14="http://schemas.microsoft.com/office/drawing/2010/main" w="9525">
                <a:solidFill>
                  <a:srgbClr val="C0C0C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sp>
        <p:nvSpPr>
          <p:cNvPr id="119281" name="Text Box 497"/>
          <p:cNvSpPr txBox="1">
            <a:spLocks noChangeArrowheads="1"/>
          </p:cNvSpPr>
          <p:nvPr/>
        </p:nvSpPr>
        <p:spPr bwMode="auto">
          <a:xfrm>
            <a:off x="3894138" y="57150"/>
            <a:ext cx="688975" cy="39687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28575">
                <a:solidFill>
                  <a:srgbClr val="00FF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ja-JP" altLang="en-US">
                <a:solidFill>
                  <a:schemeClr val="bg2"/>
                </a:solidFill>
              </a:rPr>
              <a:t>目標を</a:t>
            </a:r>
          </a:p>
          <a:p>
            <a:r>
              <a:rPr lang="ja-JP" altLang="en-US">
                <a:solidFill>
                  <a:schemeClr val="bg2"/>
                </a:solidFill>
              </a:rPr>
              <a:t>たてる！</a:t>
            </a:r>
          </a:p>
        </p:txBody>
      </p:sp>
      <p:sp>
        <p:nvSpPr>
          <p:cNvPr id="119282" name="Text Box 498"/>
          <p:cNvSpPr txBox="1">
            <a:spLocks noChangeArrowheads="1"/>
          </p:cNvSpPr>
          <p:nvPr/>
        </p:nvSpPr>
        <p:spPr bwMode="auto">
          <a:xfrm>
            <a:off x="4797425" y="57150"/>
            <a:ext cx="815975" cy="39687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28575">
                <a:solidFill>
                  <a:srgbClr val="00FF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pPr algn="ctr"/>
            <a:r>
              <a:rPr lang="ja-JP" altLang="en-US">
                <a:solidFill>
                  <a:srgbClr val="FF3300"/>
                </a:solidFill>
              </a:rPr>
              <a:t>ギャップを</a:t>
            </a:r>
          </a:p>
          <a:p>
            <a:pPr algn="ctr"/>
            <a:r>
              <a:rPr lang="ja-JP" altLang="en-US">
                <a:solidFill>
                  <a:srgbClr val="FF3300"/>
                </a:solidFill>
              </a:rPr>
              <a:t>把握する！</a:t>
            </a:r>
          </a:p>
        </p:txBody>
      </p:sp>
      <p:sp>
        <p:nvSpPr>
          <p:cNvPr id="119283" name="Text Box 499"/>
          <p:cNvSpPr txBox="1">
            <a:spLocks noChangeArrowheads="1"/>
          </p:cNvSpPr>
          <p:nvPr/>
        </p:nvSpPr>
        <p:spPr bwMode="auto">
          <a:xfrm>
            <a:off x="5781675" y="57150"/>
            <a:ext cx="815975" cy="39687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28575">
                <a:solidFill>
                  <a:srgbClr val="00FF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pPr algn="ctr"/>
            <a:r>
              <a:rPr lang="ja-JP" altLang="en-US">
                <a:solidFill>
                  <a:schemeClr val="bg2"/>
                </a:solidFill>
              </a:rPr>
              <a:t>ギャップを</a:t>
            </a:r>
          </a:p>
          <a:p>
            <a:pPr algn="ctr"/>
            <a:r>
              <a:rPr lang="ja-JP" altLang="en-US">
                <a:solidFill>
                  <a:schemeClr val="bg2"/>
                </a:solidFill>
              </a:rPr>
              <a:t>埋める！</a:t>
            </a:r>
          </a:p>
        </p:txBody>
      </p:sp>
      <p:sp>
        <p:nvSpPr>
          <p:cNvPr id="119288" name="Text Box 504"/>
          <p:cNvSpPr txBox="1">
            <a:spLocks noChangeArrowheads="1"/>
          </p:cNvSpPr>
          <p:nvPr/>
        </p:nvSpPr>
        <p:spPr bwMode="auto">
          <a:xfrm>
            <a:off x="260350" y="1466850"/>
            <a:ext cx="1450975" cy="246063"/>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28575">
                <a:solidFill>
                  <a:srgbClr val="00FF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ja-JP" altLang="en-US" b="1"/>
              <a:t>＜経営資源への被害＞</a:t>
            </a:r>
          </a:p>
        </p:txBody>
      </p:sp>
      <p:sp>
        <p:nvSpPr>
          <p:cNvPr id="119291" name="AutoShape 507"/>
          <p:cNvSpPr>
            <a:spLocks noChangeArrowheads="1"/>
          </p:cNvSpPr>
          <p:nvPr/>
        </p:nvSpPr>
        <p:spPr bwMode="auto">
          <a:xfrm>
            <a:off x="574675" y="9128125"/>
            <a:ext cx="5761038" cy="577850"/>
          </a:xfrm>
          <a:prstGeom prst="roundRect">
            <a:avLst>
              <a:gd name="adj" fmla="val 16667"/>
            </a:avLst>
          </a:prstGeom>
          <a:solidFill>
            <a:srgbClr val="CCFF66"/>
          </a:solidFill>
          <a:ln w="6350">
            <a:solidFill>
              <a:srgbClr val="0033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sp>
        <p:nvSpPr>
          <p:cNvPr id="119292" name="Text Box 508"/>
          <p:cNvSpPr txBox="1">
            <a:spLocks noChangeArrowheads="1"/>
          </p:cNvSpPr>
          <p:nvPr/>
        </p:nvSpPr>
        <p:spPr bwMode="auto">
          <a:xfrm>
            <a:off x="892175" y="9128125"/>
            <a:ext cx="5561013" cy="550863"/>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28575">
                <a:solidFill>
                  <a:srgbClr val="00FF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p>
            <a:r>
              <a:rPr lang="ja-JP" altLang="en-US">
                <a:solidFill>
                  <a:srgbClr val="003300"/>
                </a:solidFill>
                <a:latin typeface="HG丸ｺﾞｼｯｸM-PRO" panose="020F0600000000000000" pitchFamily="50" charset="-128"/>
              </a:rPr>
              <a:t>ここで確認した被害状況を参考に、「</a:t>
            </a:r>
            <a:r>
              <a:rPr lang="en-US" altLang="ja-JP">
                <a:solidFill>
                  <a:srgbClr val="003300"/>
                </a:solidFill>
                <a:latin typeface="HG丸ｺﾞｼｯｸM-PRO" panose="020F0600000000000000" pitchFamily="50" charset="-128"/>
              </a:rPr>
              <a:t>2.2</a:t>
            </a:r>
            <a:r>
              <a:rPr lang="ja-JP" altLang="en-US">
                <a:solidFill>
                  <a:srgbClr val="003300"/>
                </a:solidFill>
                <a:latin typeface="HG丸ｺﾞｼｯｸM-PRO" panose="020F0600000000000000" pitchFamily="50" charset="-128"/>
              </a:rPr>
              <a:t>　重要業務と復旧目標の決定」で決めたあなたの会社の重要業務に、どのような影響があって、どのような対応をしなければならないかを、次の「２</a:t>
            </a:r>
            <a:r>
              <a:rPr lang="en-US" altLang="ja-JP">
                <a:solidFill>
                  <a:srgbClr val="003300"/>
                </a:solidFill>
                <a:latin typeface="HG丸ｺﾞｼｯｸM-PRO" panose="020F0600000000000000" pitchFamily="50" charset="-128"/>
              </a:rPr>
              <a:t>.</a:t>
            </a:r>
            <a:r>
              <a:rPr lang="ja-JP" altLang="en-US">
                <a:solidFill>
                  <a:srgbClr val="003300"/>
                </a:solidFill>
                <a:latin typeface="HG丸ｺﾞｼｯｸM-PRO" panose="020F0600000000000000" pitchFamily="50" charset="-128"/>
              </a:rPr>
              <a:t>４　想定される被害に基づくＢＣＰ対応策」で検討していきます。</a:t>
            </a:r>
          </a:p>
        </p:txBody>
      </p:sp>
      <p:sp>
        <p:nvSpPr>
          <p:cNvPr id="119293" name="Line 509"/>
          <p:cNvSpPr>
            <a:spLocks noChangeShapeType="1"/>
          </p:cNvSpPr>
          <p:nvPr/>
        </p:nvSpPr>
        <p:spPr bwMode="auto">
          <a:xfrm>
            <a:off x="693738" y="9272588"/>
            <a:ext cx="215900" cy="0"/>
          </a:xfrm>
          <a:prstGeom prst="line">
            <a:avLst/>
          </a:prstGeom>
          <a:noFill/>
          <a:ln w="28575" cap="rnd">
            <a:solidFill>
              <a:srgbClr val="003300"/>
            </a:solidFill>
            <a:prstDash val="sysDot"/>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29131" name="Group 3179"/>
          <p:cNvGraphicFramePr>
            <a:graphicFrameLocks noGrp="1"/>
          </p:cNvGraphicFramePr>
          <p:nvPr/>
        </p:nvGraphicFramePr>
        <p:xfrm>
          <a:off x="112713" y="1928813"/>
          <a:ext cx="6267450" cy="7502525"/>
        </p:xfrm>
        <a:graphic>
          <a:graphicData uri="http://schemas.openxmlformats.org/drawingml/2006/table">
            <a:tbl>
              <a:tblPr/>
              <a:tblGrid>
                <a:gridCol w="434975">
                  <a:extLst>
                    <a:ext uri="{9D8B030D-6E8A-4147-A177-3AD203B41FA5}">
                      <a16:colId xmlns:a16="http://schemas.microsoft.com/office/drawing/2014/main" val="2274062113"/>
                    </a:ext>
                  </a:extLst>
                </a:gridCol>
                <a:gridCol w="1192212">
                  <a:extLst>
                    <a:ext uri="{9D8B030D-6E8A-4147-A177-3AD203B41FA5}">
                      <a16:colId xmlns:a16="http://schemas.microsoft.com/office/drawing/2014/main" val="2311576843"/>
                    </a:ext>
                  </a:extLst>
                </a:gridCol>
                <a:gridCol w="1223963">
                  <a:extLst>
                    <a:ext uri="{9D8B030D-6E8A-4147-A177-3AD203B41FA5}">
                      <a16:colId xmlns:a16="http://schemas.microsoft.com/office/drawing/2014/main" val="3530002576"/>
                    </a:ext>
                  </a:extLst>
                </a:gridCol>
                <a:gridCol w="2292350">
                  <a:extLst>
                    <a:ext uri="{9D8B030D-6E8A-4147-A177-3AD203B41FA5}">
                      <a16:colId xmlns:a16="http://schemas.microsoft.com/office/drawing/2014/main" val="3218187686"/>
                    </a:ext>
                  </a:extLst>
                </a:gridCol>
                <a:gridCol w="561975">
                  <a:extLst>
                    <a:ext uri="{9D8B030D-6E8A-4147-A177-3AD203B41FA5}">
                      <a16:colId xmlns:a16="http://schemas.microsoft.com/office/drawing/2014/main" val="2042726548"/>
                    </a:ext>
                  </a:extLst>
                </a:gridCol>
                <a:gridCol w="561975">
                  <a:extLst>
                    <a:ext uri="{9D8B030D-6E8A-4147-A177-3AD203B41FA5}">
                      <a16:colId xmlns:a16="http://schemas.microsoft.com/office/drawing/2014/main" val="2006355220"/>
                    </a:ext>
                  </a:extLst>
                </a:gridCol>
              </a:tblGrid>
              <a:tr h="246063">
                <a:tc rowSpan="2">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ctr"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重要</a:t>
                      </a:r>
                    </a:p>
                    <a:p>
                      <a:pPr marL="0" marR="0" lvl="0" indent="0" algn="ctr" defTabSz="1279525" rtl="0" eaLnBrk="1" fontAlgn="ctr"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業務</a:t>
                      </a:r>
                    </a:p>
                  </a:txBody>
                  <a:tcPr marL="90000" marR="90000" marT="46800" marB="46800" anchor="ctr" horzOverflow="overflow">
                    <a:lnL w="1270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gridSpan="2">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ctr"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重要な経営資源の洗い出し</a:t>
                      </a: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hMerge="1">
                  <a:txBody>
                    <a:bodyPr/>
                    <a:lstStyle/>
                    <a:p>
                      <a:endParaRPr kumimoji="1" lang="ja-JP" altLang="en-US"/>
                    </a:p>
                  </a:txBody>
                  <a:tcPr/>
                </a:tc>
                <a:tc gridSpan="3">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ctr"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経営資源がどうなるのか？</a:t>
                      </a:r>
                    </a:p>
                  </a:txBody>
                  <a:tcPr marL="90000" marR="90000" marT="46800" marB="46800" anchor="ctr" horzOverflow="overflow">
                    <a:lnL w="952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951948826"/>
                  </a:ext>
                </a:extLst>
              </a:tr>
              <a:tr h="246063">
                <a:tc vMerge="1">
                  <a:txBody>
                    <a:bodyPr/>
                    <a:lstStyle/>
                    <a:p>
                      <a:endParaRPr kumimoji="1" lang="ja-JP" altLang="en-US"/>
                    </a:p>
                  </a:txBody>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ctr"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経営資源の区分</a:t>
                      </a: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ctr"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重要な経営資源</a:t>
                      </a: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ctr"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設問</a:t>
                      </a: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20000"/>
                        </a:spcBef>
                        <a:spcAft>
                          <a:spcPct val="0"/>
                        </a:spcAft>
                        <a:buClrTx/>
                        <a:buSzTx/>
                        <a:buFontTx/>
                        <a:buNone/>
                        <a:tabLst/>
                      </a:pPr>
                      <a:r>
                        <a:rPr kumimoji="1" lang="ja-JP" altLang="en-US" sz="900" b="1"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はい</a:t>
                      </a: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20000"/>
                        </a:spcBef>
                        <a:spcAft>
                          <a:spcPct val="0"/>
                        </a:spcAft>
                        <a:buClrTx/>
                        <a:buSzTx/>
                        <a:buFontTx/>
                        <a:buNone/>
                        <a:tabLst/>
                      </a:pPr>
                      <a:r>
                        <a:rPr kumimoji="1" lang="ja-JP" altLang="en-US" sz="900" b="1"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いいえ</a:t>
                      </a:r>
                    </a:p>
                  </a:txBody>
                  <a:tcPr marL="90000" marR="90000" marT="46800" marB="46800" anchor="ctr" horzOverflow="overflow">
                    <a:lnL w="952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DDDDD"/>
                    </a:solidFill>
                  </a:tcPr>
                </a:tc>
                <a:extLst>
                  <a:ext uri="{0D108BD9-81ED-4DB2-BD59-A6C34878D82A}">
                    <a16:rowId xmlns:a16="http://schemas.microsoft.com/office/drawing/2014/main" val="3069076321"/>
                  </a:ext>
                </a:extLst>
              </a:tr>
              <a:tr h="371475">
                <a:tc rowSpan="19">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ctr" latinLnBrk="0" hangingPunct="1">
                        <a:lnSpc>
                          <a:spcPct val="100000"/>
                        </a:lnSpc>
                        <a:spcBef>
                          <a:spcPct val="20000"/>
                        </a:spcBef>
                        <a:spcAft>
                          <a:spcPct val="0"/>
                        </a:spcAft>
                        <a:buClrTx/>
                        <a:buSzTx/>
                        <a:buFontTx/>
                        <a:buNone/>
                        <a:tabLst/>
                      </a:pPr>
                      <a:r>
                        <a:rPr kumimoji="1" lang="ja-JP" altLang="en-US" sz="1400" b="0"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歯車・ギヤーボックスの製造・出荷</a:t>
                      </a:r>
                    </a:p>
                  </a:txBody>
                  <a:tcPr marL="90000" marR="90000" marT="46800" marB="46800" vert="eaVert" anchor="ctr" horzOverflow="overflow">
                    <a:lnL w="1270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5">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ctr" latinLnBrk="0" hangingPunct="1">
                        <a:lnSpc>
                          <a:spcPct val="100000"/>
                        </a:lnSpc>
                        <a:spcBef>
                          <a:spcPct val="20000"/>
                        </a:spcBef>
                        <a:spcAft>
                          <a:spcPct val="0"/>
                        </a:spcAft>
                        <a:buClrTx/>
                        <a:buSzTx/>
                        <a:buFontTx/>
                        <a:buNone/>
                        <a:tabLst/>
                      </a:pPr>
                      <a:r>
                        <a:rPr kumimoji="1" lang="ja-JP" altLang="en-US" sz="1200" b="1" i="0" u="none" strike="noStrike" cap="none" normalizeH="0" baseline="0" smtClean="0">
                          <a:ln>
                            <a:noFill/>
                          </a:ln>
                          <a:solidFill>
                            <a:srgbClr val="3333FF"/>
                          </a:solidFill>
                          <a:effectLst/>
                          <a:latin typeface="HG丸ｺﾞｼｯｸM-PRO" panose="020F0600000000000000" pitchFamily="50" charset="-128"/>
                          <a:ea typeface="HG丸ｺﾞｼｯｸM-PRO" panose="020F0600000000000000" pitchFamily="50" charset="-128"/>
                        </a:rPr>
                        <a:t>ヒト</a:t>
                      </a:r>
                    </a:p>
                    <a:p>
                      <a:pPr marL="0" marR="0" lvl="0" indent="0" algn="l" defTabSz="1279525" rtl="0" eaLnBrk="1" fontAlgn="ctr" latinLnBrk="0" hangingPunct="1">
                        <a:lnSpc>
                          <a:spcPct val="100000"/>
                        </a:lnSpc>
                        <a:spcBef>
                          <a:spcPct val="20000"/>
                        </a:spcBef>
                        <a:spcAft>
                          <a:spcPct val="0"/>
                        </a:spcAft>
                        <a:buClrTx/>
                        <a:buSzTx/>
                        <a:buFontTx/>
                        <a:buNone/>
                        <a:tabLst/>
                      </a:pPr>
                      <a:r>
                        <a:rPr kumimoji="1" lang="ja-JP" altLang="en-US" sz="8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・誰が必要ですか？</a:t>
                      </a:r>
                    </a:p>
                    <a:p>
                      <a:pPr marL="0" marR="0" lvl="0" indent="0" algn="l" defTabSz="1279525" rtl="0" eaLnBrk="1" fontAlgn="ctr" latinLnBrk="0" hangingPunct="1">
                        <a:lnSpc>
                          <a:spcPct val="100000"/>
                        </a:lnSpc>
                        <a:spcBef>
                          <a:spcPct val="20000"/>
                        </a:spcBef>
                        <a:spcAft>
                          <a:spcPct val="0"/>
                        </a:spcAft>
                        <a:buClrTx/>
                        <a:buSzTx/>
                        <a:buFontTx/>
                        <a:buNone/>
                        <a:tabLst/>
                      </a:pPr>
                      <a:r>
                        <a:rPr kumimoji="1" lang="ja-JP" altLang="en-US" sz="8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・何人必要ですか？</a:t>
                      </a: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5">
                  <a:txBody>
                    <a:bodyPr/>
                    <a:lstStyle>
                      <a:lvl1pPr marL="85725" indent="-85725"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85725" marR="0" lvl="0" indent="-85725" algn="l" defTabSz="1279525" rtl="0" eaLnBrk="1" fontAlgn="ctr" latinLnBrk="0" hangingPunct="1">
                        <a:lnSpc>
                          <a:spcPct val="100000"/>
                        </a:lnSpc>
                        <a:spcBef>
                          <a:spcPct val="20000"/>
                        </a:spcBef>
                        <a:spcAft>
                          <a:spcPct val="0"/>
                        </a:spcAft>
                        <a:buClrTx/>
                        <a:buSzTx/>
                        <a:buFontTx/>
                        <a:buChar char="•"/>
                        <a:tabLst/>
                      </a:pPr>
                      <a:r>
                        <a:rPr kumimoji="1" lang="ja-JP" altLang="en-US"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顧客対応に営業部門</a:t>
                      </a:r>
                      <a:r>
                        <a:rPr kumimoji="1" lang="en-US"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3</a:t>
                      </a:r>
                      <a:r>
                        <a:rPr kumimoji="1" lang="ja-JP" altLang="en-US"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名</a:t>
                      </a:r>
                    </a:p>
                    <a:p>
                      <a:pPr marL="85725" marR="0" lvl="0" indent="-85725" algn="l" defTabSz="1279525" rtl="0" eaLnBrk="1" fontAlgn="ctr" latinLnBrk="0" hangingPunct="1">
                        <a:lnSpc>
                          <a:spcPct val="100000"/>
                        </a:lnSpc>
                        <a:spcBef>
                          <a:spcPct val="20000"/>
                        </a:spcBef>
                        <a:spcAft>
                          <a:spcPct val="0"/>
                        </a:spcAft>
                        <a:buClrTx/>
                        <a:buSzTx/>
                        <a:buFontTx/>
                        <a:buChar char="•"/>
                        <a:tabLst/>
                      </a:pPr>
                      <a:r>
                        <a:rPr kumimoji="1" lang="ja-JP" altLang="en-US"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歯車製造部門３名</a:t>
                      </a:r>
                    </a:p>
                    <a:p>
                      <a:pPr marL="85725" marR="0" lvl="0" indent="-85725" algn="l" defTabSz="1279525" rtl="0" eaLnBrk="1" fontAlgn="ctr" latinLnBrk="0" hangingPunct="1">
                        <a:lnSpc>
                          <a:spcPct val="100000"/>
                        </a:lnSpc>
                        <a:spcBef>
                          <a:spcPct val="20000"/>
                        </a:spcBef>
                        <a:spcAft>
                          <a:spcPct val="0"/>
                        </a:spcAft>
                        <a:buClrTx/>
                        <a:buSzTx/>
                        <a:buFontTx/>
                        <a:buChar char="•"/>
                        <a:tabLst/>
                      </a:pPr>
                      <a:r>
                        <a:rPr kumimoji="1" lang="ja-JP" altLang="en-US"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ギヤーボックス製造部門５名</a:t>
                      </a:r>
                    </a:p>
                    <a:p>
                      <a:pPr marL="85725" marR="0" lvl="0" indent="-85725" algn="l" defTabSz="1279525" rtl="0" eaLnBrk="1" fontAlgn="ctr" latinLnBrk="0" hangingPunct="1">
                        <a:lnSpc>
                          <a:spcPct val="100000"/>
                        </a:lnSpc>
                        <a:spcBef>
                          <a:spcPct val="20000"/>
                        </a:spcBef>
                        <a:spcAft>
                          <a:spcPct val="0"/>
                        </a:spcAft>
                        <a:buClrTx/>
                        <a:buSzTx/>
                        <a:buFontTx/>
                        <a:buChar char="•"/>
                        <a:tabLst/>
                      </a:pPr>
                      <a:r>
                        <a:rPr kumimoji="1" lang="ja-JP" altLang="en-US"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設備</a:t>
                      </a:r>
                      <a:r>
                        <a:rPr kumimoji="1" lang="en-US"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A</a:t>
                      </a:r>
                      <a:r>
                        <a:rPr kumimoji="1" lang="ja-JP" altLang="en-US"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の点検、調整に○○主任</a:t>
                      </a:r>
                    </a:p>
                    <a:p>
                      <a:pPr marL="85725" marR="0" lvl="0" indent="-85725" algn="l" defTabSz="1279525" rtl="0" eaLnBrk="1" fontAlgn="ctr" latinLnBrk="0" hangingPunct="1">
                        <a:lnSpc>
                          <a:spcPct val="100000"/>
                        </a:lnSpc>
                        <a:spcBef>
                          <a:spcPct val="20000"/>
                        </a:spcBef>
                        <a:spcAft>
                          <a:spcPct val="0"/>
                        </a:spcAft>
                        <a:buClrTx/>
                        <a:buSzTx/>
                        <a:buFontTx/>
                        <a:buChar char="•"/>
                        <a:tabLst/>
                      </a:pPr>
                      <a:endParaRPr kumimoji="1" lang="en-US"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15000"/>
                        </a:spcBef>
                        <a:spcAft>
                          <a:spcPct val="0"/>
                        </a:spcAft>
                        <a:buClrTx/>
                        <a:buSzTx/>
                        <a:buFontTx/>
                        <a:buNone/>
                        <a:tabLst/>
                      </a:pPr>
                      <a:r>
                        <a:rPr kumimoji="1" lang="ja-JP" altLang="en-US" sz="9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従業員の安否確認はできますか？</a:t>
                      </a: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9525" cap="flat" cmpd="sng" algn="ctr">
                      <a:solidFill>
                        <a:srgbClr val="80808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15000"/>
                        </a:spcBef>
                        <a:spcAft>
                          <a:spcPct val="0"/>
                        </a:spcAft>
                        <a:buClrTx/>
                        <a:buSzTx/>
                        <a:buFontTx/>
                        <a:buNone/>
                        <a:tabLst/>
                      </a:pPr>
                      <a:r>
                        <a:rPr kumimoji="1" lang="en-US" altLang="ja-JP"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a:t>
                      </a: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9525" cap="flat" cmpd="sng" algn="ctr">
                      <a:solidFill>
                        <a:srgbClr val="80808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20000"/>
                        </a:spcBef>
                        <a:spcAft>
                          <a:spcPct val="0"/>
                        </a:spcAft>
                        <a:buClrTx/>
                        <a:buSzTx/>
                        <a:buFontTx/>
                        <a:buNone/>
                        <a:tabLst/>
                      </a:pPr>
                      <a:r>
                        <a:rPr kumimoji="1" lang="en-US" altLang="ja-JP" sz="1000" b="1" i="0" u="none" strike="noStrike" cap="none" normalizeH="0" baseline="0" smtClean="0">
                          <a:ln>
                            <a:noFill/>
                          </a:ln>
                          <a:solidFill>
                            <a:srgbClr val="990000"/>
                          </a:solidFill>
                          <a:effectLst/>
                          <a:latin typeface="Arial" panose="020B0604020202020204" pitchFamily="34" charset="0"/>
                          <a:ea typeface="ＭＳ Ｐゴシック" panose="020B0600070205080204" pitchFamily="50" charset="-128"/>
                          <a:sym typeface="Wingdings" panose="05000000000000000000" pitchFamily="2" charset="2"/>
                        </a:rPr>
                        <a:t></a:t>
                      </a:r>
                    </a:p>
                  </a:txBody>
                  <a:tcPr marL="90000" marR="90000" marT="46800" marB="46800" anchor="ctr" horzOverflow="overflow">
                    <a:lnL w="952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9525" cap="flat" cmpd="sng" algn="ctr">
                      <a:solidFill>
                        <a:srgbClr val="80808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233473403"/>
                  </a:ext>
                </a:extLst>
              </a:tr>
              <a:tr h="360363">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15000"/>
                        </a:spcBef>
                        <a:spcAft>
                          <a:spcPct val="0"/>
                        </a:spcAft>
                        <a:buClrTx/>
                        <a:buSzTx/>
                        <a:buFontTx/>
                        <a:buNone/>
                        <a:tabLst/>
                      </a:pPr>
                      <a:r>
                        <a:rPr kumimoji="1" lang="ja-JP" altLang="en-US" sz="9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出社・待機の指示はできますか？</a:t>
                      </a: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15000"/>
                        </a:spcBef>
                        <a:spcAft>
                          <a:spcPct val="0"/>
                        </a:spcAft>
                        <a:buClrTx/>
                        <a:buSzTx/>
                        <a:buFontTx/>
                        <a:buNone/>
                        <a:tabLst/>
                      </a:pPr>
                      <a:r>
                        <a:rPr kumimoji="1" lang="en-US" altLang="ja-JP"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a:t>
                      </a: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20000"/>
                        </a:spcBef>
                        <a:spcAft>
                          <a:spcPct val="0"/>
                        </a:spcAft>
                        <a:buClrTx/>
                        <a:buSzTx/>
                        <a:buFontTx/>
                        <a:buNone/>
                        <a:tabLst/>
                      </a:pPr>
                      <a:r>
                        <a:rPr kumimoji="1" lang="en-US" altLang="ja-JP" sz="1000" b="1" i="0" u="none" strike="noStrike" cap="none" normalizeH="0" baseline="0" smtClean="0">
                          <a:ln>
                            <a:noFill/>
                          </a:ln>
                          <a:solidFill>
                            <a:srgbClr val="990000"/>
                          </a:solidFill>
                          <a:effectLst/>
                          <a:latin typeface="Arial" panose="020B0604020202020204" pitchFamily="34" charset="0"/>
                          <a:ea typeface="ＭＳ Ｐゴシック" panose="020B0600070205080204" pitchFamily="50" charset="-128"/>
                          <a:sym typeface="Wingdings" panose="05000000000000000000" pitchFamily="2" charset="2"/>
                        </a:rPr>
                        <a:t></a:t>
                      </a:r>
                    </a:p>
                  </a:txBody>
                  <a:tcPr marL="90000" marR="90000" marT="46800" marB="46800" anchor="ctr" horzOverflow="overflow">
                    <a:lnL w="952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550096106"/>
                  </a:ext>
                </a:extLst>
              </a:tr>
              <a:tr h="369888">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15000"/>
                        </a:spcBef>
                        <a:spcAft>
                          <a:spcPct val="0"/>
                        </a:spcAft>
                        <a:buClrTx/>
                        <a:buSzTx/>
                        <a:buFontTx/>
                        <a:buNone/>
                        <a:tabLst/>
                      </a:pPr>
                      <a:r>
                        <a:rPr kumimoji="1" lang="ja-JP" altLang="en-US" sz="9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避難経路は確保されていますか？</a:t>
                      </a: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15000"/>
                        </a:spcBef>
                        <a:spcAft>
                          <a:spcPct val="0"/>
                        </a:spcAft>
                        <a:buClrTx/>
                        <a:buSzTx/>
                        <a:buFontTx/>
                        <a:buNone/>
                        <a:tabLst/>
                      </a:pPr>
                      <a:r>
                        <a:rPr kumimoji="1" lang="en-US" altLang="ja-JP"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a:t>
                      </a: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20000"/>
                        </a:spcBef>
                        <a:spcAft>
                          <a:spcPct val="0"/>
                        </a:spcAft>
                        <a:buClrTx/>
                        <a:buSzTx/>
                        <a:buFontTx/>
                        <a:buNone/>
                        <a:tabLst/>
                      </a:pPr>
                      <a:r>
                        <a:rPr kumimoji="1" lang="en-US" altLang="ja-JP" sz="1000" b="1" i="0" u="none" strike="noStrike" cap="none" normalizeH="0" baseline="0" smtClean="0">
                          <a:ln>
                            <a:noFill/>
                          </a:ln>
                          <a:solidFill>
                            <a:srgbClr val="990000"/>
                          </a:solidFill>
                          <a:effectLst/>
                          <a:latin typeface="Arial" panose="020B0604020202020204" pitchFamily="34" charset="0"/>
                          <a:ea typeface="ＭＳ Ｐゴシック" panose="020B0600070205080204" pitchFamily="50" charset="-128"/>
                          <a:sym typeface="Wingdings" panose="05000000000000000000" pitchFamily="2" charset="2"/>
                        </a:rPr>
                        <a:t></a:t>
                      </a:r>
                    </a:p>
                  </a:txBody>
                  <a:tcPr marL="90000" marR="90000" marT="46800" marB="46800" anchor="ctr" horzOverflow="overflow">
                    <a:lnL w="952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593896965"/>
                  </a:ext>
                </a:extLst>
              </a:tr>
              <a:tr h="387350">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15000"/>
                        </a:spcBef>
                        <a:spcAft>
                          <a:spcPct val="0"/>
                        </a:spcAft>
                        <a:buClrTx/>
                        <a:buSzTx/>
                        <a:buFontTx/>
                        <a:buNone/>
                        <a:tabLst/>
                      </a:pPr>
                      <a:r>
                        <a:rPr kumimoji="1" lang="ja-JP" altLang="en-US" sz="9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就業時間外に地震が発生した時、会社に出社する要員を決めていますか？</a:t>
                      </a: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15000"/>
                        </a:spcBef>
                        <a:spcAft>
                          <a:spcPct val="0"/>
                        </a:spcAft>
                        <a:buClrTx/>
                        <a:buSzTx/>
                        <a:buFontTx/>
                        <a:buNone/>
                        <a:tabLst/>
                      </a:pPr>
                      <a:r>
                        <a:rPr kumimoji="1" lang="en-US" altLang="ja-JP"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a:t>
                      </a: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20000"/>
                        </a:spcBef>
                        <a:spcAft>
                          <a:spcPct val="0"/>
                        </a:spcAft>
                        <a:buClrTx/>
                        <a:buSzTx/>
                        <a:buFontTx/>
                        <a:buNone/>
                        <a:tabLst/>
                      </a:pPr>
                      <a:r>
                        <a:rPr kumimoji="1" lang="en-US" altLang="ja-JP" sz="1000" b="1" i="0" u="none" strike="noStrike" cap="none" normalizeH="0" baseline="0" smtClean="0">
                          <a:ln>
                            <a:noFill/>
                          </a:ln>
                          <a:solidFill>
                            <a:srgbClr val="990000"/>
                          </a:solidFill>
                          <a:effectLst/>
                          <a:latin typeface="Arial" panose="020B0604020202020204" pitchFamily="34" charset="0"/>
                          <a:ea typeface="ＭＳ Ｐゴシック" panose="020B0600070205080204" pitchFamily="50" charset="-128"/>
                          <a:sym typeface="Wingdings" panose="05000000000000000000" pitchFamily="2" charset="2"/>
                        </a:rPr>
                        <a:t></a:t>
                      </a:r>
                    </a:p>
                  </a:txBody>
                  <a:tcPr marL="90000" marR="90000" marT="46800" marB="46800" anchor="ctr" horzOverflow="overflow">
                    <a:lnL w="952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9905560"/>
                  </a:ext>
                </a:extLst>
              </a:tr>
              <a:tr h="338138">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15000"/>
                        </a:spcBef>
                        <a:spcAft>
                          <a:spcPct val="0"/>
                        </a:spcAft>
                        <a:buClrTx/>
                        <a:buSzTx/>
                        <a:buFontTx/>
                        <a:buNone/>
                        <a:tabLst/>
                      </a:pPr>
                      <a:r>
                        <a:rPr kumimoji="1" lang="ja-JP" altLang="en-US" sz="9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応援要請は可能ですか？</a:t>
                      </a: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rgbClr val="80808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15000"/>
                        </a:spcBef>
                        <a:spcAft>
                          <a:spcPct val="0"/>
                        </a:spcAft>
                        <a:buClrTx/>
                        <a:buSzTx/>
                        <a:buFontTx/>
                        <a:buNone/>
                        <a:tabLst/>
                      </a:pPr>
                      <a:r>
                        <a:rPr kumimoji="1" lang="en-US" altLang="ja-JP"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a:t>
                      </a: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rgbClr val="80808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20000"/>
                        </a:spcBef>
                        <a:spcAft>
                          <a:spcPct val="0"/>
                        </a:spcAft>
                        <a:buClrTx/>
                        <a:buSzTx/>
                        <a:buFontTx/>
                        <a:buNone/>
                        <a:tabLst/>
                      </a:pPr>
                      <a:r>
                        <a:rPr kumimoji="1" lang="en-US" altLang="ja-JP" sz="1000" b="1" i="0" u="none" strike="noStrike" cap="none" normalizeH="0" baseline="0" smtClean="0">
                          <a:ln>
                            <a:noFill/>
                          </a:ln>
                          <a:solidFill>
                            <a:srgbClr val="990000"/>
                          </a:solidFill>
                          <a:effectLst/>
                          <a:latin typeface="Arial" panose="020B0604020202020204" pitchFamily="34" charset="0"/>
                          <a:ea typeface="ＭＳ Ｐゴシック" panose="020B0600070205080204" pitchFamily="50" charset="-128"/>
                          <a:sym typeface="Wingdings" panose="05000000000000000000" pitchFamily="2" charset="2"/>
                        </a:rPr>
                        <a:t></a:t>
                      </a:r>
                    </a:p>
                  </a:txBody>
                  <a:tcPr marL="90000" marR="90000" marT="46800" marB="46800" anchor="ctr" horzOverflow="overflow">
                    <a:lnL w="952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solidFill>
                        <a:srgbClr val="80808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256964057"/>
                  </a:ext>
                </a:extLst>
              </a:tr>
              <a:tr h="627063">
                <a:tc vMerge="1">
                  <a:txBody>
                    <a:bodyPr/>
                    <a:lstStyle/>
                    <a:p>
                      <a:endParaRPr kumimoji="1" lang="ja-JP" altLang="en-US"/>
                    </a:p>
                  </a:txBody>
                  <a:tcPr/>
                </a:tc>
                <a:tc rowSpan="7">
                  <a:txBody>
                    <a:bodyPr/>
                    <a:lstStyle>
                      <a:lvl1pPr marL="85725" indent="-85725"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85725" marR="0" lvl="0" indent="-85725" algn="l" defTabSz="1279525" rtl="0" eaLnBrk="1" fontAlgn="ctr" latinLnBrk="0" hangingPunct="1">
                        <a:lnSpc>
                          <a:spcPct val="100000"/>
                        </a:lnSpc>
                        <a:spcBef>
                          <a:spcPct val="20000"/>
                        </a:spcBef>
                        <a:spcAft>
                          <a:spcPct val="0"/>
                        </a:spcAft>
                        <a:buClrTx/>
                        <a:buSzTx/>
                        <a:buFontTx/>
                        <a:buNone/>
                        <a:tabLst/>
                      </a:pPr>
                      <a:r>
                        <a:rPr kumimoji="1" lang="ja-JP" altLang="en-US" sz="1200" b="1" i="0" u="none" strike="noStrike" cap="none" normalizeH="0" baseline="0" smtClean="0">
                          <a:ln>
                            <a:noFill/>
                          </a:ln>
                          <a:solidFill>
                            <a:srgbClr val="3333FF"/>
                          </a:solidFill>
                          <a:effectLst/>
                          <a:latin typeface="HG丸ｺﾞｼｯｸM-PRO" panose="020F0600000000000000" pitchFamily="50" charset="-128"/>
                          <a:ea typeface="HG丸ｺﾞｼｯｸM-PRO" panose="020F0600000000000000" pitchFamily="50" charset="-128"/>
                        </a:rPr>
                        <a:t>モノ</a:t>
                      </a:r>
                    </a:p>
                    <a:p>
                      <a:pPr marL="85725" marR="0" lvl="0" indent="-85725" algn="l" defTabSz="1279525" rtl="0" eaLnBrk="1" fontAlgn="ctr" latinLnBrk="0" hangingPunct="1">
                        <a:lnSpc>
                          <a:spcPct val="100000"/>
                        </a:lnSpc>
                        <a:spcBef>
                          <a:spcPct val="20000"/>
                        </a:spcBef>
                        <a:spcAft>
                          <a:spcPct val="0"/>
                        </a:spcAft>
                        <a:buClrTx/>
                        <a:buSzTx/>
                        <a:buFontTx/>
                        <a:buNone/>
                        <a:tabLst/>
                      </a:pPr>
                      <a:r>
                        <a:rPr kumimoji="1" lang="ja-JP" altLang="en-US" sz="8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・どの施設が必要ですか？</a:t>
                      </a:r>
                    </a:p>
                    <a:p>
                      <a:pPr marL="85725" marR="0" lvl="0" indent="-85725" algn="l" defTabSz="1279525" rtl="0" eaLnBrk="1" fontAlgn="ctr" latinLnBrk="0" hangingPunct="1">
                        <a:lnSpc>
                          <a:spcPct val="100000"/>
                        </a:lnSpc>
                        <a:spcBef>
                          <a:spcPct val="20000"/>
                        </a:spcBef>
                        <a:spcAft>
                          <a:spcPct val="0"/>
                        </a:spcAft>
                        <a:buClrTx/>
                        <a:buSzTx/>
                        <a:buFontTx/>
                        <a:buNone/>
                        <a:tabLst/>
                      </a:pPr>
                      <a:r>
                        <a:rPr kumimoji="1" lang="ja-JP" altLang="en-US" sz="8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・どの設備・装置が必要ですか？</a:t>
                      </a:r>
                    </a:p>
                    <a:p>
                      <a:pPr marL="85725" marR="0" lvl="0" indent="-85725" algn="l" defTabSz="1279525" rtl="0" eaLnBrk="1" fontAlgn="ctr" latinLnBrk="0" hangingPunct="1">
                        <a:lnSpc>
                          <a:spcPct val="100000"/>
                        </a:lnSpc>
                        <a:spcBef>
                          <a:spcPct val="20000"/>
                        </a:spcBef>
                        <a:spcAft>
                          <a:spcPct val="0"/>
                        </a:spcAft>
                        <a:buClrTx/>
                        <a:buSzTx/>
                        <a:buFontTx/>
                        <a:buNone/>
                        <a:tabLst/>
                      </a:pPr>
                      <a:r>
                        <a:rPr kumimoji="1" lang="ja-JP" altLang="en-US" sz="8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・原材料・部品は何が必要ですか？</a:t>
                      </a: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7">
                  <a:txBody>
                    <a:bodyPr/>
                    <a:lstStyle>
                      <a:lvl1pPr marL="85725" indent="-85725"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85725" marR="0" lvl="0" indent="-85725" algn="l" defTabSz="1279525" rtl="0" eaLnBrk="1" fontAlgn="ctr" latinLnBrk="0" hangingPunct="1">
                        <a:lnSpc>
                          <a:spcPct val="100000"/>
                        </a:lnSpc>
                        <a:spcBef>
                          <a:spcPct val="20000"/>
                        </a:spcBef>
                        <a:spcAft>
                          <a:spcPct val="0"/>
                        </a:spcAft>
                        <a:buClrTx/>
                        <a:buSzTx/>
                        <a:buFontTx/>
                        <a:buChar char="•"/>
                        <a:tabLst/>
                      </a:pPr>
                      <a:r>
                        <a:rPr kumimoji="1" lang="ja-JP" altLang="en-US"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本社工場</a:t>
                      </a:r>
                    </a:p>
                    <a:p>
                      <a:pPr marL="85725" marR="0" lvl="0" indent="-85725" algn="l" defTabSz="1279525" rtl="0" eaLnBrk="1" fontAlgn="ctr" latinLnBrk="0" hangingPunct="1">
                        <a:lnSpc>
                          <a:spcPct val="100000"/>
                        </a:lnSpc>
                        <a:spcBef>
                          <a:spcPct val="20000"/>
                        </a:spcBef>
                        <a:spcAft>
                          <a:spcPct val="0"/>
                        </a:spcAft>
                        <a:buClrTx/>
                        <a:buSzTx/>
                        <a:buFontTx/>
                        <a:buChar char="•"/>
                        <a:tabLst/>
                      </a:pPr>
                      <a:r>
                        <a:rPr kumimoji="1" lang="ja-JP" altLang="en-US"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生産設備全般</a:t>
                      </a:r>
                    </a:p>
                    <a:p>
                      <a:pPr marL="85725" marR="0" lvl="0" indent="-85725" algn="l" defTabSz="1279525" rtl="0" eaLnBrk="1" fontAlgn="ctr" latinLnBrk="0" hangingPunct="1">
                        <a:lnSpc>
                          <a:spcPct val="100000"/>
                        </a:lnSpc>
                        <a:spcBef>
                          <a:spcPct val="20000"/>
                        </a:spcBef>
                        <a:spcAft>
                          <a:spcPct val="0"/>
                        </a:spcAft>
                        <a:buClrTx/>
                        <a:buSzTx/>
                        <a:buFontTx/>
                        <a:buChar char="•"/>
                        <a:tabLst/>
                      </a:pPr>
                      <a:r>
                        <a:rPr kumimoji="1" lang="ja-JP" altLang="en-US"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金型</a:t>
                      </a:r>
                    </a:p>
                    <a:p>
                      <a:pPr marL="85725" marR="0" lvl="0" indent="-85725" algn="l" defTabSz="1279525" rtl="0" eaLnBrk="1" fontAlgn="ctr" latinLnBrk="0" hangingPunct="1">
                        <a:lnSpc>
                          <a:spcPct val="100000"/>
                        </a:lnSpc>
                        <a:spcBef>
                          <a:spcPct val="20000"/>
                        </a:spcBef>
                        <a:spcAft>
                          <a:spcPct val="0"/>
                        </a:spcAft>
                        <a:buClrTx/>
                        <a:buSzTx/>
                        <a:buFontTx/>
                        <a:buChar char="•"/>
                        <a:tabLst/>
                      </a:pPr>
                      <a:r>
                        <a:rPr kumimoji="1" lang="ja-JP" altLang="en-US"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電気、ガス</a:t>
                      </a:r>
                    </a:p>
                    <a:p>
                      <a:pPr marL="85725" marR="0" lvl="0" indent="-85725" algn="l" defTabSz="1279525" rtl="0" eaLnBrk="1" fontAlgn="ctr" latinLnBrk="0" hangingPunct="1">
                        <a:lnSpc>
                          <a:spcPct val="100000"/>
                        </a:lnSpc>
                        <a:spcBef>
                          <a:spcPct val="20000"/>
                        </a:spcBef>
                        <a:spcAft>
                          <a:spcPct val="0"/>
                        </a:spcAft>
                        <a:buClrTx/>
                        <a:buSzTx/>
                        <a:buFontTx/>
                        <a:buChar char="•"/>
                        <a:tabLst/>
                      </a:pPr>
                      <a:r>
                        <a:rPr kumimoji="1" lang="ja-JP" altLang="en-US"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原材料</a:t>
                      </a:r>
                      <a:r>
                        <a:rPr kumimoji="1" lang="en-US"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A</a:t>
                      </a: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15000"/>
                        </a:spcBef>
                        <a:spcAft>
                          <a:spcPct val="0"/>
                        </a:spcAft>
                        <a:buClrTx/>
                        <a:buSzTx/>
                        <a:buFontTx/>
                        <a:buNone/>
                        <a:tabLst/>
                      </a:pPr>
                      <a:r>
                        <a:rPr kumimoji="1" lang="ja-JP" altLang="en-US" sz="9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工場・建物の建築時期は昭和</a:t>
                      </a:r>
                      <a:r>
                        <a:rPr kumimoji="1" lang="en-US" altLang="ja-JP" sz="9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56</a:t>
                      </a:r>
                      <a:r>
                        <a:rPr kumimoji="1" lang="ja-JP" altLang="en-US" sz="9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年以降ですか？</a:t>
                      </a: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9525" cap="flat" cmpd="sng" algn="ctr">
                      <a:solidFill>
                        <a:srgbClr val="80808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15000"/>
                        </a:spcBef>
                        <a:spcAft>
                          <a:spcPct val="0"/>
                        </a:spcAft>
                        <a:buClrTx/>
                        <a:buSzTx/>
                        <a:buFontTx/>
                        <a:buNone/>
                        <a:tabLst/>
                      </a:pPr>
                      <a:r>
                        <a:rPr kumimoji="1" lang="en-US" altLang="ja-JP"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a:t>
                      </a: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9525" cap="flat" cmpd="sng" algn="ctr">
                      <a:solidFill>
                        <a:srgbClr val="80808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20000"/>
                        </a:spcBef>
                        <a:spcAft>
                          <a:spcPct val="0"/>
                        </a:spcAft>
                        <a:buClrTx/>
                        <a:buSzTx/>
                        <a:buFontTx/>
                        <a:buNone/>
                        <a:tabLst/>
                      </a:pPr>
                      <a:r>
                        <a:rPr kumimoji="1" lang="en-US" altLang="ja-JP" sz="1000" b="1" i="0" u="none" strike="noStrike" cap="none" normalizeH="0" baseline="0" smtClean="0">
                          <a:ln>
                            <a:noFill/>
                          </a:ln>
                          <a:solidFill>
                            <a:srgbClr val="990000"/>
                          </a:solidFill>
                          <a:effectLst/>
                          <a:latin typeface="Arial" panose="020B0604020202020204" pitchFamily="34" charset="0"/>
                          <a:ea typeface="ＭＳ Ｐゴシック" panose="020B0600070205080204" pitchFamily="50" charset="-128"/>
                          <a:sym typeface="Wingdings" panose="05000000000000000000" pitchFamily="2" charset="2"/>
                        </a:rPr>
                        <a:t></a:t>
                      </a:r>
                    </a:p>
                  </a:txBody>
                  <a:tcPr marL="90000" marR="90000" marT="46800" marB="46800" anchor="ctr" horzOverflow="overflow">
                    <a:lnL w="952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9525" cap="flat" cmpd="sng" algn="ctr">
                      <a:solidFill>
                        <a:srgbClr val="80808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744025855"/>
                  </a:ext>
                </a:extLst>
              </a:tr>
              <a:tr h="177800">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15000"/>
                        </a:spcBef>
                        <a:spcAft>
                          <a:spcPct val="0"/>
                        </a:spcAft>
                        <a:buClrTx/>
                        <a:buSzTx/>
                        <a:buFontTx/>
                        <a:buNone/>
                        <a:tabLst/>
                      </a:pPr>
                      <a:r>
                        <a:rPr kumimoji="1" lang="ja-JP" altLang="en-US" sz="9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生産設備の固定対策は実施済みですか？</a:t>
                      </a: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15000"/>
                        </a:spcBef>
                        <a:spcAft>
                          <a:spcPct val="0"/>
                        </a:spcAft>
                        <a:buClrTx/>
                        <a:buSzTx/>
                        <a:buFontTx/>
                        <a:buNone/>
                        <a:tabLst/>
                      </a:pPr>
                      <a:r>
                        <a:rPr kumimoji="1" lang="en-US" altLang="ja-JP"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a:t>
                      </a: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20000"/>
                        </a:spcBef>
                        <a:spcAft>
                          <a:spcPct val="0"/>
                        </a:spcAft>
                        <a:buClrTx/>
                        <a:buSzTx/>
                        <a:buFontTx/>
                        <a:buNone/>
                        <a:tabLst/>
                      </a:pPr>
                      <a:r>
                        <a:rPr kumimoji="1" lang="en-US" altLang="ja-JP" sz="1000" b="1" i="0" u="none" strike="noStrike" cap="none" normalizeH="0" baseline="0" smtClean="0">
                          <a:ln>
                            <a:noFill/>
                          </a:ln>
                          <a:solidFill>
                            <a:srgbClr val="990000"/>
                          </a:solidFill>
                          <a:effectLst/>
                          <a:latin typeface="Arial" panose="020B0604020202020204" pitchFamily="34" charset="0"/>
                          <a:ea typeface="ＭＳ Ｐゴシック" panose="020B0600070205080204" pitchFamily="50" charset="-128"/>
                          <a:sym typeface="Wingdings" panose="05000000000000000000" pitchFamily="2" charset="2"/>
                        </a:rPr>
                        <a:t></a:t>
                      </a:r>
                    </a:p>
                  </a:txBody>
                  <a:tcPr marL="90000" marR="90000" marT="46800" marB="46800" anchor="ctr" horzOverflow="overflow">
                    <a:lnL w="952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153483313"/>
                  </a:ext>
                </a:extLst>
              </a:tr>
              <a:tr h="236538">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15000"/>
                        </a:spcBef>
                        <a:spcAft>
                          <a:spcPct val="0"/>
                        </a:spcAft>
                        <a:buClrTx/>
                        <a:buSzTx/>
                        <a:buFontTx/>
                        <a:buNone/>
                        <a:tabLst/>
                      </a:pPr>
                      <a:r>
                        <a:rPr kumimoji="1" lang="ja-JP" altLang="en-US" sz="9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金型、治具、工具類の保管状況は万全ですか？</a:t>
                      </a: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15000"/>
                        </a:spcBef>
                        <a:spcAft>
                          <a:spcPct val="0"/>
                        </a:spcAft>
                        <a:buClrTx/>
                        <a:buSzTx/>
                        <a:buFontTx/>
                        <a:buNone/>
                        <a:tabLst/>
                      </a:pPr>
                      <a:r>
                        <a:rPr kumimoji="1" lang="en-US" altLang="ja-JP"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a:t>
                      </a: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20000"/>
                        </a:spcBef>
                        <a:spcAft>
                          <a:spcPct val="0"/>
                        </a:spcAft>
                        <a:buClrTx/>
                        <a:buSzTx/>
                        <a:buFontTx/>
                        <a:buNone/>
                        <a:tabLst/>
                      </a:pPr>
                      <a:r>
                        <a:rPr kumimoji="1" lang="en-US" altLang="ja-JP" sz="1000" b="1" i="0" u="none" strike="noStrike" cap="none" normalizeH="0" baseline="0" smtClean="0">
                          <a:ln>
                            <a:noFill/>
                          </a:ln>
                          <a:solidFill>
                            <a:srgbClr val="990000"/>
                          </a:solidFill>
                          <a:effectLst/>
                          <a:latin typeface="Arial" panose="020B0604020202020204" pitchFamily="34" charset="0"/>
                          <a:ea typeface="ＭＳ Ｐゴシック" panose="020B0600070205080204" pitchFamily="50" charset="-128"/>
                          <a:sym typeface="Wingdings" panose="05000000000000000000" pitchFamily="2" charset="2"/>
                        </a:rPr>
                        <a:t></a:t>
                      </a:r>
                    </a:p>
                  </a:txBody>
                  <a:tcPr marL="90000" marR="90000" marT="46800" marB="46800" anchor="ctr" horzOverflow="overflow">
                    <a:lnL w="952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658424706"/>
                  </a:ext>
                </a:extLst>
              </a:tr>
              <a:tr h="368300">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15000"/>
                        </a:spcBef>
                        <a:spcAft>
                          <a:spcPct val="0"/>
                        </a:spcAft>
                        <a:buClrTx/>
                        <a:buSzTx/>
                        <a:buFontTx/>
                        <a:buNone/>
                        <a:tabLst/>
                      </a:pPr>
                      <a:r>
                        <a:rPr kumimoji="1" lang="ja-JP" altLang="en-US" sz="9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設備の点検・調整は必要ありますか（自社で対応可能ですか）？</a:t>
                      </a: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15000"/>
                        </a:spcBef>
                        <a:spcAft>
                          <a:spcPct val="0"/>
                        </a:spcAft>
                        <a:buClrTx/>
                        <a:buSzTx/>
                        <a:buFontTx/>
                        <a:buNone/>
                        <a:tabLst/>
                      </a:pPr>
                      <a:r>
                        <a:rPr kumimoji="1" lang="en-US" altLang="ja-JP"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a:t>
                      </a: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20000"/>
                        </a:spcBef>
                        <a:spcAft>
                          <a:spcPct val="0"/>
                        </a:spcAft>
                        <a:buClrTx/>
                        <a:buSzTx/>
                        <a:buFontTx/>
                        <a:buNone/>
                        <a:tabLst/>
                      </a:pPr>
                      <a:r>
                        <a:rPr kumimoji="1" lang="en-US" altLang="ja-JP" sz="1000" b="1" i="0" u="none" strike="noStrike" cap="none" normalizeH="0" baseline="0" smtClean="0">
                          <a:ln>
                            <a:noFill/>
                          </a:ln>
                          <a:solidFill>
                            <a:srgbClr val="990000"/>
                          </a:solidFill>
                          <a:effectLst/>
                          <a:latin typeface="Arial" panose="020B0604020202020204" pitchFamily="34" charset="0"/>
                          <a:ea typeface="ＭＳ Ｐゴシック" panose="020B0600070205080204" pitchFamily="50" charset="-128"/>
                          <a:sym typeface="Wingdings" panose="05000000000000000000" pitchFamily="2" charset="2"/>
                        </a:rPr>
                        <a:t></a:t>
                      </a:r>
                    </a:p>
                  </a:txBody>
                  <a:tcPr marL="90000" marR="90000" marT="46800" marB="46800" anchor="ctr" horzOverflow="overflow">
                    <a:lnL w="952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32879502"/>
                  </a:ext>
                </a:extLst>
              </a:tr>
              <a:tr h="368300">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15000"/>
                        </a:spcBef>
                        <a:spcAft>
                          <a:spcPct val="0"/>
                        </a:spcAft>
                        <a:buClrTx/>
                        <a:buSzTx/>
                        <a:buFontTx/>
                        <a:buNone/>
                        <a:tabLst/>
                      </a:pPr>
                      <a:r>
                        <a:rPr kumimoji="1" lang="ja-JP" altLang="en-US" sz="9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電気・ガス・水道などが長期に停止した場合を想定した対処はされていますか？</a:t>
                      </a: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15000"/>
                        </a:spcBef>
                        <a:spcAft>
                          <a:spcPct val="0"/>
                        </a:spcAft>
                        <a:buClrTx/>
                        <a:buSzTx/>
                        <a:buFontTx/>
                        <a:buNone/>
                        <a:tabLst/>
                      </a:pPr>
                      <a:r>
                        <a:rPr kumimoji="1" lang="en-US" altLang="ja-JP"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a:t>
                      </a: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20000"/>
                        </a:spcBef>
                        <a:spcAft>
                          <a:spcPct val="0"/>
                        </a:spcAft>
                        <a:buClrTx/>
                        <a:buSzTx/>
                        <a:buFontTx/>
                        <a:buNone/>
                        <a:tabLst/>
                      </a:pPr>
                      <a:r>
                        <a:rPr kumimoji="1" lang="en-US" altLang="ja-JP" sz="1000" b="1" i="0" u="none" strike="noStrike" cap="none" normalizeH="0" baseline="0" smtClean="0">
                          <a:ln>
                            <a:noFill/>
                          </a:ln>
                          <a:solidFill>
                            <a:srgbClr val="990000"/>
                          </a:solidFill>
                          <a:effectLst/>
                          <a:latin typeface="Arial" panose="020B0604020202020204" pitchFamily="34" charset="0"/>
                          <a:ea typeface="ＭＳ Ｐゴシック" panose="020B0600070205080204" pitchFamily="50" charset="-128"/>
                          <a:sym typeface="Wingdings" panose="05000000000000000000" pitchFamily="2" charset="2"/>
                        </a:rPr>
                        <a:t></a:t>
                      </a:r>
                    </a:p>
                  </a:txBody>
                  <a:tcPr marL="90000" marR="90000" marT="46800" marB="46800" anchor="ctr" horzOverflow="overflow">
                    <a:lnL w="952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362150426"/>
                  </a:ext>
                </a:extLst>
              </a:tr>
              <a:tr h="350838">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15000"/>
                        </a:spcBef>
                        <a:spcAft>
                          <a:spcPct val="0"/>
                        </a:spcAft>
                        <a:buClrTx/>
                        <a:buSzTx/>
                        <a:buFontTx/>
                        <a:buNone/>
                        <a:tabLst/>
                      </a:pPr>
                      <a:r>
                        <a:rPr kumimoji="1" lang="ja-JP" altLang="en-US" sz="9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原材料は供給されますか？</a:t>
                      </a: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15000"/>
                        </a:spcBef>
                        <a:spcAft>
                          <a:spcPct val="0"/>
                        </a:spcAft>
                        <a:buClrTx/>
                        <a:buSzTx/>
                        <a:buFontTx/>
                        <a:buNone/>
                        <a:tabLst/>
                      </a:pPr>
                      <a:r>
                        <a:rPr kumimoji="1" lang="en-US" altLang="ja-JP"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a:t>
                      </a: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20000"/>
                        </a:spcBef>
                        <a:spcAft>
                          <a:spcPct val="0"/>
                        </a:spcAft>
                        <a:buClrTx/>
                        <a:buSzTx/>
                        <a:buFontTx/>
                        <a:buNone/>
                        <a:tabLst/>
                      </a:pPr>
                      <a:r>
                        <a:rPr kumimoji="1" lang="en-US" altLang="ja-JP" sz="1000" b="1" i="0" u="none" strike="noStrike" cap="none" normalizeH="0" baseline="0" smtClean="0">
                          <a:ln>
                            <a:noFill/>
                          </a:ln>
                          <a:solidFill>
                            <a:srgbClr val="990000"/>
                          </a:solidFill>
                          <a:effectLst/>
                          <a:latin typeface="Arial" panose="020B0604020202020204" pitchFamily="34" charset="0"/>
                          <a:ea typeface="ＭＳ Ｐゴシック" panose="020B0600070205080204" pitchFamily="50" charset="-128"/>
                          <a:sym typeface="Wingdings" panose="05000000000000000000" pitchFamily="2" charset="2"/>
                        </a:rPr>
                        <a:t></a:t>
                      </a:r>
                    </a:p>
                  </a:txBody>
                  <a:tcPr marL="90000" marR="90000" marT="46800" marB="46800" anchor="ctr" horzOverflow="overflow">
                    <a:lnL w="952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670024524"/>
                  </a:ext>
                </a:extLst>
              </a:tr>
              <a:tr h="363538">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15000"/>
                        </a:spcBef>
                        <a:spcAft>
                          <a:spcPct val="0"/>
                        </a:spcAft>
                        <a:buClrTx/>
                        <a:buSzTx/>
                        <a:buFontTx/>
                        <a:buNone/>
                        <a:tabLst/>
                      </a:pPr>
                      <a:r>
                        <a:rPr kumimoji="1" lang="ja-JP" altLang="en-US" sz="9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連絡は取れますか？（電話はつながりません）</a:t>
                      </a: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rgbClr val="80808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15000"/>
                        </a:spcBef>
                        <a:spcAft>
                          <a:spcPct val="0"/>
                        </a:spcAft>
                        <a:buClrTx/>
                        <a:buSzTx/>
                        <a:buFontTx/>
                        <a:buNone/>
                        <a:tabLst/>
                      </a:pPr>
                      <a:r>
                        <a:rPr kumimoji="1" lang="en-US" altLang="ja-JP"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a:t>
                      </a: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rgbClr val="80808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20000"/>
                        </a:spcBef>
                        <a:spcAft>
                          <a:spcPct val="0"/>
                        </a:spcAft>
                        <a:buClrTx/>
                        <a:buSzTx/>
                        <a:buFontTx/>
                        <a:buNone/>
                        <a:tabLst/>
                      </a:pPr>
                      <a:r>
                        <a:rPr kumimoji="1" lang="en-US" altLang="ja-JP" sz="1000" b="1" i="0" u="none" strike="noStrike" cap="none" normalizeH="0" baseline="0" smtClean="0">
                          <a:ln>
                            <a:noFill/>
                          </a:ln>
                          <a:solidFill>
                            <a:srgbClr val="990000"/>
                          </a:solidFill>
                          <a:effectLst/>
                          <a:latin typeface="Arial" panose="020B0604020202020204" pitchFamily="34" charset="0"/>
                          <a:ea typeface="ＭＳ Ｐゴシック" panose="020B0600070205080204" pitchFamily="50" charset="-128"/>
                          <a:sym typeface="Wingdings" panose="05000000000000000000" pitchFamily="2" charset="2"/>
                        </a:rPr>
                        <a:t></a:t>
                      </a:r>
                    </a:p>
                  </a:txBody>
                  <a:tcPr marL="90000" marR="90000" marT="46800" marB="46800" anchor="ctr" horzOverflow="overflow">
                    <a:lnL w="952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solidFill>
                        <a:srgbClr val="80808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515386577"/>
                  </a:ext>
                </a:extLst>
              </a:tr>
              <a:tr h="177800">
                <a:tc vMerge="1">
                  <a:txBody>
                    <a:bodyPr/>
                    <a:lstStyle/>
                    <a:p>
                      <a:endParaRPr kumimoji="1" lang="ja-JP" altLang="en-US"/>
                    </a:p>
                  </a:txBody>
                  <a:tcPr/>
                </a:tc>
                <a:tc rowSpan="3">
                  <a:txBody>
                    <a:bodyPr/>
                    <a:lstStyle>
                      <a:lvl1pPr marL="85725" indent="-85725"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85725" marR="0" lvl="0" indent="-85725" algn="l" defTabSz="1279525" rtl="0" eaLnBrk="1" fontAlgn="ctr" latinLnBrk="0" hangingPunct="1">
                        <a:lnSpc>
                          <a:spcPct val="100000"/>
                        </a:lnSpc>
                        <a:spcBef>
                          <a:spcPct val="20000"/>
                        </a:spcBef>
                        <a:spcAft>
                          <a:spcPct val="0"/>
                        </a:spcAft>
                        <a:buClrTx/>
                        <a:buSzTx/>
                        <a:buFontTx/>
                        <a:buNone/>
                        <a:tabLst/>
                      </a:pPr>
                      <a:r>
                        <a:rPr kumimoji="1" lang="ja-JP" altLang="en-US" sz="1200" b="1" i="0" u="none" strike="noStrike" cap="none" normalizeH="0" baseline="0" smtClean="0">
                          <a:ln>
                            <a:noFill/>
                          </a:ln>
                          <a:solidFill>
                            <a:srgbClr val="3333FF"/>
                          </a:solidFill>
                          <a:effectLst/>
                          <a:latin typeface="HG丸ｺﾞｼｯｸM-PRO" panose="020F0600000000000000" pitchFamily="50" charset="-128"/>
                          <a:ea typeface="HG丸ｺﾞｼｯｸM-PRO" panose="020F0600000000000000" pitchFamily="50" charset="-128"/>
                        </a:rPr>
                        <a:t>ｼｽﾃﾑ・ﾃﾞｰﾀ</a:t>
                      </a:r>
                    </a:p>
                    <a:p>
                      <a:pPr marL="85725" marR="0" lvl="0" indent="-85725" algn="l" defTabSz="1279525" rtl="0" eaLnBrk="1" fontAlgn="ctr" latinLnBrk="0" hangingPunct="1">
                        <a:lnSpc>
                          <a:spcPct val="100000"/>
                        </a:lnSpc>
                        <a:spcBef>
                          <a:spcPct val="20000"/>
                        </a:spcBef>
                        <a:spcAft>
                          <a:spcPct val="0"/>
                        </a:spcAft>
                        <a:buClrTx/>
                        <a:buSzTx/>
                        <a:buFontTx/>
                        <a:buNone/>
                        <a:tabLst/>
                      </a:pPr>
                      <a:r>
                        <a:rPr kumimoji="1" lang="ja-JP" altLang="en-US" sz="8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・どのシステムが必要ですか？</a:t>
                      </a:r>
                    </a:p>
                    <a:p>
                      <a:pPr marL="85725" marR="0" lvl="0" indent="-85725" algn="l" defTabSz="1279525" rtl="0" eaLnBrk="1" fontAlgn="ctr" latinLnBrk="0" hangingPunct="1">
                        <a:lnSpc>
                          <a:spcPct val="100000"/>
                        </a:lnSpc>
                        <a:spcBef>
                          <a:spcPct val="20000"/>
                        </a:spcBef>
                        <a:spcAft>
                          <a:spcPct val="0"/>
                        </a:spcAft>
                        <a:buClrTx/>
                        <a:buSzTx/>
                        <a:buFontTx/>
                        <a:buNone/>
                        <a:tabLst/>
                      </a:pPr>
                      <a:r>
                        <a:rPr kumimoji="1" lang="ja-JP" altLang="en-US" sz="8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・必要なデータは何が必要ですか？</a:t>
                      </a: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3">
                  <a:txBody>
                    <a:bodyPr/>
                    <a:lstStyle>
                      <a:lvl1pPr marL="85725" indent="-85725"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85725" marR="0" lvl="0" indent="-85725" algn="l" defTabSz="1279525" rtl="0" eaLnBrk="1" fontAlgn="ctr" latinLnBrk="0" hangingPunct="1">
                        <a:lnSpc>
                          <a:spcPct val="100000"/>
                        </a:lnSpc>
                        <a:spcBef>
                          <a:spcPct val="20000"/>
                        </a:spcBef>
                        <a:spcAft>
                          <a:spcPct val="0"/>
                        </a:spcAft>
                        <a:buClrTx/>
                        <a:buSzTx/>
                        <a:buFontTx/>
                        <a:buChar char="•"/>
                        <a:tabLst/>
                      </a:pPr>
                      <a:r>
                        <a:rPr kumimoji="1" lang="ja-JP" altLang="en-US"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図面データ</a:t>
                      </a:r>
                    </a:p>
                    <a:p>
                      <a:pPr marL="85725" marR="0" lvl="0" indent="-85725" algn="l" defTabSz="1279525" rtl="0" eaLnBrk="1" fontAlgn="ctr" latinLnBrk="0" hangingPunct="1">
                        <a:lnSpc>
                          <a:spcPct val="100000"/>
                        </a:lnSpc>
                        <a:spcBef>
                          <a:spcPct val="20000"/>
                        </a:spcBef>
                        <a:spcAft>
                          <a:spcPct val="0"/>
                        </a:spcAft>
                        <a:buClrTx/>
                        <a:buSzTx/>
                        <a:buFontTx/>
                        <a:buChar char="•"/>
                        <a:tabLst/>
                      </a:pPr>
                      <a:r>
                        <a:rPr kumimoji="1" lang="ja-JP" altLang="en-US"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受発注関連データ</a:t>
                      </a:r>
                    </a:p>
                    <a:p>
                      <a:pPr marL="85725" marR="0" lvl="0" indent="-85725" algn="l" defTabSz="1279525" rtl="0" eaLnBrk="1" fontAlgn="ctr" latinLnBrk="0" hangingPunct="1">
                        <a:lnSpc>
                          <a:spcPct val="100000"/>
                        </a:lnSpc>
                        <a:spcBef>
                          <a:spcPct val="20000"/>
                        </a:spcBef>
                        <a:spcAft>
                          <a:spcPct val="0"/>
                        </a:spcAft>
                        <a:buClrTx/>
                        <a:buSzTx/>
                        <a:buFontTx/>
                        <a:buChar char="•"/>
                        <a:tabLst/>
                      </a:pPr>
                      <a:endParaRPr kumimoji="1" lang="en-US"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15000"/>
                        </a:spcBef>
                        <a:spcAft>
                          <a:spcPct val="0"/>
                        </a:spcAft>
                        <a:buClrTx/>
                        <a:buSzTx/>
                        <a:buFontTx/>
                        <a:buNone/>
                        <a:tabLst/>
                      </a:pPr>
                      <a:r>
                        <a:rPr kumimoji="1" lang="ja-JP" altLang="en-US" sz="9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基幹システム、データサーバの耐震対策は万全ですか？</a:t>
                      </a: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9525" cap="flat" cmpd="sng" algn="ctr">
                      <a:solidFill>
                        <a:srgbClr val="80808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20000"/>
                        </a:spcBef>
                        <a:spcAft>
                          <a:spcPct val="0"/>
                        </a:spcAft>
                        <a:buClrTx/>
                        <a:buSzTx/>
                        <a:buFontTx/>
                        <a:buNone/>
                        <a:tabLst/>
                      </a:pPr>
                      <a:r>
                        <a:rPr kumimoji="1" lang="en-US" altLang="ja-JP"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a:t>
                      </a: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9525" cap="flat" cmpd="sng" algn="ctr">
                      <a:solidFill>
                        <a:srgbClr val="80808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20000"/>
                        </a:spcBef>
                        <a:spcAft>
                          <a:spcPct val="0"/>
                        </a:spcAft>
                        <a:buClrTx/>
                        <a:buSzTx/>
                        <a:buFontTx/>
                        <a:buNone/>
                        <a:tabLst/>
                      </a:pPr>
                      <a:r>
                        <a:rPr kumimoji="1" lang="en-US" altLang="ja-JP" sz="1000" b="1" i="0" u="none" strike="noStrike" cap="none" normalizeH="0" baseline="0" smtClean="0">
                          <a:ln>
                            <a:noFill/>
                          </a:ln>
                          <a:solidFill>
                            <a:srgbClr val="990000"/>
                          </a:solidFill>
                          <a:effectLst/>
                          <a:latin typeface="Arial" panose="020B0604020202020204" pitchFamily="34" charset="0"/>
                          <a:ea typeface="ＭＳ Ｐゴシック" panose="020B0600070205080204" pitchFamily="50" charset="-128"/>
                          <a:sym typeface="Wingdings" panose="05000000000000000000" pitchFamily="2" charset="2"/>
                        </a:rPr>
                        <a:t></a:t>
                      </a:r>
                    </a:p>
                  </a:txBody>
                  <a:tcPr marL="90000" marR="90000" marT="46800" marB="46800" anchor="ctr" horzOverflow="overflow">
                    <a:lnL w="952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9525" cap="flat" cmpd="sng" algn="ctr">
                      <a:solidFill>
                        <a:srgbClr val="80808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384447925"/>
                  </a:ext>
                </a:extLst>
              </a:tr>
              <a:tr h="368300">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15000"/>
                        </a:spcBef>
                        <a:spcAft>
                          <a:spcPct val="0"/>
                        </a:spcAft>
                        <a:buClrTx/>
                        <a:buSzTx/>
                        <a:buFontTx/>
                        <a:buNone/>
                        <a:tabLst/>
                      </a:pPr>
                      <a:r>
                        <a:rPr kumimoji="1" lang="ja-JP" altLang="en-US" sz="9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データのバックアップは定期的に行っていますか？</a:t>
                      </a: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20000"/>
                        </a:spcBef>
                        <a:spcAft>
                          <a:spcPct val="0"/>
                        </a:spcAft>
                        <a:buClrTx/>
                        <a:buSzTx/>
                        <a:buFontTx/>
                        <a:buNone/>
                        <a:tabLst/>
                      </a:pPr>
                      <a:r>
                        <a:rPr kumimoji="1" lang="en-US" altLang="ja-JP" sz="1000" b="1" i="0" u="none" strike="noStrike" cap="none" normalizeH="0" baseline="0" smtClean="0">
                          <a:ln>
                            <a:noFill/>
                          </a:ln>
                          <a:solidFill>
                            <a:srgbClr val="990000"/>
                          </a:solidFill>
                          <a:effectLst/>
                          <a:latin typeface="Arial" panose="020B0604020202020204" pitchFamily="34" charset="0"/>
                          <a:ea typeface="ＭＳ Ｐゴシック" panose="020B0600070205080204" pitchFamily="50" charset="-128"/>
                          <a:sym typeface="Wingdings" panose="05000000000000000000" pitchFamily="2" charset="2"/>
                        </a:rPr>
                        <a:t></a:t>
                      </a: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20000"/>
                        </a:spcBef>
                        <a:spcAft>
                          <a:spcPct val="0"/>
                        </a:spcAft>
                        <a:buClrTx/>
                        <a:buSzTx/>
                        <a:buFontTx/>
                        <a:buNone/>
                        <a:tabLst/>
                      </a:pPr>
                      <a:r>
                        <a:rPr kumimoji="1" lang="en-US" altLang="ja-JP"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a:t>
                      </a:r>
                    </a:p>
                  </a:txBody>
                  <a:tcPr marL="90000" marR="90000" marT="46800" marB="46800" anchor="ctr" horzOverflow="overflow">
                    <a:lnL w="952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167717724"/>
                  </a:ext>
                </a:extLst>
              </a:tr>
              <a:tr h="368300">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15000"/>
                        </a:spcBef>
                        <a:spcAft>
                          <a:spcPct val="0"/>
                        </a:spcAft>
                        <a:buClrTx/>
                        <a:buSzTx/>
                        <a:buFontTx/>
                        <a:buNone/>
                        <a:tabLst/>
                      </a:pPr>
                      <a:r>
                        <a:rPr kumimoji="1" lang="ja-JP" altLang="en-US" sz="9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特に重要なデータは特別な保管を行っていますか？</a:t>
                      </a: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rgbClr val="80808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20000"/>
                        </a:spcBef>
                        <a:spcAft>
                          <a:spcPct val="0"/>
                        </a:spcAft>
                        <a:buClrTx/>
                        <a:buSzTx/>
                        <a:buFontTx/>
                        <a:buNone/>
                        <a:tabLst/>
                      </a:pPr>
                      <a:r>
                        <a:rPr kumimoji="1" lang="en-US" altLang="ja-JP"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a:t>
                      </a: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rgbClr val="80808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20000"/>
                        </a:spcBef>
                        <a:spcAft>
                          <a:spcPct val="0"/>
                        </a:spcAft>
                        <a:buClrTx/>
                        <a:buSzTx/>
                        <a:buFontTx/>
                        <a:buNone/>
                        <a:tabLst/>
                      </a:pPr>
                      <a:r>
                        <a:rPr kumimoji="1" lang="en-US" altLang="ja-JP" sz="1000" b="1" i="0" u="none" strike="noStrike" cap="none" normalizeH="0" baseline="0" smtClean="0">
                          <a:ln>
                            <a:noFill/>
                          </a:ln>
                          <a:solidFill>
                            <a:srgbClr val="990000"/>
                          </a:solidFill>
                          <a:effectLst/>
                          <a:latin typeface="Arial" panose="020B0604020202020204" pitchFamily="34" charset="0"/>
                          <a:ea typeface="ＭＳ Ｐゴシック" panose="020B0600070205080204" pitchFamily="50" charset="-128"/>
                          <a:sym typeface="Wingdings" panose="05000000000000000000" pitchFamily="2" charset="2"/>
                        </a:rPr>
                        <a:t></a:t>
                      </a:r>
                    </a:p>
                  </a:txBody>
                  <a:tcPr marL="90000" marR="90000" marT="46800" marB="46800" anchor="ctr" horzOverflow="overflow">
                    <a:lnL w="952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solidFill>
                        <a:srgbClr val="80808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28212371"/>
                  </a:ext>
                </a:extLst>
              </a:tr>
              <a:tr h="357188">
                <a:tc vMerge="1">
                  <a:txBody>
                    <a:bodyPr/>
                    <a:lstStyle/>
                    <a:p>
                      <a:endParaRPr kumimoji="1" lang="ja-JP" altLang="en-US"/>
                    </a:p>
                  </a:txBody>
                  <a:tcPr/>
                </a:tc>
                <a:tc rowSpan="3">
                  <a:txBody>
                    <a:bodyPr/>
                    <a:lstStyle>
                      <a:lvl1pPr marL="85725" indent="-85725"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85725" marR="0" lvl="0" indent="-85725" algn="l" defTabSz="1279525" rtl="0" eaLnBrk="1" fontAlgn="ctr" latinLnBrk="0" hangingPunct="1">
                        <a:lnSpc>
                          <a:spcPct val="100000"/>
                        </a:lnSpc>
                        <a:spcBef>
                          <a:spcPct val="20000"/>
                        </a:spcBef>
                        <a:spcAft>
                          <a:spcPct val="0"/>
                        </a:spcAft>
                        <a:buClrTx/>
                        <a:buSzTx/>
                        <a:buFontTx/>
                        <a:buNone/>
                        <a:tabLst/>
                      </a:pPr>
                      <a:r>
                        <a:rPr kumimoji="1" lang="ja-JP" altLang="en-US" sz="1200" b="1" i="0" u="none" strike="noStrike" cap="none" normalizeH="0" baseline="0" smtClean="0">
                          <a:ln>
                            <a:noFill/>
                          </a:ln>
                          <a:solidFill>
                            <a:srgbClr val="3333FF"/>
                          </a:solidFill>
                          <a:effectLst/>
                          <a:latin typeface="HG丸ｺﾞｼｯｸM-PRO" panose="020F0600000000000000" pitchFamily="50" charset="-128"/>
                          <a:ea typeface="HG丸ｺﾞｼｯｸM-PRO" panose="020F0600000000000000" pitchFamily="50" charset="-128"/>
                        </a:rPr>
                        <a:t>カネ</a:t>
                      </a:r>
                    </a:p>
                    <a:p>
                      <a:pPr marL="85725" marR="0" lvl="0" indent="-85725" algn="l" defTabSz="1279525" rtl="0" eaLnBrk="1" fontAlgn="ctr" latinLnBrk="0" hangingPunct="1">
                        <a:lnSpc>
                          <a:spcPct val="100000"/>
                        </a:lnSpc>
                        <a:spcBef>
                          <a:spcPct val="20000"/>
                        </a:spcBef>
                        <a:spcAft>
                          <a:spcPct val="0"/>
                        </a:spcAft>
                        <a:buClrTx/>
                        <a:buSzTx/>
                        <a:buFontTx/>
                        <a:buNone/>
                        <a:tabLst/>
                      </a:pPr>
                      <a:r>
                        <a:rPr kumimoji="1" lang="ja-JP" altLang="en-US" sz="8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・運転資金にどれぐらいの額が必要ですか？</a:t>
                      </a: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3">
                  <a:txBody>
                    <a:bodyPr/>
                    <a:lstStyle>
                      <a:lvl1pPr marL="85725" indent="-85725"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85725" marR="0" lvl="0" indent="-85725" algn="l" defTabSz="1279525" rtl="0" eaLnBrk="1" fontAlgn="ctr" latinLnBrk="0" hangingPunct="1">
                        <a:lnSpc>
                          <a:spcPct val="100000"/>
                        </a:lnSpc>
                        <a:spcBef>
                          <a:spcPct val="20000"/>
                        </a:spcBef>
                        <a:spcAft>
                          <a:spcPct val="0"/>
                        </a:spcAft>
                        <a:buClrTx/>
                        <a:buSzTx/>
                        <a:buFontTx/>
                        <a:buChar char="•"/>
                        <a:tabLst/>
                      </a:pPr>
                      <a:r>
                        <a:rPr kumimoji="1" lang="ja-JP" altLang="en-US"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平時の運転資金５００万円</a:t>
                      </a:r>
                      <a:r>
                        <a:rPr kumimoji="1" lang="en-US"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a:t>
                      </a:r>
                      <a:r>
                        <a:rPr kumimoji="1" lang="ja-JP" altLang="en-US"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月</a:t>
                      </a: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15000"/>
                        </a:spcBef>
                        <a:spcAft>
                          <a:spcPct val="0"/>
                        </a:spcAft>
                        <a:buClrTx/>
                        <a:buSzTx/>
                        <a:buFontTx/>
                        <a:buNone/>
                        <a:tabLst/>
                      </a:pPr>
                      <a:r>
                        <a:rPr kumimoji="1" lang="ja-JP" altLang="en-US" sz="9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必要な運転資金を把握していますか？</a:t>
                      </a: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9525" cap="flat" cmpd="sng" algn="ctr">
                      <a:solidFill>
                        <a:srgbClr val="80808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20000"/>
                        </a:spcBef>
                        <a:spcAft>
                          <a:spcPct val="0"/>
                        </a:spcAft>
                        <a:buClrTx/>
                        <a:buSzTx/>
                        <a:buFontTx/>
                        <a:buNone/>
                        <a:tabLst/>
                      </a:pPr>
                      <a:r>
                        <a:rPr kumimoji="1" lang="en-US" altLang="ja-JP" sz="1000" b="1" i="0" u="none" strike="noStrike" cap="none" normalizeH="0" baseline="0" smtClean="0">
                          <a:ln>
                            <a:noFill/>
                          </a:ln>
                          <a:solidFill>
                            <a:srgbClr val="990000"/>
                          </a:solidFill>
                          <a:effectLst/>
                          <a:latin typeface="Arial" panose="020B0604020202020204" pitchFamily="34" charset="0"/>
                          <a:ea typeface="ＭＳ Ｐゴシック" panose="020B0600070205080204" pitchFamily="50" charset="-128"/>
                          <a:sym typeface="Wingdings" panose="05000000000000000000" pitchFamily="2" charset="2"/>
                        </a:rPr>
                        <a:t></a:t>
                      </a: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9525" cap="flat" cmpd="sng" algn="ctr">
                      <a:solidFill>
                        <a:srgbClr val="80808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20000"/>
                        </a:spcBef>
                        <a:spcAft>
                          <a:spcPct val="0"/>
                        </a:spcAft>
                        <a:buClrTx/>
                        <a:buSzTx/>
                        <a:buFontTx/>
                        <a:buNone/>
                        <a:tabLst/>
                      </a:pPr>
                      <a:r>
                        <a:rPr kumimoji="1" lang="en-US" altLang="ja-JP"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a:t>
                      </a:r>
                    </a:p>
                  </a:txBody>
                  <a:tcPr marL="90000" marR="90000" marT="46800" marB="46800" anchor="ctr" horzOverflow="overflow">
                    <a:lnL w="952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9525" cap="flat" cmpd="sng" algn="ctr">
                      <a:solidFill>
                        <a:srgbClr val="80808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267617567"/>
                  </a:ext>
                </a:extLst>
              </a:tr>
              <a:tr h="368300">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15000"/>
                        </a:spcBef>
                        <a:spcAft>
                          <a:spcPct val="0"/>
                        </a:spcAft>
                        <a:buClrTx/>
                        <a:buSzTx/>
                        <a:buFontTx/>
                        <a:buNone/>
                        <a:tabLst/>
                      </a:pPr>
                      <a:r>
                        <a:rPr kumimoji="1" lang="ja-JP" altLang="en-US" sz="9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操業が停止した場合の影響を検討していますか？</a:t>
                      </a: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20000"/>
                        </a:spcBef>
                        <a:spcAft>
                          <a:spcPct val="0"/>
                        </a:spcAft>
                        <a:buClrTx/>
                        <a:buSzTx/>
                        <a:buFontTx/>
                        <a:buNone/>
                        <a:tabLst/>
                      </a:pPr>
                      <a:r>
                        <a:rPr kumimoji="1" lang="en-US" altLang="ja-JP"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a:t>
                      </a: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20000"/>
                        </a:spcBef>
                        <a:spcAft>
                          <a:spcPct val="0"/>
                        </a:spcAft>
                        <a:buClrTx/>
                        <a:buSzTx/>
                        <a:buFontTx/>
                        <a:buNone/>
                        <a:tabLst/>
                      </a:pPr>
                      <a:r>
                        <a:rPr kumimoji="1" lang="en-US" altLang="ja-JP" sz="1000" b="1" i="0" u="none" strike="noStrike" cap="none" normalizeH="0" baseline="0" smtClean="0">
                          <a:ln>
                            <a:noFill/>
                          </a:ln>
                          <a:solidFill>
                            <a:srgbClr val="990000"/>
                          </a:solidFill>
                          <a:effectLst/>
                          <a:latin typeface="Arial" panose="020B0604020202020204" pitchFamily="34" charset="0"/>
                          <a:ea typeface="ＭＳ Ｐゴシック" panose="020B0600070205080204" pitchFamily="50" charset="-128"/>
                          <a:sym typeface="Wingdings" panose="05000000000000000000" pitchFamily="2" charset="2"/>
                        </a:rPr>
                        <a:t></a:t>
                      </a:r>
                    </a:p>
                  </a:txBody>
                  <a:tcPr marL="90000" marR="90000" marT="46800" marB="46800" anchor="ctr" horzOverflow="overflow">
                    <a:lnL w="952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93985412"/>
                  </a:ext>
                </a:extLst>
              </a:tr>
              <a:tr h="355600">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15000"/>
                        </a:spcBef>
                        <a:spcAft>
                          <a:spcPct val="0"/>
                        </a:spcAft>
                        <a:buClrTx/>
                        <a:buSzTx/>
                        <a:buFontTx/>
                        <a:buNone/>
                        <a:tabLst/>
                      </a:pPr>
                      <a:r>
                        <a:rPr kumimoji="1" lang="ja-JP" altLang="en-US" sz="9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現在の手持ち資金で対応可能ですか？</a:t>
                      </a: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rgbClr val="80808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20000"/>
                        </a:spcBef>
                        <a:spcAft>
                          <a:spcPct val="0"/>
                        </a:spcAft>
                        <a:buClrTx/>
                        <a:buSzTx/>
                        <a:buFontTx/>
                        <a:buNone/>
                        <a:tabLst/>
                      </a:pPr>
                      <a:r>
                        <a:rPr kumimoji="1" lang="en-US" altLang="ja-JP"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a:t>
                      </a: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rgbClr val="80808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20000"/>
                        </a:spcBef>
                        <a:spcAft>
                          <a:spcPct val="0"/>
                        </a:spcAft>
                        <a:buClrTx/>
                        <a:buSzTx/>
                        <a:buFontTx/>
                        <a:buNone/>
                        <a:tabLst/>
                      </a:pPr>
                      <a:r>
                        <a:rPr kumimoji="1" lang="en-US" altLang="ja-JP" sz="1000" b="1" i="0" u="none" strike="noStrike" cap="none" normalizeH="0" baseline="0" smtClean="0">
                          <a:ln>
                            <a:noFill/>
                          </a:ln>
                          <a:solidFill>
                            <a:srgbClr val="990000"/>
                          </a:solidFill>
                          <a:effectLst/>
                          <a:latin typeface="Arial" panose="020B0604020202020204" pitchFamily="34" charset="0"/>
                          <a:ea typeface="ＭＳ Ｐゴシック" panose="020B0600070205080204" pitchFamily="50" charset="-128"/>
                          <a:sym typeface="Wingdings" panose="05000000000000000000" pitchFamily="2" charset="2"/>
                        </a:rPr>
                        <a:t></a:t>
                      </a:r>
                    </a:p>
                  </a:txBody>
                  <a:tcPr marL="90000" marR="90000" marT="46800" marB="46800" anchor="ctr" horzOverflow="overflow">
                    <a:lnL w="952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solidFill>
                        <a:srgbClr val="80808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168938053"/>
                  </a:ext>
                </a:extLst>
              </a:tr>
              <a:tr h="311150">
                <a:tc vMerge="1">
                  <a:txBody>
                    <a:bodyPr/>
                    <a:lstStyle/>
                    <a:p>
                      <a:endParaRPr kumimoji="1" lang="ja-JP" altLang="en-US"/>
                    </a:p>
                  </a:txBody>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ctr" latinLnBrk="0" hangingPunct="1">
                        <a:lnSpc>
                          <a:spcPct val="100000"/>
                        </a:lnSpc>
                        <a:spcBef>
                          <a:spcPct val="20000"/>
                        </a:spcBef>
                        <a:spcAft>
                          <a:spcPct val="0"/>
                        </a:spcAft>
                        <a:buClrTx/>
                        <a:buSzTx/>
                        <a:buFontTx/>
                        <a:buNone/>
                        <a:tabLst/>
                      </a:pPr>
                      <a:r>
                        <a:rPr kumimoji="1" lang="ja-JP" altLang="en-US" sz="1200" b="1" i="0" u="none" strike="noStrike" cap="none" normalizeH="0" baseline="0" smtClean="0">
                          <a:ln>
                            <a:noFill/>
                          </a:ln>
                          <a:solidFill>
                            <a:srgbClr val="3333FF"/>
                          </a:solidFill>
                          <a:effectLst/>
                          <a:latin typeface="HG丸ｺﾞｼｯｸM-PRO" panose="020F0600000000000000" pitchFamily="50" charset="-128"/>
                          <a:ea typeface="HG丸ｺﾞｼｯｸM-PRO" panose="020F0600000000000000" pitchFamily="50" charset="-128"/>
                        </a:rPr>
                        <a:t>その他</a:t>
                      </a: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ctr" latinLnBrk="0" hangingPunct="1">
                        <a:lnSpc>
                          <a:spcPct val="100000"/>
                        </a:lnSpc>
                        <a:spcBef>
                          <a:spcPct val="20000"/>
                        </a:spcBef>
                        <a:spcAft>
                          <a:spcPct val="0"/>
                        </a:spcAft>
                        <a:buClrTx/>
                        <a:buSzTx/>
                        <a:buFontTx/>
                        <a:buNone/>
                        <a:tabLst/>
                      </a:pPr>
                      <a:endParaRPr kumimoji="1" lang="ja-JP" altLang="ja-JP" sz="1000" b="0" i="0" u="none" strike="noStrike" cap="none" normalizeH="0" baseline="0" smtClean="0">
                        <a:ln>
                          <a:noFill/>
                        </a:ln>
                        <a:solidFill>
                          <a:srgbClr val="FF0000"/>
                        </a:solidFill>
                        <a:effectLst/>
                        <a:latin typeface="HG丸ｺﾞｼｯｸM-PRO" panose="020F0600000000000000" pitchFamily="50" charset="-128"/>
                        <a:ea typeface="HG丸ｺﾞｼｯｸM-PRO" panose="020F0600000000000000" pitchFamily="50"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ctr" latinLnBrk="0" hangingPunct="1">
                        <a:lnSpc>
                          <a:spcPct val="100000"/>
                        </a:lnSpc>
                        <a:spcBef>
                          <a:spcPct val="15000"/>
                        </a:spcBef>
                        <a:spcAft>
                          <a:spcPct val="0"/>
                        </a:spcAft>
                        <a:buClrTx/>
                        <a:buSzTx/>
                        <a:buFontTx/>
                        <a:buNone/>
                        <a:tabLst/>
                      </a:pPr>
                      <a:endParaRPr kumimoji="1" lang="ja-JP" altLang="ja-JP" sz="900" b="0" i="0" u="none" strike="noStrike" cap="none" normalizeH="0" baseline="0" smtClean="0">
                        <a:ln>
                          <a:noFill/>
                        </a:ln>
                        <a:solidFill>
                          <a:srgbClr val="FF0000"/>
                        </a:solidFill>
                        <a:effectLst/>
                        <a:latin typeface="HG丸ｺﾞｼｯｸM-PRO" panose="020F0600000000000000" pitchFamily="50" charset="-128"/>
                        <a:ea typeface="HG丸ｺﾞｼｯｸM-PRO" panose="020F0600000000000000" pitchFamily="50"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ctr" latinLnBrk="0" hangingPunct="1">
                        <a:lnSpc>
                          <a:spcPct val="100000"/>
                        </a:lnSpc>
                        <a:spcBef>
                          <a:spcPct val="15000"/>
                        </a:spcBef>
                        <a:spcAft>
                          <a:spcPct val="0"/>
                        </a:spcAft>
                        <a:buClrTx/>
                        <a:buSzTx/>
                        <a:buFontTx/>
                        <a:buNone/>
                        <a:tabLst/>
                      </a:pPr>
                      <a:r>
                        <a:rPr kumimoji="1" lang="en-US" altLang="ja-JP"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a:t>
                      </a: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20000"/>
                        </a:spcBef>
                        <a:spcAft>
                          <a:spcPct val="0"/>
                        </a:spcAft>
                        <a:buClrTx/>
                        <a:buSzTx/>
                        <a:buFontTx/>
                        <a:buNone/>
                        <a:tabLst/>
                      </a:pPr>
                      <a:r>
                        <a:rPr kumimoji="1" lang="en-US" altLang="ja-JP"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a:t>
                      </a:r>
                    </a:p>
                  </a:txBody>
                  <a:tcPr marL="90000" marR="90000" marT="46800" marB="46800" anchor="ctr" horzOverflow="overflow">
                    <a:lnL w="952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544980362"/>
                  </a:ext>
                </a:extLst>
              </a:tr>
            </a:tbl>
          </a:graphicData>
        </a:graphic>
      </p:graphicFrame>
      <p:sp>
        <p:nvSpPr>
          <p:cNvPr id="112642" name="Text Box 2"/>
          <p:cNvSpPr txBox="1">
            <a:spLocks noChangeArrowheads="1"/>
          </p:cNvSpPr>
          <p:nvPr/>
        </p:nvSpPr>
        <p:spPr bwMode="auto">
          <a:xfrm>
            <a:off x="3367088" y="9631363"/>
            <a:ext cx="265112" cy="27463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28575">
                <a:solidFill>
                  <a:srgbClr val="00FF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p>
            <a:pPr algn="ctr"/>
            <a:r>
              <a:rPr lang="en-US" altLang="ja-JP" sz="1200" b="1">
                <a:solidFill>
                  <a:srgbClr val="3333FF"/>
                </a:solidFill>
                <a:effectLst>
                  <a:outerShdw blurRad="38100" dist="38100" dir="2700000" algn="tl">
                    <a:srgbClr val="C0C0C0"/>
                  </a:outerShdw>
                </a:effectLst>
                <a:ea typeface="ＭＳ Ｐゴシック" panose="020B0600070205080204" pitchFamily="50" charset="-128"/>
              </a:rPr>
              <a:t>4</a:t>
            </a:r>
          </a:p>
        </p:txBody>
      </p:sp>
      <p:sp>
        <p:nvSpPr>
          <p:cNvPr id="112755" name="Text Box 115"/>
          <p:cNvSpPr txBox="1">
            <a:spLocks noChangeArrowheads="1"/>
          </p:cNvSpPr>
          <p:nvPr/>
        </p:nvSpPr>
        <p:spPr bwMode="auto">
          <a:xfrm>
            <a:off x="1412875" y="1587500"/>
            <a:ext cx="277495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ja-JP" altLang="en-US" sz="1200"/>
              <a:t>重要な経営資源の洗い出しと現状把握</a:t>
            </a:r>
          </a:p>
        </p:txBody>
      </p:sp>
      <p:sp>
        <p:nvSpPr>
          <p:cNvPr id="112759" name="Text Box 119"/>
          <p:cNvSpPr txBox="1">
            <a:spLocks noChangeArrowheads="1"/>
          </p:cNvSpPr>
          <p:nvPr/>
        </p:nvSpPr>
        <p:spPr bwMode="auto">
          <a:xfrm>
            <a:off x="404813" y="563563"/>
            <a:ext cx="619125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ja-JP" altLang="en-US" sz="1400" b="1">
                <a:latin typeface="HG創英角ｺﾞｼｯｸUB" panose="020B0909000000000000" pitchFamily="49" charset="-128"/>
              </a:rPr>
              <a:t>２．４　想定される</a:t>
            </a:r>
            <a:r>
              <a:rPr lang="ja-JP" altLang="en-US" sz="1400" b="1"/>
              <a:t>被害に基づくＢＣＰ対応策</a:t>
            </a:r>
            <a:endParaRPr lang="ja-JP" altLang="en-US" sz="900" b="1">
              <a:latin typeface="HG創英角ｺﾞｼｯｸUB" panose="020B0909000000000000" pitchFamily="49" charset="-128"/>
            </a:endParaRPr>
          </a:p>
        </p:txBody>
      </p:sp>
      <p:sp>
        <p:nvSpPr>
          <p:cNvPr id="124554" name="Oval 2698"/>
          <p:cNvSpPr>
            <a:spLocks noChangeArrowheads="1"/>
          </p:cNvSpPr>
          <p:nvPr/>
        </p:nvSpPr>
        <p:spPr bwMode="auto">
          <a:xfrm>
            <a:off x="584200" y="1603375"/>
            <a:ext cx="798513" cy="234950"/>
          </a:xfrm>
          <a:prstGeom prst="ellipse">
            <a:avLst/>
          </a:prstGeom>
          <a:gradFill rotWithShape="1">
            <a:gsLst>
              <a:gs pos="0">
                <a:srgbClr val="DDDDDD">
                  <a:gamma/>
                  <a:tint val="0"/>
                  <a:invGamma/>
                </a:srgbClr>
              </a:gs>
              <a:gs pos="100000">
                <a:srgbClr val="DDDDDD"/>
              </a:gs>
            </a:gsLst>
            <a:path path="shape">
              <a:fillToRect l="50000" t="50000" r="50000" b="50000"/>
            </a:path>
          </a:gradFill>
          <a:ln w="28575">
            <a:solidFill>
              <a:schemeClr val="bg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sp>
        <p:nvSpPr>
          <p:cNvPr id="124555" name="Text Box 2699"/>
          <p:cNvSpPr txBox="1">
            <a:spLocks noChangeArrowheads="1"/>
          </p:cNvSpPr>
          <p:nvPr/>
        </p:nvSpPr>
        <p:spPr bwMode="auto">
          <a:xfrm>
            <a:off x="611188" y="1568450"/>
            <a:ext cx="744537" cy="30480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28575">
                <a:solidFill>
                  <a:srgbClr val="00FF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p>
            <a:pPr algn="ctr"/>
            <a:r>
              <a:rPr lang="en-US" altLang="ja-JP" sz="1400" b="1">
                <a:ea typeface="ＭＳ Ｐゴシック" panose="020B0600070205080204" pitchFamily="50" charset="-128"/>
              </a:rPr>
              <a:t>STEP1</a:t>
            </a:r>
          </a:p>
        </p:txBody>
      </p:sp>
      <p:sp>
        <p:nvSpPr>
          <p:cNvPr id="124556" name="Text Box 2700"/>
          <p:cNvSpPr txBox="1">
            <a:spLocks noChangeArrowheads="1"/>
          </p:cNvSpPr>
          <p:nvPr/>
        </p:nvSpPr>
        <p:spPr bwMode="auto">
          <a:xfrm>
            <a:off x="261938" y="955675"/>
            <a:ext cx="6335712"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177800" indent="-177800">
              <a:defRPr kumimoji="1">
                <a:solidFill>
                  <a:schemeClr val="tx1"/>
                </a:solidFill>
                <a:latin typeface="Arial" panose="020B0604020202020204" pitchFamily="34" charset="0"/>
                <a:ea typeface="ＭＳ Ｐゴシック" panose="020B0600070205080204" pitchFamily="50" charset="-128"/>
              </a:defRPr>
            </a:lvl1pPr>
            <a:lvl2pPr>
              <a:defRPr kumimoji="1">
                <a:solidFill>
                  <a:schemeClr val="tx1"/>
                </a:solidFill>
                <a:latin typeface="Arial" panose="020B0604020202020204" pitchFamily="34" charset="0"/>
                <a:ea typeface="ＭＳ Ｐゴシック" panose="020B0600070205080204" pitchFamily="50" charset="-128"/>
              </a:defRPr>
            </a:lvl2pPr>
            <a:lvl3pPr>
              <a:defRPr kumimoji="1">
                <a:solidFill>
                  <a:schemeClr val="tx1"/>
                </a:solidFill>
                <a:latin typeface="Arial" panose="020B0604020202020204" pitchFamily="34" charset="0"/>
                <a:ea typeface="ＭＳ Ｐゴシック" panose="020B0600070205080204" pitchFamily="50" charset="-128"/>
              </a:defRPr>
            </a:lvl3pPr>
            <a:lvl4pPr>
              <a:defRPr kumimoji="1">
                <a:solidFill>
                  <a:schemeClr val="tx1"/>
                </a:solidFill>
                <a:latin typeface="Arial" panose="020B0604020202020204" pitchFamily="34" charset="0"/>
                <a:ea typeface="ＭＳ Ｐゴシック" panose="020B0600070205080204" pitchFamily="50" charset="-128"/>
              </a:defRPr>
            </a:lvl4pPr>
            <a:lvl5pPr>
              <a:defRPr kumimoji="1">
                <a:solidFill>
                  <a:schemeClr val="tx1"/>
                </a:solidFill>
                <a:latin typeface="Arial" panose="020B0604020202020204" pitchFamily="34" charset="0"/>
                <a:ea typeface="ＭＳ Ｐゴシック" panose="020B0600070205080204" pitchFamily="50" charset="-128"/>
              </a:defRPr>
            </a:lvl5pPr>
            <a:lvl6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ja-JP" altLang="en-US" i="1">
                <a:solidFill>
                  <a:schemeClr val="hlink"/>
                </a:solidFill>
                <a:latin typeface="HG丸ｺﾞｼｯｸM-PRO" panose="020F0600000000000000" pitchFamily="50" charset="-128"/>
                <a:ea typeface="HG丸ｺﾞｼｯｸM-PRO" panose="020F0600000000000000" pitchFamily="50" charset="-128"/>
              </a:rPr>
              <a:t>・「</a:t>
            </a:r>
            <a:r>
              <a:rPr lang="en-US" altLang="ja-JP" i="1">
                <a:solidFill>
                  <a:schemeClr val="hlink"/>
                </a:solidFill>
                <a:latin typeface="HG丸ｺﾞｼｯｸM-PRO" panose="020F0600000000000000" pitchFamily="50" charset="-128"/>
                <a:ea typeface="HG丸ｺﾞｼｯｸM-PRO" panose="020F0600000000000000" pitchFamily="50" charset="-128"/>
              </a:rPr>
              <a:t>2.2</a:t>
            </a:r>
            <a:r>
              <a:rPr lang="ja-JP" altLang="en-US" i="1">
                <a:solidFill>
                  <a:schemeClr val="hlink"/>
                </a:solidFill>
                <a:latin typeface="HG丸ｺﾞｼｯｸM-PRO" panose="020F0600000000000000" pitchFamily="50" charset="-128"/>
                <a:ea typeface="HG丸ｺﾞｼｯｸM-PRO" panose="020F0600000000000000" pitchFamily="50" charset="-128"/>
              </a:rPr>
              <a:t>　重要業務と復旧目標の決定」で決めたあなたの会社の重要業務を行うには、何が必要でその必要な経営資源は大規模地震が起こるとどうなるのかをイメージしてください。</a:t>
            </a:r>
          </a:p>
        </p:txBody>
      </p:sp>
      <p:sp>
        <p:nvSpPr>
          <p:cNvPr id="124855" name="AutoShape 2999"/>
          <p:cNvSpPr>
            <a:spLocks noChangeArrowheads="1"/>
          </p:cNvSpPr>
          <p:nvPr/>
        </p:nvSpPr>
        <p:spPr bwMode="auto">
          <a:xfrm flipH="1">
            <a:off x="5627688" y="60325"/>
            <a:ext cx="1042987" cy="387350"/>
          </a:xfrm>
          <a:prstGeom prst="flowChartOnlineStorage">
            <a:avLst/>
          </a:prstGeom>
          <a:solidFill>
            <a:srgbClr val="DDDDDD"/>
          </a:solidFill>
          <a:ln>
            <a:noFill/>
          </a:ln>
          <a:effectLst/>
          <a:extLst>
            <a:ext uri="{91240B29-F687-4F45-9708-019B960494DF}">
              <a14:hiddenLine xmlns:a14="http://schemas.microsoft.com/office/drawing/2010/main" w="9525">
                <a:solidFill>
                  <a:srgbClr val="C0C0C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sp>
        <p:nvSpPr>
          <p:cNvPr id="124856" name="AutoShape 3000"/>
          <p:cNvSpPr>
            <a:spLocks noChangeArrowheads="1"/>
          </p:cNvSpPr>
          <p:nvPr/>
        </p:nvSpPr>
        <p:spPr bwMode="auto">
          <a:xfrm flipH="1">
            <a:off x="4605338" y="63500"/>
            <a:ext cx="1042987" cy="388938"/>
          </a:xfrm>
          <a:prstGeom prst="flowChartOnlineStorage">
            <a:avLst/>
          </a:prstGeom>
          <a:solidFill>
            <a:srgbClr val="FFFFB2"/>
          </a:solidFill>
          <a:ln>
            <a:noFill/>
          </a:ln>
          <a:effectLst/>
          <a:extLst>
            <a:ext uri="{91240B29-F687-4F45-9708-019B960494DF}">
              <a14:hiddenLine xmlns:a14="http://schemas.microsoft.com/office/drawing/2010/main" w="9525">
                <a:solidFill>
                  <a:srgbClr val="C0C0C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sp>
        <p:nvSpPr>
          <p:cNvPr id="124857" name="AutoShape 3001"/>
          <p:cNvSpPr>
            <a:spLocks noChangeArrowheads="1"/>
          </p:cNvSpPr>
          <p:nvPr/>
        </p:nvSpPr>
        <p:spPr bwMode="auto">
          <a:xfrm flipH="1">
            <a:off x="3573463" y="60325"/>
            <a:ext cx="1052512" cy="387350"/>
          </a:xfrm>
          <a:prstGeom prst="flowChartOnlineStorage">
            <a:avLst/>
          </a:prstGeom>
          <a:solidFill>
            <a:srgbClr val="DDDDDD"/>
          </a:solidFill>
          <a:ln>
            <a:noFill/>
          </a:ln>
          <a:effectLst/>
          <a:extLst>
            <a:ext uri="{91240B29-F687-4F45-9708-019B960494DF}">
              <a14:hiddenLine xmlns:a14="http://schemas.microsoft.com/office/drawing/2010/main" w="9525">
                <a:solidFill>
                  <a:srgbClr val="C0C0C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sp>
        <p:nvSpPr>
          <p:cNvPr id="124858" name="Text Box 3002"/>
          <p:cNvSpPr txBox="1">
            <a:spLocks noChangeArrowheads="1"/>
          </p:cNvSpPr>
          <p:nvPr/>
        </p:nvSpPr>
        <p:spPr bwMode="auto">
          <a:xfrm>
            <a:off x="3894138" y="57150"/>
            <a:ext cx="688975" cy="39687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28575">
                <a:solidFill>
                  <a:srgbClr val="00FF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ja-JP" altLang="en-US">
                <a:solidFill>
                  <a:schemeClr val="bg2"/>
                </a:solidFill>
              </a:rPr>
              <a:t>目標を</a:t>
            </a:r>
          </a:p>
          <a:p>
            <a:r>
              <a:rPr lang="ja-JP" altLang="en-US">
                <a:solidFill>
                  <a:schemeClr val="bg2"/>
                </a:solidFill>
              </a:rPr>
              <a:t>たてる！</a:t>
            </a:r>
          </a:p>
        </p:txBody>
      </p:sp>
      <p:sp>
        <p:nvSpPr>
          <p:cNvPr id="124859" name="Text Box 3003"/>
          <p:cNvSpPr txBox="1">
            <a:spLocks noChangeArrowheads="1"/>
          </p:cNvSpPr>
          <p:nvPr/>
        </p:nvSpPr>
        <p:spPr bwMode="auto">
          <a:xfrm>
            <a:off x="4797425" y="57150"/>
            <a:ext cx="815975" cy="39687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28575">
                <a:solidFill>
                  <a:srgbClr val="00FF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pPr algn="ctr"/>
            <a:r>
              <a:rPr lang="ja-JP" altLang="en-US">
                <a:solidFill>
                  <a:srgbClr val="FF3300"/>
                </a:solidFill>
              </a:rPr>
              <a:t>ギャップを</a:t>
            </a:r>
          </a:p>
          <a:p>
            <a:pPr algn="ctr"/>
            <a:r>
              <a:rPr lang="ja-JP" altLang="en-US">
                <a:solidFill>
                  <a:srgbClr val="FF3300"/>
                </a:solidFill>
              </a:rPr>
              <a:t>把握する！</a:t>
            </a:r>
          </a:p>
        </p:txBody>
      </p:sp>
      <p:sp>
        <p:nvSpPr>
          <p:cNvPr id="124860" name="Text Box 3004"/>
          <p:cNvSpPr txBox="1">
            <a:spLocks noChangeArrowheads="1"/>
          </p:cNvSpPr>
          <p:nvPr/>
        </p:nvSpPr>
        <p:spPr bwMode="auto">
          <a:xfrm>
            <a:off x="5781675" y="57150"/>
            <a:ext cx="815975" cy="39687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28575">
                <a:solidFill>
                  <a:srgbClr val="00FF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pPr algn="ctr"/>
            <a:r>
              <a:rPr lang="ja-JP" altLang="en-US">
                <a:solidFill>
                  <a:schemeClr val="bg2"/>
                </a:solidFill>
              </a:rPr>
              <a:t>ギャップを</a:t>
            </a:r>
          </a:p>
          <a:p>
            <a:pPr algn="ctr"/>
            <a:r>
              <a:rPr lang="ja-JP" altLang="en-US">
                <a:solidFill>
                  <a:schemeClr val="bg2"/>
                </a:solidFill>
              </a:rPr>
              <a:t>埋める！</a:t>
            </a:r>
          </a:p>
        </p:txBody>
      </p:sp>
      <p:sp>
        <p:nvSpPr>
          <p:cNvPr id="124861" name="AutoShape 3005"/>
          <p:cNvSpPr>
            <a:spLocks noChangeArrowheads="1"/>
          </p:cNvSpPr>
          <p:nvPr/>
        </p:nvSpPr>
        <p:spPr bwMode="auto">
          <a:xfrm>
            <a:off x="6581775" y="3225800"/>
            <a:ext cx="260350" cy="287338"/>
          </a:xfrm>
          <a:prstGeom prst="rightArrow">
            <a:avLst>
              <a:gd name="adj1" fmla="val 50000"/>
              <a:gd name="adj2" fmla="val 25000"/>
            </a:avLst>
          </a:prstGeom>
          <a:solidFill>
            <a:schemeClr val="bg2"/>
          </a:solidFill>
          <a:ln>
            <a:noFill/>
          </a:ln>
          <a:effectLst/>
          <a:extLst>
            <a:ext uri="{91240B29-F687-4F45-9708-019B960494DF}">
              <a14:hiddenLine xmlns:a14="http://schemas.microsoft.com/office/drawing/2010/main" w="28575">
                <a:solidFill>
                  <a:srgbClr val="00FF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sp>
        <p:nvSpPr>
          <p:cNvPr id="124862" name="AutoShape 3006"/>
          <p:cNvSpPr>
            <a:spLocks noChangeArrowheads="1"/>
          </p:cNvSpPr>
          <p:nvPr/>
        </p:nvSpPr>
        <p:spPr bwMode="auto">
          <a:xfrm>
            <a:off x="6583363" y="5457825"/>
            <a:ext cx="260350" cy="285750"/>
          </a:xfrm>
          <a:prstGeom prst="rightArrow">
            <a:avLst>
              <a:gd name="adj1" fmla="val 50000"/>
              <a:gd name="adj2" fmla="val 25000"/>
            </a:avLst>
          </a:prstGeom>
          <a:solidFill>
            <a:schemeClr val="bg2"/>
          </a:solidFill>
          <a:ln>
            <a:noFill/>
          </a:ln>
          <a:effectLst/>
          <a:extLst>
            <a:ext uri="{91240B29-F687-4F45-9708-019B960494DF}">
              <a14:hiddenLine xmlns:a14="http://schemas.microsoft.com/office/drawing/2010/main" w="28575">
                <a:solidFill>
                  <a:srgbClr val="00FF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sp>
        <p:nvSpPr>
          <p:cNvPr id="124863" name="AutoShape 3007"/>
          <p:cNvSpPr>
            <a:spLocks noChangeArrowheads="1"/>
          </p:cNvSpPr>
          <p:nvPr/>
        </p:nvSpPr>
        <p:spPr bwMode="auto">
          <a:xfrm>
            <a:off x="6583363" y="7327900"/>
            <a:ext cx="260350" cy="288925"/>
          </a:xfrm>
          <a:prstGeom prst="rightArrow">
            <a:avLst>
              <a:gd name="adj1" fmla="val 50000"/>
              <a:gd name="adj2" fmla="val 25000"/>
            </a:avLst>
          </a:prstGeom>
          <a:solidFill>
            <a:schemeClr val="bg2"/>
          </a:solidFill>
          <a:ln>
            <a:noFill/>
          </a:ln>
          <a:effectLst/>
          <a:extLst>
            <a:ext uri="{91240B29-F687-4F45-9708-019B960494DF}">
              <a14:hiddenLine xmlns:a14="http://schemas.microsoft.com/office/drawing/2010/main" w="28575">
                <a:solidFill>
                  <a:srgbClr val="00FF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sp>
        <p:nvSpPr>
          <p:cNvPr id="124864" name="AutoShape 3008"/>
          <p:cNvSpPr>
            <a:spLocks noChangeArrowheads="1"/>
          </p:cNvSpPr>
          <p:nvPr/>
        </p:nvSpPr>
        <p:spPr bwMode="auto">
          <a:xfrm>
            <a:off x="6583363" y="8439150"/>
            <a:ext cx="260350" cy="288925"/>
          </a:xfrm>
          <a:prstGeom prst="rightArrow">
            <a:avLst>
              <a:gd name="adj1" fmla="val 50000"/>
              <a:gd name="adj2" fmla="val 25000"/>
            </a:avLst>
          </a:prstGeom>
          <a:solidFill>
            <a:schemeClr val="bg2"/>
          </a:solidFill>
          <a:ln>
            <a:noFill/>
          </a:ln>
          <a:effectLst/>
          <a:extLst>
            <a:ext uri="{91240B29-F687-4F45-9708-019B960494DF}">
              <a14:hiddenLine xmlns:a14="http://schemas.microsoft.com/office/drawing/2010/main" w="28575">
                <a:solidFill>
                  <a:srgbClr val="00FF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sp>
        <p:nvSpPr>
          <p:cNvPr id="124865" name="AutoShape 3009"/>
          <p:cNvSpPr>
            <a:spLocks noChangeArrowheads="1"/>
          </p:cNvSpPr>
          <p:nvPr/>
        </p:nvSpPr>
        <p:spPr bwMode="auto">
          <a:xfrm>
            <a:off x="6583363" y="9128125"/>
            <a:ext cx="260350" cy="288925"/>
          </a:xfrm>
          <a:prstGeom prst="rightArrow">
            <a:avLst>
              <a:gd name="adj1" fmla="val 50000"/>
              <a:gd name="adj2" fmla="val 25000"/>
            </a:avLst>
          </a:prstGeom>
          <a:solidFill>
            <a:schemeClr val="bg2"/>
          </a:solidFill>
          <a:ln>
            <a:noFill/>
          </a:ln>
          <a:effectLst/>
          <a:extLst>
            <a:ext uri="{91240B29-F687-4F45-9708-019B960494DF}">
              <a14:hiddenLine xmlns:a14="http://schemas.microsoft.com/office/drawing/2010/main" w="28575">
                <a:solidFill>
                  <a:srgbClr val="00FF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sp>
        <p:nvSpPr>
          <p:cNvPr id="124866" name="AutoShape 3010"/>
          <p:cNvSpPr>
            <a:spLocks/>
          </p:cNvSpPr>
          <p:nvPr/>
        </p:nvSpPr>
        <p:spPr bwMode="auto">
          <a:xfrm>
            <a:off x="6438900" y="9128125"/>
            <a:ext cx="71438" cy="288925"/>
          </a:xfrm>
          <a:prstGeom prst="rightBrace">
            <a:avLst>
              <a:gd name="adj1" fmla="val 33703"/>
              <a:gd name="adj2" fmla="val 50000"/>
            </a:avLst>
          </a:prstGeom>
          <a:noFill/>
          <a:ln w="28575">
            <a:solidFill>
              <a:schemeClr val="bg2"/>
            </a:solidFill>
            <a:round/>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sp>
        <p:nvSpPr>
          <p:cNvPr id="124867" name="AutoShape 3011"/>
          <p:cNvSpPr>
            <a:spLocks/>
          </p:cNvSpPr>
          <p:nvPr/>
        </p:nvSpPr>
        <p:spPr bwMode="auto">
          <a:xfrm>
            <a:off x="6438900" y="8121650"/>
            <a:ext cx="71438" cy="936625"/>
          </a:xfrm>
          <a:prstGeom prst="rightBrace">
            <a:avLst>
              <a:gd name="adj1" fmla="val 109258"/>
              <a:gd name="adj2" fmla="val 50000"/>
            </a:avLst>
          </a:prstGeom>
          <a:noFill/>
          <a:ln w="28575">
            <a:solidFill>
              <a:schemeClr val="bg2"/>
            </a:solidFill>
            <a:round/>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sp>
        <p:nvSpPr>
          <p:cNvPr id="124868" name="AutoShape 3012"/>
          <p:cNvSpPr>
            <a:spLocks/>
          </p:cNvSpPr>
          <p:nvPr/>
        </p:nvSpPr>
        <p:spPr bwMode="auto">
          <a:xfrm>
            <a:off x="6438900" y="6969125"/>
            <a:ext cx="71438" cy="1008063"/>
          </a:xfrm>
          <a:prstGeom prst="rightBrace">
            <a:avLst>
              <a:gd name="adj1" fmla="val 117592"/>
              <a:gd name="adj2" fmla="val 50000"/>
            </a:avLst>
          </a:prstGeom>
          <a:noFill/>
          <a:ln w="28575">
            <a:solidFill>
              <a:schemeClr val="bg2"/>
            </a:solidFill>
            <a:round/>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sp>
        <p:nvSpPr>
          <p:cNvPr id="124869" name="AutoShape 3013"/>
          <p:cNvSpPr>
            <a:spLocks/>
          </p:cNvSpPr>
          <p:nvPr/>
        </p:nvSpPr>
        <p:spPr bwMode="auto">
          <a:xfrm>
            <a:off x="6438900" y="4306888"/>
            <a:ext cx="71438" cy="2587625"/>
          </a:xfrm>
          <a:prstGeom prst="rightBrace">
            <a:avLst>
              <a:gd name="adj1" fmla="val 301850"/>
              <a:gd name="adj2" fmla="val 50000"/>
            </a:avLst>
          </a:prstGeom>
          <a:noFill/>
          <a:ln w="28575">
            <a:solidFill>
              <a:schemeClr val="bg2"/>
            </a:solidFill>
            <a:round/>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sp>
        <p:nvSpPr>
          <p:cNvPr id="124870" name="AutoShape 3014"/>
          <p:cNvSpPr>
            <a:spLocks/>
          </p:cNvSpPr>
          <p:nvPr/>
        </p:nvSpPr>
        <p:spPr bwMode="auto">
          <a:xfrm>
            <a:off x="6438900" y="2503488"/>
            <a:ext cx="71438" cy="1728787"/>
          </a:xfrm>
          <a:prstGeom prst="rightBrace">
            <a:avLst>
              <a:gd name="adj1" fmla="val 201665"/>
              <a:gd name="adj2" fmla="val 50000"/>
            </a:avLst>
          </a:prstGeom>
          <a:noFill/>
          <a:ln w="28575">
            <a:solidFill>
              <a:schemeClr val="bg2"/>
            </a:solidFill>
            <a:round/>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sp>
        <p:nvSpPr>
          <p:cNvPr id="129138" name="AutoShape 3186"/>
          <p:cNvSpPr>
            <a:spLocks noChangeArrowheads="1"/>
          </p:cNvSpPr>
          <p:nvPr/>
        </p:nvSpPr>
        <p:spPr bwMode="auto">
          <a:xfrm>
            <a:off x="85725" y="2403475"/>
            <a:ext cx="1728788" cy="649288"/>
          </a:xfrm>
          <a:prstGeom prst="wedgeRectCallout">
            <a:avLst>
              <a:gd name="adj1" fmla="val 51468"/>
              <a:gd name="adj2" fmla="val 83824"/>
            </a:avLst>
          </a:prstGeom>
          <a:solidFill>
            <a:srgbClr val="E5FFB7"/>
          </a:solidFill>
          <a:ln w="9525">
            <a:solidFill>
              <a:srgbClr val="0033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ja-JP" altLang="en-US" sz="900">
                <a:solidFill>
                  <a:srgbClr val="003300"/>
                </a:solidFill>
              </a:rPr>
              <a:t>業務の工程をイメージしながら、重要業務を行う上で最低限必要となるヒト、モノなどを記入してください。</a:t>
            </a:r>
          </a:p>
        </p:txBody>
      </p:sp>
      <p:sp>
        <p:nvSpPr>
          <p:cNvPr id="129139" name="AutoShape 3187"/>
          <p:cNvSpPr>
            <a:spLocks noChangeArrowheads="1"/>
          </p:cNvSpPr>
          <p:nvPr/>
        </p:nvSpPr>
        <p:spPr bwMode="auto">
          <a:xfrm>
            <a:off x="42863" y="3729038"/>
            <a:ext cx="1500187" cy="358775"/>
          </a:xfrm>
          <a:prstGeom prst="wedgeRectCallout">
            <a:avLst>
              <a:gd name="adj1" fmla="val -32116"/>
              <a:gd name="adj2" fmla="val 200662"/>
            </a:avLst>
          </a:prstGeom>
          <a:solidFill>
            <a:srgbClr val="E5FFB7"/>
          </a:solidFill>
          <a:ln w="9525">
            <a:solidFill>
              <a:srgbClr val="0033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ja-JP" altLang="en-US" sz="900">
                <a:solidFill>
                  <a:schemeClr val="hlink"/>
                </a:solidFill>
              </a:rPr>
              <a:t>２</a:t>
            </a:r>
            <a:r>
              <a:rPr lang="en-US" altLang="ja-JP" sz="900">
                <a:solidFill>
                  <a:schemeClr val="hlink"/>
                </a:solidFill>
              </a:rPr>
              <a:t>.</a:t>
            </a:r>
            <a:r>
              <a:rPr lang="ja-JP" altLang="en-US" sz="900">
                <a:solidFill>
                  <a:schemeClr val="hlink"/>
                </a:solidFill>
              </a:rPr>
              <a:t>２で決定した重要業務</a:t>
            </a:r>
            <a:r>
              <a:rPr lang="ja-JP" altLang="en-US" sz="900">
                <a:solidFill>
                  <a:srgbClr val="003300"/>
                </a:solidFill>
              </a:rPr>
              <a:t>を記入してください。</a:t>
            </a:r>
          </a:p>
        </p:txBody>
      </p:sp>
      <p:sp>
        <p:nvSpPr>
          <p:cNvPr id="129140" name="AutoShape 3188"/>
          <p:cNvSpPr>
            <a:spLocks noChangeArrowheads="1"/>
          </p:cNvSpPr>
          <p:nvPr/>
        </p:nvSpPr>
        <p:spPr bwMode="auto">
          <a:xfrm>
            <a:off x="763588" y="4306888"/>
            <a:ext cx="2159000" cy="503237"/>
          </a:xfrm>
          <a:prstGeom prst="wedgeRectCallout">
            <a:avLst>
              <a:gd name="adj1" fmla="val 60884"/>
              <a:gd name="adj2" fmla="val -131444"/>
            </a:avLst>
          </a:prstGeom>
          <a:solidFill>
            <a:srgbClr val="E5FFB7"/>
          </a:solidFill>
          <a:ln w="9525">
            <a:solidFill>
              <a:srgbClr val="0033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ja-JP" altLang="en-US" sz="900">
                <a:solidFill>
                  <a:srgbClr val="003300"/>
                </a:solidFill>
              </a:rPr>
              <a:t>重要な</a:t>
            </a:r>
            <a:r>
              <a:rPr lang="ja-JP" altLang="en-US" sz="900">
                <a:solidFill>
                  <a:srgbClr val="003300"/>
                </a:solidFill>
                <a:latin typeface="HG丸ｺﾞｼｯｸM-PRO" panose="020F0600000000000000" pitchFamily="50" charset="-128"/>
              </a:rPr>
              <a:t>経営資源毎に、</a:t>
            </a:r>
            <a:r>
              <a:rPr lang="ja-JP" altLang="en-US" sz="900">
                <a:solidFill>
                  <a:schemeClr val="hlink"/>
                </a:solidFill>
                <a:latin typeface="HG丸ｺﾞｼｯｸM-PRO" panose="020F0600000000000000" pitchFamily="50" charset="-128"/>
              </a:rPr>
              <a:t>「２</a:t>
            </a:r>
            <a:r>
              <a:rPr lang="en-US" altLang="ja-JP" sz="900">
                <a:solidFill>
                  <a:schemeClr val="hlink"/>
                </a:solidFill>
                <a:latin typeface="HG丸ｺﾞｼｯｸM-PRO" panose="020F0600000000000000" pitchFamily="50" charset="-128"/>
              </a:rPr>
              <a:t>.</a:t>
            </a:r>
            <a:r>
              <a:rPr lang="ja-JP" altLang="en-US" sz="900">
                <a:solidFill>
                  <a:schemeClr val="hlink"/>
                </a:solidFill>
                <a:latin typeface="HG丸ｺﾞｼｯｸM-PRO" panose="020F0600000000000000" pitchFamily="50" charset="-128"/>
              </a:rPr>
              <a:t>３　重要業務が受ける被害の想定」</a:t>
            </a:r>
            <a:r>
              <a:rPr lang="ja-JP" altLang="en-US" sz="900">
                <a:solidFill>
                  <a:srgbClr val="003300"/>
                </a:solidFill>
                <a:latin typeface="HG丸ｺﾞｼｯｸM-PRO" panose="020F0600000000000000" pitchFamily="50" charset="-128"/>
              </a:rPr>
              <a:t>を参考に、設問に答えてください。</a:t>
            </a:r>
          </a:p>
        </p:txBody>
      </p:sp>
      <p:sp>
        <p:nvSpPr>
          <p:cNvPr id="129141" name="AutoShape 3189"/>
          <p:cNvSpPr>
            <a:spLocks noChangeArrowheads="1"/>
          </p:cNvSpPr>
          <p:nvPr/>
        </p:nvSpPr>
        <p:spPr bwMode="auto">
          <a:xfrm>
            <a:off x="5637213" y="1497013"/>
            <a:ext cx="1176337" cy="431800"/>
          </a:xfrm>
          <a:prstGeom prst="wedgeRectCallout">
            <a:avLst>
              <a:gd name="adj1" fmla="val -13292"/>
              <a:gd name="adj2" fmla="val 106986"/>
            </a:avLst>
          </a:prstGeom>
          <a:solidFill>
            <a:srgbClr val="E5FFB7"/>
          </a:solidFill>
          <a:ln w="9525">
            <a:solidFill>
              <a:srgbClr val="0033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ja-JP" altLang="en-US" sz="900">
                <a:solidFill>
                  <a:srgbClr val="003300"/>
                </a:solidFill>
              </a:rPr>
              <a:t>「いいえ」の場合</a:t>
            </a:r>
          </a:p>
          <a:p>
            <a:r>
              <a:rPr lang="ja-JP" altLang="en-US" sz="900">
                <a:solidFill>
                  <a:srgbClr val="003300"/>
                </a:solidFill>
              </a:rPr>
              <a:t>「ＳＴＥＰ２」へ。</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894" name="AutoShape 4086"/>
          <p:cNvSpPr>
            <a:spLocks noChangeArrowheads="1"/>
          </p:cNvSpPr>
          <p:nvPr/>
        </p:nvSpPr>
        <p:spPr bwMode="auto">
          <a:xfrm flipH="1">
            <a:off x="4605338" y="63500"/>
            <a:ext cx="1042987" cy="388938"/>
          </a:xfrm>
          <a:prstGeom prst="flowChartOnlineStorage">
            <a:avLst/>
          </a:prstGeom>
          <a:solidFill>
            <a:srgbClr val="DDDDDD"/>
          </a:solidFill>
          <a:ln>
            <a:noFill/>
          </a:ln>
          <a:effectLst/>
          <a:extLst>
            <a:ext uri="{91240B29-F687-4F45-9708-019B960494DF}">
              <a14:hiddenLine xmlns:a14="http://schemas.microsoft.com/office/drawing/2010/main" w="9525">
                <a:solidFill>
                  <a:srgbClr val="C0C0C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pPr algn="ctr"/>
            <a:endParaRPr lang="ja-JP" altLang="ja-JP">
              <a:solidFill>
                <a:schemeClr val="bg2"/>
              </a:solidFill>
            </a:endParaRPr>
          </a:p>
        </p:txBody>
      </p:sp>
      <p:sp>
        <p:nvSpPr>
          <p:cNvPr id="123897" name="Text Box 4089"/>
          <p:cNvSpPr txBox="1">
            <a:spLocks noChangeArrowheads="1"/>
          </p:cNvSpPr>
          <p:nvPr/>
        </p:nvSpPr>
        <p:spPr bwMode="auto">
          <a:xfrm>
            <a:off x="4797425" y="57150"/>
            <a:ext cx="815975" cy="39687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28575">
                <a:solidFill>
                  <a:srgbClr val="00FF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pPr algn="ctr"/>
            <a:r>
              <a:rPr lang="ja-JP" altLang="en-US">
                <a:solidFill>
                  <a:schemeClr val="bg2"/>
                </a:solidFill>
              </a:rPr>
              <a:t>ギャップを</a:t>
            </a:r>
          </a:p>
          <a:p>
            <a:pPr algn="ctr"/>
            <a:r>
              <a:rPr lang="ja-JP" altLang="en-US">
                <a:solidFill>
                  <a:schemeClr val="bg2"/>
                </a:solidFill>
              </a:rPr>
              <a:t>把握する！</a:t>
            </a:r>
          </a:p>
        </p:txBody>
      </p:sp>
      <p:graphicFrame>
        <p:nvGraphicFramePr>
          <p:cNvPr id="126428" name="Group 4572"/>
          <p:cNvGraphicFramePr>
            <a:graphicFrameLocks noGrp="1"/>
          </p:cNvGraphicFramePr>
          <p:nvPr/>
        </p:nvGraphicFramePr>
        <p:xfrm>
          <a:off x="333375" y="1916113"/>
          <a:ext cx="6480175" cy="7507287"/>
        </p:xfrm>
        <a:graphic>
          <a:graphicData uri="http://schemas.openxmlformats.org/drawingml/2006/table">
            <a:tbl>
              <a:tblPr/>
              <a:tblGrid>
                <a:gridCol w="1362075">
                  <a:extLst>
                    <a:ext uri="{9D8B030D-6E8A-4147-A177-3AD203B41FA5}">
                      <a16:colId xmlns:a16="http://schemas.microsoft.com/office/drawing/2014/main" val="3842466834"/>
                    </a:ext>
                  </a:extLst>
                </a:gridCol>
                <a:gridCol w="2581275">
                  <a:extLst>
                    <a:ext uri="{9D8B030D-6E8A-4147-A177-3AD203B41FA5}">
                      <a16:colId xmlns:a16="http://schemas.microsoft.com/office/drawing/2014/main" val="2056782329"/>
                    </a:ext>
                  </a:extLst>
                </a:gridCol>
                <a:gridCol w="604838">
                  <a:extLst>
                    <a:ext uri="{9D8B030D-6E8A-4147-A177-3AD203B41FA5}">
                      <a16:colId xmlns:a16="http://schemas.microsoft.com/office/drawing/2014/main" val="1752239675"/>
                    </a:ext>
                  </a:extLst>
                </a:gridCol>
                <a:gridCol w="647700">
                  <a:extLst>
                    <a:ext uri="{9D8B030D-6E8A-4147-A177-3AD203B41FA5}">
                      <a16:colId xmlns:a16="http://schemas.microsoft.com/office/drawing/2014/main" val="236093054"/>
                    </a:ext>
                  </a:extLst>
                </a:gridCol>
                <a:gridCol w="576262">
                  <a:extLst>
                    <a:ext uri="{9D8B030D-6E8A-4147-A177-3AD203B41FA5}">
                      <a16:colId xmlns:a16="http://schemas.microsoft.com/office/drawing/2014/main" val="2557242504"/>
                    </a:ext>
                  </a:extLst>
                </a:gridCol>
                <a:gridCol w="708025">
                  <a:extLst>
                    <a:ext uri="{9D8B030D-6E8A-4147-A177-3AD203B41FA5}">
                      <a16:colId xmlns:a16="http://schemas.microsoft.com/office/drawing/2014/main" val="3708676107"/>
                    </a:ext>
                  </a:extLst>
                </a:gridCol>
              </a:tblGrid>
              <a:tr h="215900">
                <a:tc gridSpan="2">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ctr" latinLnBrk="0" hangingPunct="1">
                        <a:lnSpc>
                          <a:spcPct val="100000"/>
                        </a:lnSpc>
                        <a:spcBef>
                          <a:spcPct val="5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Arial" panose="020B0604020202020204" pitchFamily="34" charset="0"/>
                          <a:ea typeface="HG丸ｺﾞｼｯｸM-PRO" panose="020F0600000000000000" pitchFamily="50" charset="-128"/>
                        </a:rPr>
                        <a:t>ＢＣＰ対応</a:t>
                      </a:r>
                    </a:p>
                  </a:txBody>
                  <a:tcPr marL="90000" marR="90000" marT="46800" marB="46800" anchor="ctr" horzOverflow="overflow">
                    <a:lnL w="12700" cap="flat" cmpd="sng" algn="ctr">
                      <a:solidFill>
                        <a:schemeClr val="tx1"/>
                      </a:solidFill>
                      <a:prstDash val="solid"/>
                      <a:round/>
                      <a:headEnd type="none" w="med" len="med"/>
                      <a:tailEnd type="none" w="med" len="med"/>
                    </a:lnL>
                    <a:lnR w="9525"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DDDDDD"/>
                    </a:solidFill>
                  </a:tcPr>
                </a:tc>
                <a:tc hMerge="1">
                  <a:txBody>
                    <a:bodyPr/>
                    <a:lstStyle/>
                    <a:p>
                      <a:endParaRPr kumimoji="1" lang="ja-JP" altLang="en-US"/>
                    </a:p>
                  </a:txBody>
                  <a:tcPr/>
                </a:tc>
                <a:tc gridSpan="2">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ctr" latinLnBrk="0" hangingPunct="1">
                        <a:lnSpc>
                          <a:spcPct val="100000"/>
                        </a:lnSpc>
                        <a:spcBef>
                          <a:spcPct val="5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Arial" panose="020B0604020202020204" pitchFamily="34" charset="0"/>
                          <a:ea typeface="HG丸ｺﾞｼｯｸM-PRO" panose="020F0600000000000000" pitchFamily="50" charset="-128"/>
                        </a:rPr>
                        <a:t>対応策の実施計画</a:t>
                      </a:r>
                    </a:p>
                  </a:txBody>
                  <a:tcPr marL="90000" marR="90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DDDDDD"/>
                    </a:solidFill>
                  </a:tcPr>
                </a:tc>
                <a:tc hMerge="1">
                  <a:txBody>
                    <a:bodyPr/>
                    <a:lstStyle/>
                    <a:p>
                      <a:endParaRPr kumimoji="1" lang="ja-JP" altLang="en-US"/>
                    </a:p>
                  </a:txBody>
                  <a:tcPr/>
                </a:tc>
                <a:tc rowSpan="2">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ctr" latinLnBrk="0" hangingPunct="1">
                        <a:lnSpc>
                          <a:spcPct val="100000"/>
                        </a:lnSpc>
                        <a:spcBef>
                          <a:spcPct val="5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Arial" panose="020B0604020202020204" pitchFamily="34" charset="0"/>
                          <a:ea typeface="HG丸ｺﾞｼｯｸM-PRO" panose="020F0600000000000000" pitchFamily="50" charset="-128"/>
                        </a:rPr>
                        <a:t>実施済</a:t>
                      </a:r>
                    </a:p>
                    <a:p>
                      <a:pPr marL="0" marR="0" lvl="0" indent="0" algn="ctr" defTabSz="1279525" rtl="0" eaLnBrk="1" fontAlgn="ctr" latinLnBrk="0" hangingPunct="1">
                        <a:lnSpc>
                          <a:spcPct val="100000"/>
                        </a:lnSpc>
                        <a:spcBef>
                          <a:spcPct val="5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Arial" panose="020B0604020202020204" pitchFamily="34" charset="0"/>
                          <a:ea typeface="HG丸ｺﾞｼｯｸM-PRO" panose="020F0600000000000000" pitchFamily="50" charset="-128"/>
                        </a:rPr>
                        <a:t>対応策</a:t>
                      </a:r>
                    </a:p>
                  </a:txBody>
                  <a:tcPr marL="90000" marR="90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DDDDD"/>
                    </a:solidFill>
                  </a:tcPr>
                </a:tc>
                <a:tc rowSpan="2">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ctr" latinLnBrk="0" hangingPunct="1">
                        <a:lnSpc>
                          <a:spcPct val="100000"/>
                        </a:lnSpc>
                        <a:spcBef>
                          <a:spcPct val="5000"/>
                        </a:spcBef>
                        <a:spcAft>
                          <a:spcPct val="0"/>
                        </a:spcAft>
                        <a:buClrTx/>
                        <a:buSzTx/>
                        <a:buFontTx/>
                        <a:buNone/>
                        <a:tabLst/>
                      </a:pPr>
                      <a:r>
                        <a:rPr kumimoji="1" lang="ja-JP" altLang="en-US" sz="800" b="0" i="0" u="none" strike="noStrike" cap="none" normalizeH="0" baseline="0" smtClean="0">
                          <a:ln>
                            <a:noFill/>
                          </a:ln>
                          <a:solidFill>
                            <a:schemeClr val="tx1"/>
                          </a:solidFill>
                          <a:effectLst/>
                          <a:latin typeface="Arial" panose="020B0604020202020204" pitchFamily="34" charset="0"/>
                          <a:ea typeface="HG丸ｺﾞｼｯｸM-PRO" panose="020F0600000000000000" pitchFamily="50" charset="-128"/>
                        </a:rPr>
                        <a:t>対応のため整備・使用する様式</a:t>
                      </a:r>
                    </a:p>
                  </a:txBody>
                  <a:tcPr marL="90000" marR="90000" marT="46800" marB="46800" anchor="ctr" horzOverflow="overflow">
                    <a:lnL w="9525"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DDDDD"/>
                    </a:solidFill>
                  </a:tcPr>
                </a:tc>
                <a:extLst>
                  <a:ext uri="{0D108BD9-81ED-4DB2-BD59-A6C34878D82A}">
                    <a16:rowId xmlns:a16="http://schemas.microsoft.com/office/drawing/2014/main" val="3953729430"/>
                  </a:ext>
                </a:extLst>
              </a:tr>
              <a:tr h="260350">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ctr" latinLnBrk="0" hangingPunct="1">
                        <a:lnSpc>
                          <a:spcPct val="100000"/>
                        </a:lnSpc>
                        <a:spcBef>
                          <a:spcPct val="5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Arial" panose="020B0604020202020204" pitchFamily="34" charset="0"/>
                          <a:ea typeface="HG丸ｺﾞｼｯｸM-PRO" panose="020F0600000000000000" pitchFamily="50" charset="-128"/>
                        </a:rPr>
                        <a:t>項目</a:t>
                      </a:r>
                    </a:p>
                  </a:txBody>
                  <a:tcPr marL="90000" marR="90000" marT="46800" marB="46800" anchor="ctr" horzOverflow="overflow">
                    <a:lnL w="12700" cap="flat" cmpd="sng" algn="ctr">
                      <a:solidFill>
                        <a:schemeClr val="tx1"/>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ctr" latinLnBrk="0" hangingPunct="1">
                        <a:lnSpc>
                          <a:spcPct val="100000"/>
                        </a:lnSpc>
                        <a:spcBef>
                          <a:spcPct val="5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Arial" panose="020B0604020202020204" pitchFamily="34" charset="0"/>
                          <a:ea typeface="HG丸ｺﾞｼｯｸM-PRO" panose="020F0600000000000000" pitchFamily="50" charset="-128"/>
                        </a:rPr>
                        <a:t>対応策</a:t>
                      </a:r>
                    </a:p>
                  </a:txBody>
                  <a:tcPr marL="90000" marR="90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ctr" latinLnBrk="0" hangingPunct="1">
                        <a:lnSpc>
                          <a:spcPct val="100000"/>
                        </a:lnSpc>
                        <a:spcBef>
                          <a:spcPct val="5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Arial" panose="020B0604020202020204" pitchFamily="34" charset="0"/>
                          <a:ea typeface="HG丸ｺﾞｼｯｸM-PRO" panose="020F0600000000000000" pitchFamily="50" charset="-128"/>
                        </a:rPr>
                        <a:t>短　期</a:t>
                      </a:r>
                    </a:p>
                  </a:txBody>
                  <a:tcPr marL="90000" marR="90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ctr" latinLnBrk="0" hangingPunct="1">
                        <a:lnSpc>
                          <a:spcPct val="100000"/>
                        </a:lnSpc>
                        <a:spcBef>
                          <a:spcPct val="5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Arial" panose="020B0604020202020204" pitchFamily="34" charset="0"/>
                          <a:ea typeface="HG丸ｺﾞｼｯｸM-PRO" panose="020F0600000000000000" pitchFamily="50" charset="-128"/>
                        </a:rPr>
                        <a:t>長　期</a:t>
                      </a:r>
                    </a:p>
                  </a:txBody>
                  <a:tcPr marL="90000" marR="90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DDDDD"/>
                    </a:solidFill>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2509786464"/>
                  </a:ext>
                </a:extLst>
              </a:tr>
              <a:tr h="303213">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0"/>
                        </a:spcBef>
                        <a:spcAft>
                          <a:spcPct val="0"/>
                        </a:spcAft>
                        <a:buClrTx/>
                        <a:buSzTx/>
                        <a:buFontTx/>
                        <a:buNone/>
                        <a:tabLst/>
                      </a:pPr>
                      <a:r>
                        <a:rPr kumimoji="1" lang="ja-JP" altLang="en-US" sz="900" b="0" i="0" u="none" strike="noStrike" cap="none" normalizeH="0" baseline="0" smtClean="0">
                          <a:ln>
                            <a:noFill/>
                          </a:ln>
                          <a:solidFill>
                            <a:srgbClr val="000000"/>
                          </a:solidFill>
                          <a:effectLst/>
                          <a:latin typeface="HG丸ｺﾞｼｯｸM-PRO" panose="020F0600000000000000" pitchFamily="50" charset="-128"/>
                          <a:ea typeface="HG丸ｺﾞｼｯｸM-PRO" panose="020F0600000000000000" pitchFamily="50" charset="-128"/>
                        </a:rPr>
                        <a:t>安否確認手段、ルールの整備</a:t>
                      </a:r>
                    </a:p>
                  </a:txBody>
                  <a:tcPr marL="90000" marR="90000" marT="46800" marB="46800" anchor="ctr" horzOverflow="overflow">
                    <a:lnL w="12700" cap="flat" cmpd="sng" algn="ctr">
                      <a:solidFill>
                        <a:schemeClr val="tx1"/>
                      </a:solidFill>
                      <a:prstDash val="solid"/>
                      <a:round/>
                      <a:headEnd type="none" w="med" len="med"/>
                      <a:tailEnd type="none" w="med" len="med"/>
                    </a:lnL>
                    <a:lnR w="9525"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9525" cap="flat" cmpd="sng" algn="ctr">
                      <a:solidFill>
                        <a:srgbClr val="80808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0"/>
                        </a:spcBef>
                        <a:spcAft>
                          <a:spcPct val="0"/>
                        </a:spcAft>
                        <a:buClrTx/>
                        <a:buSzTx/>
                        <a:buFontTx/>
                        <a:buNone/>
                        <a:tabLst/>
                      </a:pPr>
                      <a:r>
                        <a:rPr kumimoji="1" lang="ja-JP" altLang="en-US" sz="900" b="0" i="0" u="none" strike="noStrike" cap="none" normalizeH="0" baseline="0" smtClean="0">
                          <a:ln>
                            <a:noFill/>
                          </a:ln>
                          <a:solidFill>
                            <a:srgbClr val="000000"/>
                          </a:solidFill>
                          <a:effectLst/>
                          <a:latin typeface="HG丸ｺﾞｼｯｸM-PRO" panose="020F0600000000000000" pitchFamily="50" charset="-128"/>
                          <a:ea typeface="HG丸ｺﾞｼｯｸM-PRO" panose="020F0600000000000000" pitchFamily="50" charset="-128"/>
                        </a:rPr>
                        <a:t>安否確認手段、ルールを決定し、従業員携帯カードに取りまとめ、従業員に周知徹底する</a:t>
                      </a:r>
                    </a:p>
                  </a:txBody>
                  <a:tcPr marL="90000" marR="90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9525" cap="flat" cmpd="sng" algn="ctr">
                      <a:solidFill>
                        <a:srgbClr val="80808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20000"/>
                        </a:spcBef>
                        <a:spcAft>
                          <a:spcPct val="0"/>
                        </a:spcAft>
                        <a:buClrTx/>
                        <a:buSzTx/>
                        <a:buFontTx/>
                        <a:buNone/>
                        <a:tabLst/>
                      </a:pPr>
                      <a:r>
                        <a:rPr kumimoji="1" lang="en-US" altLang="ja-JP" sz="1000" b="1" i="0" u="none" strike="noStrike" cap="none" normalizeH="0" baseline="0" smtClean="0">
                          <a:ln>
                            <a:noFill/>
                          </a:ln>
                          <a:solidFill>
                            <a:srgbClr val="990000"/>
                          </a:solidFill>
                          <a:effectLst/>
                          <a:latin typeface="Arial" panose="020B0604020202020204" pitchFamily="34" charset="0"/>
                          <a:ea typeface="ＭＳ Ｐゴシック" panose="020B0600070205080204" pitchFamily="50" charset="-128"/>
                          <a:sym typeface="Wingdings" panose="05000000000000000000" pitchFamily="2" charset="2"/>
                        </a:rPr>
                        <a:t></a:t>
                      </a:r>
                    </a:p>
                  </a:txBody>
                  <a:tcPr marL="90000" marR="90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9525" cap="flat" cmpd="sng" algn="ctr">
                      <a:solidFill>
                        <a:srgbClr val="80808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smtClean="0">
                          <a:ln>
                            <a:noFill/>
                          </a:ln>
                          <a:solidFill>
                            <a:srgbClr val="000000"/>
                          </a:solidFill>
                          <a:effectLst/>
                          <a:latin typeface="ＭＳ Ｐゴシック" panose="020B0600070205080204" pitchFamily="50" charset="-128"/>
                          <a:ea typeface="HG丸ｺﾞｼｯｸM-PRO" panose="020F0600000000000000" pitchFamily="50" charset="-128"/>
                          <a:cs typeface="Times New Roman" panose="02020603050405020304" pitchFamily="18" charset="0"/>
                        </a:rPr>
                        <a:t>□</a:t>
                      </a:r>
                      <a:endParaRPr kumimoji="1" lang="en-US" altLang="ja-JP" sz="1000" b="0" i="0" u="none" strike="noStrike" cap="none" normalizeH="0" baseline="0" smtClean="0">
                        <a:ln>
                          <a:noFill/>
                        </a:ln>
                        <a:solidFill>
                          <a:schemeClr val="tx1"/>
                        </a:solidFill>
                        <a:effectLst/>
                        <a:latin typeface="Arial" panose="020B0604020202020204" pitchFamily="34" charset="0"/>
                        <a:ea typeface="HG丸ｺﾞｼｯｸM-PRO" panose="020F0600000000000000" pitchFamily="50" charset="-128"/>
                        <a:cs typeface="Times New Roman" panose="02020603050405020304" pitchFamily="18" charset="0"/>
                      </a:endParaRPr>
                    </a:p>
                  </a:txBody>
                  <a:tcPr marL="90000" marR="90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9525" cap="flat" cmpd="sng" algn="ctr">
                      <a:solidFill>
                        <a:srgbClr val="80808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smtClean="0">
                          <a:ln>
                            <a:noFill/>
                          </a:ln>
                          <a:solidFill>
                            <a:srgbClr val="000000"/>
                          </a:solidFill>
                          <a:effectLst/>
                          <a:latin typeface="ＭＳ Ｐゴシック" panose="020B0600070205080204" pitchFamily="50" charset="-128"/>
                          <a:ea typeface="HG丸ｺﾞｼｯｸM-PRO" panose="020F0600000000000000" pitchFamily="50" charset="-128"/>
                          <a:cs typeface="Times New Roman" panose="02020603050405020304" pitchFamily="18" charset="0"/>
                        </a:rPr>
                        <a:t>□</a:t>
                      </a:r>
                    </a:p>
                  </a:txBody>
                  <a:tcPr marL="90000" marR="90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9525" cap="flat" cmpd="sng" algn="ctr">
                      <a:solidFill>
                        <a:srgbClr val="80808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0"/>
                        </a:spcBef>
                        <a:spcAft>
                          <a:spcPct val="0"/>
                        </a:spcAft>
                        <a:buClrTx/>
                        <a:buSzTx/>
                        <a:buFontTx/>
                        <a:buNone/>
                        <a:tabLst/>
                      </a:pPr>
                      <a:r>
                        <a:rPr kumimoji="1" lang="ja-JP" altLang="en-US" sz="900" b="0" i="0" u="none" strike="noStrike" cap="none" normalizeH="0" baseline="0" smtClean="0">
                          <a:ln>
                            <a:noFill/>
                          </a:ln>
                          <a:solidFill>
                            <a:schemeClr val="tx1"/>
                          </a:solidFill>
                          <a:effectLst/>
                          <a:latin typeface="ＭＳ Ｐゴシック" panose="020B0600070205080204" pitchFamily="50" charset="-128"/>
                          <a:ea typeface="HG丸ｺﾞｼｯｸM-PRO" panose="020F0600000000000000" pitchFamily="50" charset="-128"/>
                        </a:rPr>
                        <a:t>様式①</a:t>
                      </a:r>
                    </a:p>
                    <a:p>
                      <a:pPr marL="0" marR="0" lvl="0" indent="0" algn="ctr" defTabSz="1279525" rtl="0" eaLnBrk="1" fontAlgn="base" latinLnBrk="0" hangingPunct="1">
                        <a:lnSpc>
                          <a:spcPct val="100000"/>
                        </a:lnSpc>
                        <a:spcBef>
                          <a:spcPct val="0"/>
                        </a:spcBef>
                        <a:spcAft>
                          <a:spcPct val="0"/>
                        </a:spcAft>
                        <a:buClrTx/>
                        <a:buSzTx/>
                        <a:buFontTx/>
                        <a:buNone/>
                        <a:tabLst/>
                      </a:pPr>
                      <a:r>
                        <a:rPr kumimoji="1" lang="ja-JP" altLang="en-US" sz="900" b="0" i="0" u="none" strike="noStrike" cap="none" normalizeH="0" baseline="0" smtClean="0">
                          <a:ln>
                            <a:noFill/>
                          </a:ln>
                          <a:solidFill>
                            <a:schemeClr val="tx1"/>
                          </a:solidFill>
                          <a:effectLst/>
                          <a:latin typeface="ＭＳ Ｐゴシック" panose="020B0600070205080204" pitchFamily="50" charset="-128"/>
                          <a:ea typeface="HG丸ｺﾞｼｯｸM-PRO" panose="020F0600000000000000" pitchFamily="50" charset="-128"/>
                        </a:rPr>
                        <a:t>様式⑤</a:t>
                      </a:r>
                    </a:p>
                  </a:txBody>
                  <a:tcPr marL="90000" marR="90000" marT="46800" marB="46800" anchor="ctr" horzOverflow="overflow">
                    <a:lnL w="9525"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9525" cap="flat" cmpd="sng" algn="ctr">
                      <a:solidFill>
                        <a:srgbClr val="80808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437315171"/>
                  </a:ext>
                </a:extLst>
              </a:tr>
              <a:tr h="346075">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0"/>
                        </a:spcBef>
                        <a:spcAft>
                          <a:spcPct val="0"/>
                        </a:spcAft>
                        <a:buClrTx/>
                        <a:buSzTx/>
                        <a:buFontTx/>
                        <a:buNone/>
                        <a:tabLst/>
                      </a:pPr>
                      <a:r>
                        <a:rPr kumimoji="1" lang="ja-JP" altLang="en-US" sz="900" b="0" i="0" u="none" strike="noStrike" cap="none" normalizeH="0" baseline="0" smtClean="0">
                          <a:ln>
                            <a:noFill/>
                          </a:ln>
                          <a:solidFill>
                            <a:srgbClr val="000000"/>
                          </a:solidFill>
                          <a:effectLst/>
                          <a:latin typeface="HG丸ｺﾞｼｯｸM-PRO" panose="020F0600000000000000" pitchFamily="50" charset="-128"/>
                          <a:ea typeface="HG丸ｺﾞｼｯｸM-PRO" panose="020F0600000000000000" pitchFamily="50" charset="-128"/>
                        </a:rPr>
                        <a:t>連絡・指示手段の整備</a:t>
                      </a:r>
                    </a:p>
                  </a:txBody>
                  <a:tcPr marL="90000" marR="90000" marT="46800" marB="46800" anchor="ctr" horzOverflow="overflow">
                    <a:lnL w="12700" cap="flat" cmpd="sng" algn="ctr">
                      <a:solidFill>
                        <a:schemeClr val="tx1"/>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0"/>
                        </a:spcBef>
                        <a:spcAft>
                          <a:spcPct val="0"/>
                        </a:spcAft>
                        <a:buClrTx/>
                        <a:buSzTx/>
                        <a:buFontTx/>
                        <a:buNone/>
                        <a:tabLst/>
                      </a:pPr>
                      <a:r>
                        <a:rPr kumimoji="1" lang="ja-JP" altLang="en-US" sz="900" b="0" i="0" u="none" strike="noStrike" cap="none" normalizeH="0" baseline="0" smtClean="0">
                          <a:ln>
                            <a:noFill/>
                          </a:ln>
                          <a:solidFill>
                            <a:srgbClr val="000000"/>
                          </a:solidFill>
                          <a:effectLst/>
                          <a:latin typeface="HG丸ｺﾞｼｯｸM-PRO" panose="020F0600000000000000" pitchFamily="50" charset="-128"/>
                          <a:ea typeface="HG丸ｺﾞｼｯｸM-PRO" panose="020F0600000000000000" pitchFamily="50" charset="-128"/>
                        </a:rPr>
                        <a:t>携帯電話メーリングリストなどによる連絡・指示手段を整備する</a:t>
                      </a:r>
                    </a:p>
                  </a:txBody>
                  <a:tcPr marL="90000" marR="90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20000"/>
                        </a:spcBef>
                        <a:spcAft>
                          <a:spcPct val="0"/>
                        </a:spcAft>
                        <a:buClrTx/>
                        <a:buSzTx/>
                        <a:buFontTx/>
                        <a:buNone/>
                        <a:tabLst/>
                      </a:pPr>
                      <a:r>
                        <a:rPr kumimoji="1" lang="en-US" altLang="ja-JP" sz="1000" b="1" i="0" u="none" strike="noStrike" cap="none" normalizeH="0" baseline="0" smtClean="0">
                          <a:ln>
                            <a:noFill/>
                          </a:ln>
                          <a:solidFill>
                            <a:srgbClr val="990000"/>
                          </a:solidFill>
                          <a:effectLst/>
                          <a:latin typeface="Arial" panose="020B0604020202020204" pitchFamily="34" charset="0"/>
                          <a:ea typeface="ＭＳ Ｐゴシック" panose="020B0600070205080204" pitchFamily="50" charset="-128"/>
                          <a:sym typeface="Wingdings" panose="05000000000000000000" pitchFamily="2" charset="2"/>
                        </a:rPr>
                        <a:t></a:t>
                      </a:r>
                    </a:p>
                  </a:txBody>
                  <a:tcPr marL="90000" marR="90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smtClean="0">
                          <a:ln>
                            <a:noFill/>
                          </a:ln>
                          <a:solidFill>
                            <a:srgbClr val="000000"/>
                          </a:solidFill>
                          <a:effectLst/>
                          <a:latin typeface="ＭＳ Ｐゴシック" panose="020B0600070205080204" pitchFamily="50" charset="-128"/>
                          <a:ea typeface="HG丸ｺﾞｼｯｸM-PRO" panose="020F0600000000000000" pitchFamily="50" charset="-128"/>
                          <a:cs typeface="Times New Roman" panose="02020603050405020304" pitchFamily="18" charset="0"/>
                        </a:rPr>
                        <a:t>□</a:t>
                      </a:r>
                      <a:endParaRPr kumimoji="1" lang="en-US" altLang="ja-JP" sz="1000" b="0" i="0" u="none" strike="noStrike" cap="none" normalizeH="0" baseline="0" smtClean="0">
                        <a:ln>
                          <a:noFill/>
                        </a:ln>
                        <a:solidFill>
                          <a:schemeClr val="tx1"/>
                        </a:solidFill>
                        <a:effectLst/>
                        <a:latin typeface="Arial" panose="020B0604020202020204" pitchFamily="34" charset="0"/>
                        <a:ea typeface="HG丸ｺﾞｼｯｸM-PRO" panose="020F0600000000000000" pitchFamily="50" charset="-128"/>
                        <a:cs typeface="Times New Roman" panose="02020603050405020304" pitchFamily="18" charset="0"/>
                      </a:endParaRPr>
                    </a:p>
                  </a:txBody>
                  <a:tcPr marL="90000" marR="90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smtClean="0">
                          <a:ln>
                            <a:noFill/>
                          </a:ln>
                          <a:solidFill>
                            <a:srgbClr val="000000"/>
                          </a:solidFill>
                          <a:effectLst/>
                          <a:latin typeface="ＭＳ Ｐゴシック" panose="020B0600070205080204" pitchFamily="50" charset="-128"/>
                          <a:ea typeface="HG丸ｺﾞｼｯｸM-PRO" panose="020F0600000000000000" pitchFamily="50" charset="-128"/>
                          <a:cs typeface="Times New Roman" panose="02020603050405020304" pitchFamily="18" charset="0"/>
                        </a:rPr>
                        <a:t>□</a:t>
                      </a:r>
                    </a:p>
                  </a:txBody>
                  <a:tcPr marL="90000" marR="90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0"/>
                        </a:spcBef>
                        <a:spcAft>
                          <a:spcPct val="0"/>
                        </a:spcAft>
                        <a:buClrTx/>
                        <a:buSzTx/>
                        <a:buFontTx/>
                        <a:buNone/>
                        <a:tabLst/>
                      </a:pPr>
                      <a:r>
                        <a:rPr kumimoji="1" lang="ja-JP" altLang="en-US" sz="900" b="0" i="0" u="none" strike="noStrike" cap="none" normalizeH="0" baseline="0" smtClean="0">
                          <a:ln>
                            <a:noFill/>
                          </a:ln>
                          <a:solidFill>
                            <a:schemeClr val="tx1"/>
                          </a:solidFill>
                          <a:effectLst/>
                          <a:latin typeface="ＭＳ Ｐゴシック" panose="020B0600070205080204" pitchFamily="50" charset="-128"/>
                          <a:ea typeface="HG丸ｺﾞｼｯｸM-PRO" panose="020F0600000000000000" pitchFamily="50" charset="-128"/>
                        </a:rPr>
                        <a:t>様式①</a:t>
                      </a:r>
                    </a:p>
                  </a:txBody>
                  <a:tcPr marL="90000" marR="90000" marT="46800" marB="46800" anchor="ctr" horzOverflow="overflow">
                    <a:lnL w="9525"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4220456121"/>
                  </a:ext>
                </a:extLst>
              </a:tr>
              <a:tr h="347663">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0"/>
                        </a:spcBef>
                        <a:spcAft>
                          <a:spcPct val="0"/>
                        </a:spcAft>
                        <a:buClrTx/>
                        <a:buSzTx/>
                        <a:buFontTx/>
                        <a:buNone/>
                        <a:tabLst/>
                      </a:pPr>
                      <a:r>
                        <a:rPr kumimoji="1" lang="ja-JP" altLang="en-US" sz="900" b="0" i="0" u="none" strike="noStrike" cap="none" normalizeH="0" baseline="0" smtClean="0">
                          <a:ln>
                            <a:noFill/>
                          </a:ln>
                          <a:solidFill>
                            <a:srgbClr val="000000"/>
                          </a:solidFill>
                          <a:effectLst/>
                          <a:latin typeface="HG丸ｺﾞｼｯｸM-PRO" panose="020F0600000000000000" pitchFamily="50" charset="-128"/>
                          <a:ea typeface="HG丸ｺﾞｼｯｸM-PRO" panose="020F0600000000000000" pitchFamily="50" charset="-128"/>
                        </a:rPr>
                        <a:t>避難経路の確保</a:t>
                      </a:r>
                    </a:p>
                  </a:txBody>
                  <a:tcPr marL="90000" marR="90000" marT="46800" marB="46800" anchor="ctr" horzOverflow="overflow">
                    <a:lnL w="12700" cap="flat" cmpd="sng" algn="ctr">
                      <a:solidFill>
                        <a:schemeClr val="tx1"/>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0"/>
                        </a:spcBef>
                        <a:spcAft>
                          <a:spcPct val="0"/>
                        </a:spcAft>
                        <a:buClrTx/>
                        <a:buSzTx/>
                        <a:buFontTx/>
                        <a:buNone/>
                        <a:tabLst/>
                      </a:pPr>
                      <a:r>
                        <a:rPr kumimoji="1" lang="ja-JP" altLang="en-US" sz="900" b="0" i="0" u="none" strike="noStrike" cap="none" normalizeH="0" baseline="0" smtClean="0">
                          <a:ln>
                            <a:noFill/>
                          </a:ln>
                          <a:solidFill>
                            <a:srgbClr val="000000"/>
                          </a:solidFill>
                          <a:effectLst/>
                          <a:latin typeface="HG丸ｺﾞｼｯｸM-PRO" panose="020F0600000000000000" pitchFamily="50" charset="-128"/>
                          <a:ea typeface="HG丸ｺﾞｼｯｸM-PRO" panose="020F0600000000000000" pitchFamily="50" charset="-128"/>
                        </a:rPr>
                        <a:t>安全な避難誘導を可能とするための避難計画、避難経路図を作成する</a:t>
                      </a:r>
                    </a:p>
                  </a:txBody>
                  <a:tcPr marL="90000" marR="90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20000"/>
                        </a:spcBef>
                        <a:spcAft>
                          <a:spcPct val="0"/>
                        </a:spcAft>
                        <a:buClrTx/>
                        <a:buSzTx/>
                        <a:buFontTx/>
                        <a:buNone/>
                        <a:tabLst/>
                      </a:pPr>
                      <a:r>
                        <a:rPr kumimoji="1" lang="en-US" altLang="ja-JP" sz="1000" b="1" i="0" u="none" strike="noStrike" cap="none" normalizeH="0" baseline="0" smtClean="0">
                          <a:ln>
                            <a:noFill/>
                          </a:ln>
                          <a:solidFill>
                            <a:srgbClr val="990000"/>
                          </a:solidFill>
                          <a:effectLst/>
                          <a:latin typeface="Arial" panose="020B0604020202020204" pitchFamily="34" charset="0"/>
                          <a:ea typeface="ＭＳ Ｐゴシック" panose="020B0600070205080204" pitchFamily="50" charset="-128"/>
                          <a:sym typeface="Wingdings" panose="05000000000000000000" pitchFamily="2" charset="2"/>
                        </a:rPr>
                        <a:t></a:t>
                      </a:r>
                    </a:p>
                  </a:txBody>
                  <a:tcPr marL="90000" marR="90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smtClean="0">
                          <a:ln>
                            <a:noFill/>
                          </a:ln>
                          <a:solidFill>
                            <a:srgbClr val="000000"/>
                          </a:solidFill>
                          <a:effectLst/>
                          <a:latin typeface="ＭＳ Ｐゴシック" panose="020B0600070205080204" pitchFamily="50" charset="-128"/>
                          <a:ea typeface="HG丸ｺﾞｼｯｸM-PRO" panose="020F0600000000000000" pitchFamily="50" charset="-128"/>
                          <a:cs typeface="Times New Roman" panose="02020603050405020304" pitchFamily="18" charset="0"/>
                        </a:rPr>
                        <a:t>□</a:t>
                      </a:r>
                      <a:endParaRPr kumimoji="1" lang="en-US" altLang="ja-JP" sz="1000" b="0" i="0" u="none" strike="noStrike" cap="none" normalizeH="0" baseline="0" smtClean="0">
                        <a:ln>
                          <a:noFill/>
                        </a:ln>
                        <a:solidFill>
                          <a:schemeClr val="tx1"/>
                        </a:solidFill>
                        <a:effectLst/>
                        <a:latin typeface="Arial" panose="020B0604020202020204" pitchFamily="34" charset="0"/>
                        <a:ea typeface="HG丸ｺﾞｼｯｸM-PRO" panose="020F0600000000000000" pitchFamily="50" charset="-128"/>
                        <a:cs typeface="Times New Roman" panose="02020603050405020304" pitchFamily="18" charset="0"/>
                      </a:endParaRPr>
                    </a:p>
                  </a:txBody>
                  <a:tcPr marL="90000" marR="90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smtClean="0">
                          <a:ln>
                            <a:noFill/>
                          </a:ln>
                          <a:solidFill>
                            <a:srgbClr val="000000"/>
                          </a:solidFill>
                          <a:effectLst/>
                          <a:latin typeface="ＭＳ Ｐゴシック" panose="020B0600070205080204" pitchFamily="50" charset="-128"/>
                          <a:ea typeface="HG丸ｺﾞｼｯｸM-PRO" panose="020F0600000000000000" pitchFamily="50" charset="-128"/>
                          <a:cs typeface="Times New Roman" panose="02020603050405020304" pitchFamily="18" charset="0"/>
                        </a:rPr>
                        <a:t>□</a:t>
                      </a:r>
                    </a:p>
                  </a:txBody>
                  <a:tcPr marL="90000" marR="90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0"/>
                        </a:spcBef>
                        <a:spcAft>
                          <a:spcPct val="0"/>
                        </a:spcAft>
                        <a:buClrTx/>
                        <a:buSzTx/>
                        <a:buFontTx/>
                        <a:buNone/>
                        <a:tabLst/>
                      </a:pPr>
                      <a:r>
                        <a:rPr kumimoji="1" lang="ja-JP" altLang="en-US" sz="900" b="0" i="0" u="none" strike="noStrike" cap="none" normalizeH="0" baseline="0" smtClean="0">
                          <a:ln>
                            <a:noFill/>
                          </a:ln>
                          <a:solidFill>
                            <a:schemeClr val="tx1"/>
                          </a:solidFill>
                          <a:effectLst/>
                          <a:latin typeface="ＭＳ Ｐゴシック" panose="020B0600070205080204" pitchFamily="50" charset="-128"/>
                          <a:ea typeface="HG丸ｺﾞｼｯｸM-PRO" panose="020F0600000000000000" pitchFamily="50" charset="-128"/>
                        </a:rPr>
                        <a:t>様式③</a:t>
                      </a:r>
                    </a:p>
                  </a:txBody>
                  <a:tcPr marL="90000" marR="90000" marT="46800" marB="46800" anchor="ctr" horzOverflow="overflow">
                    <a:lnL w="9525"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623208249"/>
                  </a:ext>
                </a:extLst>
              </a:tr>
              <a:tr h="381000">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0"/>
                        </a:spcBef>
                        <a:spcAft>
                          <a:spcPct val="0"/>
                        </a:spcAft>
                        <a:buClrTx/>
                        <a:buSzTx/>
                        <a:buFontTx/>
                        <a:buNone/>
                        <a:tabLst/>
                      </a:pPr>
                      <a:r>
                        <a:rPr kumimoji="1" lang="ja-JP" altLang="en-US" sz="900" b="0" i="0" u="none" strike="noStrike" cap="none" normalizeH="0" baseline="0" smtClean="0">
                          <a:ln>
                            <a:noFill/>
                          </a:ln>
                          <a:solidFill>
                            <a:srgbClr val="000000"/>
                          </a:solidFill>
                          <a:effectLst/>
                          <a:latin typeface="HG丸ｺﾞｼｯｸM-PRO" panose="020F0600000000000000" pitchFamily="50" charset="-128"/>
                          <a:ea typeface="HG丸ｺﾞｼｯｸM-PRO" panose="020F0600000000000000" pitchFamily="50" charset="-128"/>
                        </a:rPr>
                        <a:t>ＢＣＰ要員の決定</a:t>
                      </a:r>
                    </a:p>
                  </a:txBody>
                  <a:tcPr marL="90000" marR="90000" marT="46800" marB="46800" anchor="ctr" horzOverflow="overflow">
                    <a:lnL w="12700" cap="flat" cmpd="sng" algn="ctr">
                      <a:solidFill>
                        <a:schemeClr val="tx1"/>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0"/>
                        </a:spcBef>
                        <a:spcAft>
                          <a:spcPct val="0"/>
                        </a:spcAft>
                        <a:buClrTx/>
                        <a:buSzTx/>
                        <a:buFontTx/>
                        <a:buNone/>
                        <a:tabLst/>
                      </a:pPr>
                      <a:r>
                        <a:rPr kumimoji="1" lang="ja-JP" altLang="en-US" sz="900" b="0" i="0" u="none" strike="noStrike" cap="none" normalizeH="0" baseline="0" smtClean="0">
                          <a:ln>
                            <a:noFill/>
                          </a:ln>
                          <a:solidFill>
                            <a:srgbClr val="000000"/>
                          </a:solidFill>
                          <a:effectLst/>
                          <a:latin typeface="HG丸ｺﾞｼｯｸM-PRO" panose="020F0600000000000000" pitchFamily="50" charset="-128"/>
                          <a:ea typeface="HG丸ｺﾞｼｯｸM-PRO" panose="020F0600000000000000" pitchFamily="50" charset="-128"/>
                        </a:rPr>
                        <a:t>就業時間外に地震発生した際、いち早く出社し、状況把握に努める要員を決定する</a:t>
                      </a:r>
                    </a:p>
                  </a:txBody>
                  <a:tcPr marL="90000" marR="90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20000"/>
                        </a:spcBef>
                        <a:spcAft>
                          <a:spcPct val="0"/>
                        </a:spcAft>
                        <a:buClrTx/>
                        <a:buSzTx/>
                        <a:buFontTx/>
                        <a:buNone/>
                        <a:tabLst/>
                      </a:pPr>
                      <a:r>
                        <a:rPr kumimoji="1" lang="en-US" altLang="ja-JP" sz="1000" b="1" i="0" u="none" strike="noStrike" cap="none" normalizeH="0" baseline="0" smtClean="0">
                          <a:ln>
                            <a:noFill/>
                          </a:ln>
                          <a:solidFill>
                            <a:srgbClr val="990000"/>
                          </a:solidFill>
                          <a:effectLst/>
                          <a:latin typeface="Arial" panose="020B0604020202020204" pitchFamily="34" charset="0"/>
                          <a:ea typeface="ＭＳ Ｐゴシック" panose="020B0600070205080204" pitchFamily="50" charset="-128"/>
                          <a:sym typeface="Wingdings" panose="05000000000000000000" pitchFamily="2" charset="2"/>
                        </a:rPr>
                        <a:t></a:t>
                      </a:r>
                    </a:p>
                  </a:txBody>
                  <a:tcPr marL="90000" marR="90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smtClean="0">
                          <a:ln>
                            <a:noFill/>
                          </a:ln>
                          <a:solidFill>
                            <a:srgbClr val="000000"/>
                          </a:solidFill>
                          <a:effectLst/>
                          <a:latin typeface="ＭＳ Ｐゴシック" panose="020B0600070205080204" pitchFamily="50" charset="-128"/>
                          <a:ea typeface="HG丸ｺﾞｼｯｸM-PRO" panose="020F0600000000000000" pitchFamily="50" charset="-128"/>
                          <a:cs typeface="Times New Roman" panose="02020603050405020304" pitchFamily="18" charset="0"/>
                        </a:rPr>
                        <a:t>□</a:t>
                      </a:r>
                    </a:p>
                  </a:txBody>
                  <a:tcPr marL="90000" marR="90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smtClean="0">
                          <a:ln>
                            <a:noFill/>
                          </a:ln>
                          <a:solidFill>
                            <a:srgbClr val="000000"/>
                          </a:solidFill>
                          <a:effectLst/>
                          <a:latin typeface="ＭＳ Ｐゴシック" panose="020B0600070205080204" pitchFamily="50" charset="-128"/>
                          <a:ea typeface="HG丸ｺﾞｼｯｸM-PRO" panose="020F0600000000000000" pitchFamily="50" charset="-128"/>
                          <a:cs typeface="Times New Roman" panose="02020603050405020304" pitchFamily="18" charset="0"/>
                        </a:rPr>
                        <a:t>□</a:t>
                      </a:r>
                    </a:p>
                  </a:txBody>
                  <a:tcPr marL="90000" marR="90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0"/>
                        </a:spcBef>
                        <a:spcAft>
                          <a:spcPct val="0"/>
                        </a:spcAft>
                        <a:buClrTx/>
                        <a:buSzTx/>
                        <a:buFontTx/>
                        <a:buNone/>
                        <a:tabLst/>
                      </a:pPr>
                      <a:r>
                        <a:rPr kumimoji="1" lang="ja-JP" altLang="en-US" sz="900" b="0" i="0" u="none" strike="noStrike" cap="none" normalizeH="0" baseline="0" smtClean="0">
                          <a:ln>
                            <a:noFill/>
                          </a:ln>
                          <a:solidFill>
                            <a:schemeClr val="tx1"/>
                          </a:solidFill>
                          <a:effectLst/>
                          <a:latin typeface="ＭＳ Ｐゴシック" panose="020B0600070205080204" pitchFamily="50" charset="-128"/>
                          <a:ea typeface="HG丸ｺﾞｼｯｸM-PRO" panose="020F0600000000000000" pitchFamily="50" charset="-128"/>
                        </a:rPr>
                        <a:t>様式①</a:t>
                      </a:r>
                    </a:p>
                  </a:txBody>
                  <a:tcPr marL="90000" marR="90000" marT="46800" marB="46800" anchor="ctr" horzOverflow="overflow">
                    <a:lnL w="9525"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201879689"/>
                  </a:ext>
                </a:extLst>
              </a:tr>
              <a:tr h="339725">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0"/>
                        </a:spcBef>
                        <a:spcAft>
                          <a:spcPct val="0"/>
                        </a:spcAft>
                        <a:buClrTx/>
                        <a:buSzTx/>
                        <a:buFontTx/>
                        <a:buNone/>
                        <a:tabLst/>
                      </a:pPr>
                      <a:r>
                        <a:rPr kumimoji="1" lang="ja-JP" altLang="en-US" sz="900" b="0" i="0" u="none" strike="noStrike" cap="none" normalizeH="0" baseline="0" smtClean="0">
                          <a:ln>
                            <a:noFill/>
                          </a:ln>
                          <a:solidFill>
                            <a:srgbClr val="000000"/>
                          </a:solidFill>
                          <a:effectLst/>
                          <a:latin typeface="HG丸ｺﾞｼｯｸM-PRO" panose="020F0600000000000000" pitchFamily="50" charset="-128"/>
                          <a:ea typeface="HG丸ｺﾞｼｯｸM-PRO" panose="020F0600000000000000" pitchFamily="50" charset="-128"/>
                        </a:rPr>
                        <a:t>応援要請先の検討</a:t>
                      </a:r>
                    </a:p>
                  </a:txBody>
                  <a:tcPr marL="90000" marR="90000" marT="46800" marB="46800" anchor="ctr" horzOverflow="overflow">
                    <a:lnL w="12700" cap="flat" cmpd="sng" algn="ctr">
                      <a:solidFill>
                        <a:schemeClr val="tx1"/>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80808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0"/>
                        </a:spcBef>
                        <a:spcAft>
                          <a:spcPct val="0"/>
                        </a:spcAft>
                        <a:buClrTx/>
                        <a:buSzTx/>
                        <a:buFontTx/>
                        <a:buNone/>
                        <a:tabLst/>
                      </a:pPr>
                      <a:r>
                        <a:rPr kumimoji="1" lang="ja-JP" altLang="en-US" sz="900" b="0" i="0" u="none" strike="noStrike" cap="none" normalizeH="0" baseline="0" smtClean="0">
                          <a:ln>
                            <a:noFill/>
                          </a:ln>
                          <a:solidFill>
                            <a:srgbClr val="000000"/>
                          </a:solidFill>
                          <a:effectLst/>
                          <a:latin typeface="HG丸ｺﾞｼｯｸM-PRO" panose="020F0600000000000000" pitchFamily="50" charset="-128"/>
                          <a:ea typeface="HG丸ｺﾞｼｯｸM-PRO" panose="020F0600000000000000" pitchFamily="50" charset="-128"/>
                        </a:rPr>
                        <a:t>関連取引先など、応援要請先を検討する</a:t>
                      </a:r>
                    </a:p>
                  </a:txBody>
                  <a:tcPr marL="90000" marR="90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80808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20000"/>
                        </a:spcBef>
                        <a:spcAft>
                          <a:spcPct val="0"/>
                        </a:spcAft>
                        <a:buClrTx/>
                        <a:buSzTx/>
                        <a:buFontTx/>
                        <a:buNone/>
                        <a:tabLst/>
                      </a:pPr>
                      <a:r>
                        <a:rPr kumimoji="1" lang="en-US" altLang="ja-JP" sz="1000" b="1" i="0" u="none" strike="noStrike" cap="none" normalizeH="0" baseline="0" smtClean="0">
                          <a:ln>
                            <a:noFill/>
                          </a:ln>
                          <a:solidFill>
                            <a:srgbClr val="990000"/>
                          </a:solidFill>
                          <a:effectLst/>
                          <a:latin typeface="Arial" panose="020B0604020202020204" pitchFamily="34" charset="0"/>
                          <a:ea typeface="ＭＳ Ｐゴシック" panose="020B0600070205080204" pitchFamily="50" charset="-128"/>
                          <a:sym typeface="Wingdings" panose="05000000000000000000" pitchFamily="2" charset="2"/>
                        </a:rPr>
                        <a:t></a:t>
                      </a:r>
                    </a:p>
                  </a:txBody>
                  <a:tcPr marL="90000" marR="90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80808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smtClean="0">
                          <a:ln>
                            <a:noFill/>
                          </a:ln>
                          <a:solidFill>
                            <a:srgbClr val="000000"/>
                          </a:solidFill>
                          <a:effectLst/>
                          <a:latin typeface="ＭＳ Ｐゴシック" panose="020B0600070205080204" pitchFamily="50" charset="-128"/>
                          <a:ea typeface="HG丸ｺﾞｼｯｸM-PRO" panose="020F0600000000000000" pitchFamily="50" charset="-128"/>
                          <a:cs typeface="Times New Roman" panose="02020603050405020304" pitchFamily="18" charset="0"/>
                        </a:rPr>
                        <a:t>□</a:t>
                      </a:r>
                    </a:p>
                  </a:txBody>
                  <a:tcPr marL="90000" marR="90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80808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smtClean="0">
                          <a:ln>
                            <a:noFill/>
                          </a:ln>
                          <a:solidFill>
                            <a:srgbClr val="000000"/>
                          </a:solidFill>
                          <a:effectLst/>
                          <a:latin typeface="ＭＳ Ｐゴシック" panose="020B0600070205080204" pitchFamily="50" charset="-128"/>
                          <a:ea typeface="HG丸ｺﾞｼｯｸM-PRO" panose="020F0600000000000000" pitchFamily="50" charset="-128"/>
                          <a:cs typeface="Times New Roman" panose="02020603050405020304" pitchFamily="18" charset="0"/>
                        </a:rPr>
                        <a:t>□</a:t>
                      </a:r>
                    </a:p>
                  </a:txBody>
                  <a:tcPr marL="90000" marR="90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80808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0"/>
                        </a:spcBef>
                        <a:spcAft>
                          <a:spcPct val="0"/>
                        </a:spcAft>
                        <a:buClrTx/>
                        <a:buSzTx/>
                        <a:buFontTx/>
                        <a:buNone/>
                        <a:tabLst/>
                      </a:pPr>
                      <a:r>
                        <a:rPr kumimoji="1" lang="ja-JP" altLang="en-US" sz="900" b="0" i="0" u="none" strike="noStrike" cap="none" normalizeH="0" baseline="0" smtClean="0">
                          <a:ln>
                            <a:noFill/>
                          </a:ln>
                          <a:solidFill>
                            <a:schemeClr val="tx1"/>
                          </a:solidFill>
                          <a:effectLst/>
                          <a:latin typeface="ＭＳ Ｐゴシック" panose="020B0600070205080204" pitchFamily="50" charset="-128"/>
                          <a:ea typeface="HG丸ｺﾞｼｯｸM-PRO" panose="020F0600000000000000" pitchFamily="50" charset="-128"/>
                        </a:rPr>
                        <a:t>様式②</a:t>
                      </a:r>
                    </a:p>
                  </a:txBody>
                  <a:tcPr marL="90000" marR="90000" marT="46800" marB="46800" anchor="ctr" horzOverflow="overflow">
                    <a:lnL w="9525"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solidFill>
                        <a:srgbClr val="80808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970125431"/>
                  </a:ext>
                </a:extLst>
              </a:tr>
              <a:tr h="349250">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0"/>
                        </a:spcBef>
                        <a:spcAft>
                          <a:spcPct val="0"/>
                        </a:spcAft>
                        <a:buClrTx/>
                        <a:buSzTx/>
                        <a:buFontTx/>
                        <a:buNone/>
                        <a:tabLst/>
                      </a:pPr>
                      <a:r>
                        <a:rPr kumimoji="1" lang="ja-JP" altLang="en-US" sz="900" b="0" i="0" u="none" strike="noStrike" cap="none" normalizeH="0" baseline="0" smtClean="0">
                          <a:ln>
                            <a:noFill/>
                          </a:ln>
                          <a:solidFill>
                            <a:schemeClr val="tx1"/>
                          </a:solidFill>
                          <a:effectLst/>
                          <a:latin typeface="Arial" panose="020B0604020202020204" pitchFamily="34" charset="0"/>
                          <a:ea typeface="HG丸ｺﾞｼｯｸM-PRO" panose="020F0600000000000000" pitchFamily="50" charset="-128"/>
                        </a:rPr>
                        <a:t>施設の耐震診断</a:t>
                      </a:r>
                    </a:p>
                  </a:txBody>
                  <a:tcPr marL="90000" marR="90000" marT="46800" marB="46800" anchor="ctr" horzOverflow="overflow">
                    <a:lnL w="12700" cap="flat" cmpd="sng" algn="ctr">
                      <a:solidFill>
                        <a:schemeClr val="tx1"/>
                      </a:solidFill>
                      <a:prstDash val="solid"/>
                      <a:round/>
                      <a:headEnd type="none" w="med" len="med"/>
                      <a:tailEnd type="none" w="med" len="med"/>
                    </a:lnL>
                    <a:lnR w="9525"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9525" cap="flat" cmpd="sng" algn="ctr">
                      <a:solidFill>
                        <a:srgbClr val="80808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0"/>
                        </a:spcBef>
                        <a:spcAft>
                          <a:spcPct val="0"/>
                        </a:spcAft>
                        <a:buClrTx/>
                        <a:buSzTx/>
                        <a:buFontTx/>
                        <a:buNone/>
                        <a:tabLst/>
                      </a:pPr>
                      <a:r>
                        <a:rPr kumimoji="1" lang="ja-JP" altLang="en-US" sz="900" b="0" i="0" u="none" strike="noStrike" cap="none" normalizeH="0" baseline="0" smtClean="0">
                          <a:ln>
                            <a:noFill/>
                          </a:ln>
                          <a:solidFill>
                            <a:schemeClr val="tx1"/>
                          </a:solidFill>
                          <a:effectLst/>
                          <a:latin typeface="Arial" panose="020B0604020202020204" pitchFamily="34" charset="0"/>
                          <a:ea typeface="HG丸ｺﾞｼｯｸM-PRO" panose="020F0600000000000000" pitchFamily="50" charset="-128"/>
                        </a:rPr>
                        <a:t>耐震診断による施設の耐震性を把握する</a:t>
                      </a:r>
                    </a:p>
                  </a:txBody>
                  <a:tcPr marL="90000" marR="90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9525" cap="flat" cmpd="sng" algn="ctr">
                      <a:solidFill>
                        <a:srgbClr val="80808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20000"/>
                        </a:spcBef>
                        <a:spcAft>
                          <a:spcPct val="0"/>
                        </a:spcAft>
                        <a:buClrTx/>
                        <a:buSzTx/>
                        <a:buFontTx/>
                        <a:buNone/>
                        <a:tabLst/>
                      </a:pPr>
                      <a:r>
                        <a:rPr kumimoji="1" lang="en-US" altLang="ja-JP"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a:t>
                      </a:r>
                    </a:p>
                  </a:txBody>
                  <a:tcPr marL="90000" marR="90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9525" cap="flat" cmpd="sng" algn="ctr">
                      <a:solidFill>
                        <a:srgbClr val="80808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smtClean="0">
                          <a:ln>
                            <a:noFill/>
                          </a:ln>
                          <a:solidFill>
                            <a:srgbClr val="000000"/>
                          </a:solidFill>
                          <a:effectLst/>
                          <a:latin typeface="ＭＳ Ｐゴシック" panose="020B0600070205080204" pitchFamily="50" charset="-128"/>
                          <a:ea typeface="HG丸ｺﾞｼｯｸM-PRO" panose="020F0600000000000000" pitchFamily="50" charset="-128"/>
                          <a:cs typeface="Times New Roman" panose="02020603050405020304" pitchFamily="18" charset="0"/>
                        </a:rPr>
                        <a:t>□</a:t>
                      </a:r>
                      <a:endParaRPr kumimoji="1" lang="en-US" altLang="ja-JP" sz="1000" b="0" i="0" u="none" strike="noStrike" cap="none" normalizeH="0" baseline="0" smtClean="0">
                        <a:ln>
                          <a:noFill/>
                        </a:ln>
                        <a:solidFill>
                          <a:schemeClr val="tx1"/>
                        </a:solidFill>
                        <a:effectLst/>
                        <a:latin typeface="Arial" panose="020B0604020202020204" pitchFamily="34" charset="0"/>
                        <a:ea typeface="HG丸ｺﾞｼｯｸM-PRO" panose="020F0600000000000000" pitchFamily="50" charset="-128"/>
                        <a:cs typeface="Times New Roman" panose="02020603050405020304" pitchFamily="18" charset="0"/>
                      </a:endParaRPr>
                    </a:p>
                  </a:txBody>
                  <a:tcPr marL="90000" marR="90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9525" cap="flat" cmpd="sng" algn="ctr">
                      <a:solidFill>
                        <a:srgbClr val="80808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smtClean="0">
                          <a:ln>
                            <a:noFill/>
                          </a:ln>
                          <a:solidFill>
                            <a:srgbClr val="000000"/>
                          </a:solidFill>
                          <a:effectLst/>
                          <a:latin typeface="ＭＳ Ｐゴシック" panose="020B0600070205080204" pitchFamily="50" charset="-128"/>
                          <a:ea typeface="HG丸ｺﾞｼｯｸM-PRO" panose="020F0600000000000000" pitchFamily="50" charset="-128"/>
                          <a:cs typeface="Times New Roman" panose="02020603050405020304" pitchFamily="18" charset="0"/>
                        </a:rPr>
                        <a:t>□</a:t>
                      </a:r>
                    </a:p>
                  </a:txBody>
                  <a:tcPr marL="90000" marR="90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9525" cap="flat" cmpd="sng" algn="ctr">
                      <a:solidFill>
                        <a:srgbClr val="80808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0"/>
                        </a:spcBef>
                        <a:spcAft>
                          <a:spcPct val="0"/>
                        </a:spcAft>
                        <a:buClrTx/>
                        <a:buSzTx/>
                        <a:buFontTx/>
                        <a:buNone/>
                        <a:tabLst/>
                      </a:pPr>
                      <a:endParaRPr kumimoji="1" lang="ja-JP" altLang="ja-JP" sz="900" b="0" i="0" u="none" strike="noStrike" cap="none" normalizeH="0" baseline="0" smtClean="0">
                        <a:ln>
                          <a:noFill/>
                        </a:ln>
                        <a:solidFill>
                          <a:schemeClr val="tx1"/>
                        </a:solidFill>
                        <a:effectLst/>
                        <a:latin typeface="ＭＳ Ｐゴシック" panose="020B0600070205080204" pitchFamily="50" charset="-128"/>
                        <a:ea typeface="HG丸ｺﾞｼｯｸM-PRO" panose="020F0600000000000000" pitchFamily="50" charset="-128"/>
                      </a:endParaRPr>
                    </a:p>
                  </a:txBody>
                  <a:tcPr marL="90000" marR="90000" marT="46800" marB="46800" anchor="ctr" horzOverflow="overflow">
                    <a:lnL w="9525"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9525" cap="flat" cmpd="sng" algn="ctr">
                      <a:solidFill>
                        <a:srgbClr val="80808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376827742"/>
                  </a:ext>
                </a:extLst>
              </a:tr>
              <a:tr h="288925">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0"/>
                        </a:spcBef>
                        <a:spcAft>
                          <a:spcPct val="0"/>
                        </a:spcAft>
                        <a:buClrTx/>
                        <a:buSzTx/>
                        <a:buFontTx/>
                        <a:buNone/>
                        <a:tabLst/>
                      </a:pPr>
                      <a:r>
                        <a:rPr kumimoji="1" lang="ja-JP" altLang="en-US" sz="900" b="0" i="0" u="none" strike="noStrike" cap="none" normalizeH="0" baseline="0" smtClean="0">
                          <a:ln>
                            <a:noFill/>
                          </a:ln>
                          <a:solidFill>
                            <a:schemeClr val="tx1"/>
                          </a:solidFill>
                          <a:effectLst/>
                          <a:latin typeface="Arial" panose="020B0604020202020204" pitchFamily="34" charset="0"/>
                          <a:ea typeface="HG丸ｺﾞｼｯｸM-PRO" panose="020F0600000000000000" pitchFamily="50" charset="-128"/>
                        </a:rPr>
                        <a:t>施設の耐震化</a:t>
                      </a:r>
                    </a:p>
                  </a:txBody>
                  <a:tcPr marL="90000" marR="90000" marT="46800" marB="46800" anchor="ctr" horzOverflow="overflow">
                    <a:lnL w="12700" cap="flat" cmpd="sng" algn="ctr">
                      <a:solidFill>
                        <a:schemeClr val="tx1"/>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0"/>
                        </a:spcBef>
                        <a:spcAft>
                          <a:spcPct val="0"/>
                        </a:spcAft>
                        <a:buClrTx/>
                        <a:buSzTx/>
                        <a:buFontTx/>
                        <a:buNone/>
                        <a:tabLst/>
                      </a:pPr>
                      <a:r>
                        <a:rPr kumimoji="1" lang="ja-JP" altLang="en-US" sz="900" b="0" i="0" u="none" strike="noStrike" cap="none" normalizeH="0" baseline="0" smtClean="0">
                          <a:ln>
                            <a:noFill/>
                          </a:ln>
                          <a:solidFill>
                            <a:schemeClr val="tx1"/>
                          </a:solidFill>
                          <a:effectLst/>
                          <a:latin typeface="Arial" panose="020B0604020202020204" pitchFamily="34" charset="0"/>
                          <a:ea typeface="HG丸ｺﾞｼｯｸM-PRO" panose="020F0600000000000000" pitchFamily="50" charset="-128"/>
                        </a:rPr>
                        <a:t>（耐震性が不足する場合）耐震補強を実施する</a:t>
                      </a:r>
                    </a:p>
                  </a:txBody>
                  <a:tcPr marL="90000" marR="90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smtClean="0">
                          <a:ln>
                            <a:noFill/>
                          </a:ln>
                          <a:solidFill>
                            <a:srgbClr val="000000"/>
                          </a:solidFill>
                          <a:effectLst/>
                          <a:latin typeface="ＭＳ Ｐゴシック" panose="020B0600070205080204" pitchFamily="50" charset="-128"/>
                          <a:ea typeface="HG丸ｺﾞｼｯｸM-PRO" panose="020F0600000000000000" pitchFamily="50" charset="-128"/>
                          <a:cs typeface="Times New Roman" panose="02020603050405020304" pitchFamily="18" charset="0"/>
                        </a:rPr>
                        <a:t>□</a:t>
                      </a:r>
                    </a:p>
                  </a:txBody>
                  <a:tcPr marL="90000" marR="90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20000"/>
                        </a:spcBef>
                        <a:spcAft>
                          <a:spcPct val="0"/>
                        </a:spcAft>
                        <a:buClrTx/>
                        <a:buSzTx/>
                        <a:buFontTx/>
                        <a:buNone/>
                        <a:tabLst/>
                      </a:pPr>
                      <a:r>
                        <a:rPr kumimoji="1" lang="en-US" altLang="ja-JP" sz="1000" b="1" i="0" u="none" strike="noStrike" cap="none" normalizeH="0" baseline="0" smtClean="0">
                          <a:ln>
                            <a:noFill/>
                          </a:ln>
                          <a:solidFill>
                            <a:srgbClr val="990000"/>
                          </a:solidFill>
                          <a:effectLst/>
                          <a:latin typeface="Arial" panose="020B0604020202020204" pitchFamily="34" charset="0"/>
                          <a:ea typeface="ＭＳ Ｐゴシック" panose="020B0600070205080204" pitchFamily="50" charset="-128"/>
                          <a:sym typeface="Wingdings" panose="05000000000000000000" pitchFamily="2" charset="2"/>
                        </a:rPr>
                        <a:t></a:t>
                      </a:r>
                    </a:p>
                  </a:txBody>
                  <a:tcPr marL="90000" marR="90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smtClean="0">
                          <a:ln>
                            <a:noFill/>
                          </a:ln>
                          <a:solidFill>
                            <a:srgbClr val="000000"/>
                          </a:solidFill>
                          <a:effectLst/>
                          <a:latin typeface="ＭＳ Ｐゴシック" panose="020B0600070205080204" pitchFamily="50" charset="-128"/>
                          <a:ea typeface="HG丸ｺﾞｼｯｸM-PRO" panose="020F0600000000000000" pitchFamily="50" charset="-128"/>
                          <a:cs typeface="Times New Roman" panose="02020603050405020304" pitchFamily="18" charset="0"/>
                        </a:rPr>
                        <a:t>□</a:t>
                      </a:r>
                    </a:p>
                  </a:txBody>
                  <a:tcPr marL="90000" marR="90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0"/>
                        </a:spcBef>
                        <a:spcAft>
                          <a:spcPct val="0"/>
                        </a:spcAft>
                        <a:buClrTx/>
                        <a:buSzTx/>
                        <a:buFontTx/>
                        <a:buNone/>
                        <a:tabLst/>
                      </a:pPr>
                      <a:endParaRPr kumimoji="1" lang="ja-JP" altLang="ja-JP" sz="900" b="0" i="0" u="none" strike="noStrike" cap="none" normalizeH="0" baseline="0" smtClean="0">
                        <a:ln>
                          <a:noFill/>
                        </a:ln>
                        <a:solidFill>
                          <a:schemeClr val="tx1"/>
                        </a:solidFill>
                        <a:effectLst/>
                        <a:latin typeface="ＭＳ Ｐゴシック" panose="020B0600070205080204" pitchFamily="50" charset="-128"/>
                        <a:ea typeface="HG丸ｺﾞｼｯｸM-PRO" panose="020F0600000000000000" pitchFamily="50" charset="-128"/>
                      </a:endParaRPr>
                    </a:p>
                  </a:txBody>
                  <a:tcPr marL="90000" marR="90000" marT="46800" marB="46800" anchor="ctr" horzOverflow="overflow">
                    <a:lnL w="9525"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40430457"/>
                  </a:ext>
                </a:extLst>
              </a:tr>
              <a:tr h="180975">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0"/>
                        </a:spcBef>
                        <a:spcAft>
                          <a:spcPct val="0"/>
                        </a:spcAft>
                        <a:buClrTx/>
                        <a:buSzTx/>
                        <a:buFontTx/>
                        <a:buNone/>
                        <a:tabLst/>
                      </a:pPr>
                      <a:r>
                        <a:rPr kumimoji="1" lang="ja-JP" altLang="en-US" sz="900" b="0" i="0" u="none" strike="noStrike" cap="none" normalizeH="0" baseline="0" smtClean="0">
                          <a:ln>
                            <a:noFill/>
                          </a:ln>
                          <a:solidFill>
                            <a:srgbClr val="000000"/>
                          </a:solidFill>
                          <a:effectLst/>
                          <a:latin typeface="HG丸ｺﾞｼｯｸM-PRO" panose="020F0600000000000000" pitchFamily="50" charset="-128"/>
                          <a:ea typeface="HG丸ｺﾞｼｯｸM-PRO" panose="020F0600000000000000" pitchFamily="50" charset="-128"/>
                        </a:rPr>
                        <a:t>設備の固定</a:t>
                      </a:r>
                    </a:p>
                  </a:txBody>
                  <a:tcPr marL="90000" marR="90000" marT="46800" marB="46800" anchor="ctr" horzOverflow="overflow">
                    <a:lnL w="12700" cap="flat" cmpd="sng" algn="ctr">
                      <a:solidFill>
                        <a:schemeClr val="tx1"/>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0"/>
                        </a:spcBef>
                        <a:spcAft>
                          <a:spcPct val="0"/>
                        </a:spcAft>
                        <a:buClrTx/>
                        <a:buSzTx/>
                        <a:buFontTx/>
                        <a:buNone/>
                        <a:tabLst/>
                      </a:pPr>
                      <a:r>
                        <a:rPr kumimoji="1" lang="ja-JP" altLang="en-US" sz="900" b="0" i="0" u="none" strike="noStrike" cap="none" normalizeH="0" baseline="0" smtClean="0">
                          <a:ln>
                            <a:noFill/>
                          </a:ln>
                          <a:solidFill>
                            <a:srgbClr val="000000"/>
                          </a:solidFill>
                          <a:effectLst/>
                          <a:latin typeface="HG丸ｺﾞｼｯｸM-PRO" panose="020F0600000000000000" pitchFamily="50" charset="-128"/>
                          <a:ea typeface="HG丸ｺﾞｼｯｸM-PRO" panose="020F0600000000000000" pitchFamily="50" charset="-128"/>
                        </a:rPr>
                        <a:t>未固定設備を床面へ固定する</a:t>
                      </a:r>
                    </a:p>
                  </a:txBody>
                  <a:tcPr marL="90000" marR="90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smtClean="0">
                          <a:ln>
                            <a:noFill/>
                          </a:ln>
                          <a:solidFill>
                            <a:srgbClr val="000000"/>
                          </a:solidFill>
                          <a:effectLst/>
                          <a:latin typeface="ＭＳ Ｐゴシック" panose="020B0600070205080204" pitchFamily="50" charset="-128"/>
                          <a:ea typeface="HG丸ｺﾞｼｯｸM-PRO" panose="020F0600000000000000" pitchFamily="50" charset="-128"/>
                          <a:cs typeface="Times New Roman" panose="02020603050405020304" pitchFamily="18" charset="0"/>
                        </a:rPr>
                        <a:t>□</a:t>
                      </a:r>
                    </a:p>
                  </a:txBody>
                  <a:tcPr marL="90000" marR="90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20000"/>
                        </a:spcBef>
                        <a:spcAft>
                          <a:spcPct val="0"/>
                        </a:spcAft>
                        <a:buClrTx/>
                        <a:buSzTx/>
                        <a:buFontTx/>
                        <a:buNone/>
                        <a:tabLst/>
                      </a:pPr>
                      <a:r>
                        <a:rPr kumimoji="1" lang="en-US" altLang="ja-JP" sz="1000" b="1" i="0" u="none" strike="noStrike" cap="none" normalizeH="0" baseline="0" smtClean="0">
                          <a:ln>
                            <a:noFill/>
                          </a:ln>
                          <a:solidFill>
                            <a:srgbClr val="990000"/>
                          </a:solidFill>
                          <a:effectLst/>
                          <a:latin typeface="Arial" panose="020B0604020202020204" pitchFamily="34" charset="0"/>
                          <a:ea typeface="ＭＳ Ｐゴシック" panose="020B0600070205080204" pitchFamily="50" charset="-128"/>
                          <a:sym typeface="Wingdings" panose="05000000000000000000" pitchFamily="2" charset="2"/>
                        </a:rPr>
                        <a:t></a:t>
                      </a:r>
                    </a:p>
                  </a:txBody>
                  <a:tcPr marL="90000" marR="90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smtClean="0">
                          <a:ln>
                            <a:noFill/>
                          </a:ln>
                          <a:solidFill>
                            <a:srgbClr val="000000"/>
                          </a:solidFill>
                          <a:effectLst/>
                          <a:latin typeface="ＭＳ Ｐゴシック" panose="020B0600070205080204" pitchFamily="50" charset="-128"/>
                          <a:ea typeface="HG丸ｺﾞｼｯｸM-PRO" panose="020F0600000000000000" pitchFamily="50" charset="-128"/>
                          <a:cs typeface="Times New Roman" panose="02020603050405020304" pitchFamily="18" charset="0"/>
                        </a:rPr>
                        <a:t>□</a:t>
                      </a:r>
                    </a:p>
                  </a:txBody>
                  <a:tcPr marL="90000" marR="90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0"/>
                        </a:spcBef>
                        <a:spcAft>
                          <a:spcPct val="0"/>
                        </a:spcAft>
                        <a:buClrTx/>
                        <a:buSzTx/>
                        <a:buFontTx/>
                        <a:buNone/>
                        <a:tabLst/>
                      </a:pPr>
                      <a:endParaRPr kumimoji="1" lang="ja-JP" altLang="ja-JP" sz="900" b="0" i="0" u="none" strike="noStrike" cap="none" normalizeH="0" baseline="0" smtClean="0">
                        <a:ln>
                          <a:noFill/>
                        </a:ln>
                        <a:solidFill>
                          <a:schemeClr val="tx1"/>
                        </a:solidFill>
                        <a:effectLst/>
                        <a:latin typeface="ＭＳ Ｐゴシック" panose="020B0600070205080204" pitchFamily="50" charset="-128"/>
                        <a:ea typeface="HG丸ｺﾞｼｯｸM-PRO" panose="020F0600000000000000" pitchFamily="50" charset="-128"/>
                      </a:endParaRPr>
                    </a:p>
                  </a:txBody>
                  <a:tcPr marL="90000" marR="90000" marT="46800" marB="46800" anchor="ctr" horzOverflow="overflow">
                    <a:lnL w="9525"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540864699"/>
                  </a:ext>
                </a:extLst>
              </a:tr>
              <a:tr h="352425">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0"/>
                        </a:spcBef>
                        <a:spcAft>
                          <a:spcPct val="0"/>
                        </a:spcAft>
                        <a:buClrTx/>
                        <a:buSzTx/>
                        <a:buFontTx/>
                        <a:buNone/>
                        <a:tabLst/>
                      </a:pPr>
                      <a:r>
                        <a:rPr kumimoji="1" lang="ja-JP" altLang="en-US" sz="900" b="0" i="0" u="none" strike="noStrike" cap="none" normalizeH="0" baseline="0" smtClean="0">
                          <a:ln>
                            <a:noFill/>
                          </a:ln>
                          <a:solidFill>
                            <a:srgbClr val="000000"/>
                          </a:solidFill>
                          <a:effectLst/>
                          <a:latin typeface="HG丸ｺﾞｼｯｸM-PRO" panose="020F0600000000000000" pitchFamily="50" charset="-128"/>
                          <a:ea typeface="HG丸ｺﾞｼｯｸM-PRO" panose="020F0600000000000000" pitchFamily="50" charset="-128"/>
                        </a:rPr>
                        <a:t>落下防止設置</a:t>
                      </a:r>
                    </a:p>
                  </a:txBody>
                  <a:tcPr marL="90000" marR="90000" marT="46800" marB="46800" anchor="ctr" horzOverflow="overflow">
                    <a:lnL w="12700" cap="flat" cmpd="sng" algn="ctr">
                      <a:solidFill>
                        <a:schemeClr val="tx1"/>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0"/>
                        </a:spcBef>
                        <a:spcAft>
                          <a:spcPct val="0"/>
                        </a:spcAft>
                        <a:buClrTx/>
                        <a:buSzTx/>
                        <a:buFontTx/>
                        <a:buNone/>
                        <a:tabLst/>
                      </a:pPr>
                      <a:r>
                        <a:rPr kumimoji="1" lang="ja-JP" altLang="en-US" sz="900" b="0" i="0" u="none" strike="noStrike" cap="none" normalizeH="0" baseline="0" smtClean="0">
                          <a:ln>
                            <a:noFill/>
                          </a:ln>
                          <a:solidFill>
                            <a:srgbClr val="000000"/>
                          </a:solidFill>
                          <a:effectLst/>
                          <a:latin typeface="HG丸ｺﾞｼｯｸM-PRO" panose="020F0600000000000000" pitchFamily="50" charset="-128"/>
                          <a:ea typeface="HG丸ｺﾞｼｯｸM-PRO" panose="020F0600000000000000" pitchFamily="50" charset="-128"/>
                        </a:rPr>
                        <a:t>各種ラックに落下防止金具を取り付ける</a:t>
                      </a:r>
                    </a:p>
                  </a:txBody>
                  <a:tcPr marL="90000" marR="90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20000"/>
                        </a:spcBef>
                        <a:spcAft>
                          <a:spcPct val="0"/>
                        </a:spcAft>
                        <a:buClrTx/>
                        <a:buSzTx/>
                        <a:buFontTx/>
                        <a:buNone/>
                        <a:tabLst/>
                      </a:pPr>
                      <a:r>
                        <a:rPr kumimoji="1" lang="en-US" altLang="ja-JP" sz="1000" b="1" i="0" u="none" strike="noStrike" cap="none" normalizeH="0" baseline="0" smtClean="0">
                          <a:ln>
                            <a:noFill/>
                          </a:ln>
                          <a:solidFill>
                            <a:srgbClr val="990000"/>
                          </a:solidFill>
                          <a:effectLst/>
                          <a:latin typeface="Arial" panose="020B0604020202020204" pitchFamily="34" charset="0"/>
                          <a:ea typeface="ＭＳ Ｐゴシック" panose="020B0600070205080204" pitchFamily="50" charset="-128"/>
                          <a:sym typeface="Wingdings" panose="05000000000000000000" pitchFamily="2" charset="2"/>
                        </a:rPr>
                        <a:t></a:t>
                      </a:r>
                    </a:p>
                  </a:txBody>
                  <a:tcPr marL="90000" marR="90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20000"/>
                        </a:spcBef>
                        <a:spcAft>
                          <a:spcPct val="0"/>
                        </a:spcAft>
                        <a:buClrTx/>
                        <a:buSzTx/>
                        <a:buFontTx/>
                        <a:buNone/>
                        <a:tabLst/>
                      </a:pPr>
                      <a:r>
                        <a:rPr kumimoji="1" lang="en-US" altLang="ja-JP"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a:t>
                      </a:r>
                    </a:p>
                  </a:txBody>
                  <a:tcPr marL="90000" marR="90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smtClean="0">
                          <a:ln>
                            <a:noFill/>
                          </a:ln>
                          <a:solidFill>
                            <a:srgbClr val="000000"/>
                          </a:solidFill>
                          <a:effectLst/>
                          <a:latin typeface="ＭＳ Ｐゴシック" panose="020B0600070205080204" pitchFamily="50" charset="-128"/>
                          <a:ea typeface="HG丸ｺﾞｼｯｸM-PRO" panose="020F0600000000000000" pitchFamily="50" charset="-128"/>
                          <a:cs typeface="Times New Roman" panose="02020603050405020304" pitchFamily="18" charset="0"/>
                        </a:rPr>
                        <a:t>□</a:t>
                      </a:r>
                    </a:p>
                  </a:txBody>
                  <a:tcPr marL="90000" marR="90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0"/>
                        </a:spcBef>
                        <a:spcAft>
                          <a:spcPct val="0"/>
                        </a:spcAft>
                        <a:buClrTx/>
                        <a:buSzTx/>
                        <a:buFontTx/>
                        <a:buNone/>
                        <a:tabLst/>
                      </a:pPr>
                      <a:endParaRPr kumimoji="1" lang="ja-JP" altLang="ja-JP" sz="900" b="0" i="0" u="none" strike="noStrike" cap="none" normalizeH="0" baseline="0" smtClean="0">
                        <a:ln>
                          <a:noFill/>
                        </a:ln>
                        <a:solidFill>
                          <a:schemeClr val="tx1"/>
                        </a:solidFill>
                        <a:effectLst/>
                        <a:latin typeface="ＭＳ Ｐゴシック" panose="020B0600070205080204" pitchFamily="50" charset="-128"/>
                        <a:ea typeface="HG丸ｺﾞｼｯｸM-PRO" panose="020F0600000000000000" pitchFamily="50" charset="-128"/>
                      </a:endParaRPr>
                    </a:p>
                  </a:txBody>
                  <a:tcPr marL="90000" marR="90000" marT="46800" marB="46800" anchor="ctr" horzOverflow="overflow">
                    <a:lnL w="9525"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507905151"/>
                  </a:ext>
                </a:extLst>
              </a:tr>
              <a:tr h="361950">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0"/>
                        </a:spcBef>
                        <a:spcAft>
                          <a:spcPct val="0"/>
                        </a:spcAft>
                        <a:buClrTx/>
                        <a:buSzTx/>
                        <a:buFontTx/>
                        <a:buNone/>
                        <a:tabLst/>
                      </a:pPr>
                      <a:r>
                        <a:rPr kumimoji="1" lang="ja-JP" altLang="en-US" sz="900" b="0" i="0" u="none" strike="noStrike" cap="none" normalizeH="0" baseline="0" smtClean="0">
                          <a:ln>
                            <a:noFill/>
                          </a:ln>
                          <a:solidFill>
                            <a:srgbClr val="000000"/>
                          </a:solidFill>
                          <a:effectLst/>
                          <a:latin typeface="HG丸ｺﾞｼｯｸM-PRO" panose="020F0600000000000000" pitchFamily="50" charset="-128"/>
                          <a:ea typeface="HG丸ｺﾞｼｯｸM-PRO" panose="020F0600000000000000" pitchFamily="50" charset="-128"/>
                        </a:rPr>
                        <a:t>設備点検・調整</a:t>
                      </a:r>
                    </a:p>
                  </a:txBody>
                  <a:tcPr marL="90000" marR="90000" marT="46800" marB="46800" anchor="ctr" horzOverflow="overflow">
                    <a:lnL w="12700" cap="flat" cmpd="sng" algn="ctr">
                      <a:solidFill>
                        <a:schemeClr val="tx1"/>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0"/>
                        </a:spcBef>
                        <a:spcAft>
                          <a:spcPct val="0"/>
                        </a:spcAft>
                        <a:buClrTx/>
                        <a:buSzTx/>
                        <a:buFontTx/>
                        <a:buNone/>
                        <a:tabLst/>
                      </a:pPr>
                      <a:r>
                        <a:rPr kumimoji="1" lang="ja-JP" altLang="en-US" sz="900" b="0" i="0" u="none" strike="noStrike" cap="none" normalizeH="0" baseline="0" smtClean="0">
                          <a:ln>
                            <a:noFill/>
                          </a:ln>
                          <a:solidFill>
                            <a:srgbClr val="000000"/>
                          </a:solidFill>
                          <a:effectLst/>
                          <a:latin typeface="HG丸ｺﾞｼｯｸM-PRO" panose="020F0600000000000000" pitchFamily="50" charset="-128"/>
                          <a:ea typeface="HG丸ｺﾞｼｯｸM-PRO" panose="020F0600000000000000" pitchFamily="50" charset="-128"/>
                        </a:rPr>
                        <a:t>地震後調整が必要と思われる設備についてメーカーと緊急時の対応について事前協議する</a:t>
                      </a:r>
                    </a:p>
                  </a:txBody>
                  <a:tcPr marL="90000" marR="90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20000"/>
                        </a:spcBef>
                        <a:spcAft>
                          <a:spcPct val="0"/>
                        </a:spcAft>
                        <a:buClrTx/>
                        <a:buSzTx/>
                        <a:buFontTx/>
                        <a:buNone/>
                        <a:tabLst/>
                      </a:pPr>
                      <a:r>
                        <a:rPr kumimoji="1" lang="en-US" altLang="ja-JP" sz="1000" b="1" i="0" u="none" strike="noStrike" cap="none" normalizeH="0" baseline="0" smtClean="0">
                          <a:ln>
                            <a:noFill/>
                          </a:ln>
                          <a:solidFill>
                            <a:srgbClr val="990000"/>
                          </a:solidFill>
                          <a:effectLst/>
                          <a:latin typeface="Arial" panose="020B0604020202020204" pitchFamily="34" charset="0"/>
                          <a:ea typeface="ＭＳ Ｐゴシック" panose="020B0600070205080204" pitchFamily="50" charset="-128"/>
                          <a:sym typeface="Wingdings" panose="05000000000000000000" pitchFamily="2" charset="2"/>
                        </a:rPr>
                        <a:t></a:t>
                      </a:r>
                    </a:p>
                  </a:txBody>
                  <a:tcPr marL="90000" marR="90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20000"/>
                        </a:spcBef>
                        <a:spcAft>
                          <a:spcPct val="0"/>
                        </a:spcAft>
                        <a:buClrTx/>
                        <a:buSzTx/>
                        <a:buFontTx/>
                        <a:buNone/>
                        <a:tabLst/>
                      </a:pPr>
                      <a:r>
                        <a:rPr kumimoji="1" lang="en-US" altLang="ja-JP"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a:t>
                      </a:r>
                    </a:p>
                  </a:txBody>
                  <a:tcPr marL="90000" marR="90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smtClean="0">
                          <a:ln>
                            <a:noFill/>
                          </a:ln>
                          <a:solidFill>
                            <a:srgbClr val="000000"/>
                          </a:solidFill>
                          <a:effectLst/>
                          <a:latin typeface="ＭＳ Ｐゴシック" panose="020B0600070205080204" pitchFamily="50" charset="-128"/>
                          <a:ea typeface="HG丸ｺﾞｼｯｸM-PRO" panose="020F0600000000000000" pitchFamily="50" charset="-128"/>
                          <a:cs typeface="Times New Roman" panose="02020603050405020304" pitchFamily="18" charset="0"/>
                        </a:rPr>
                        <a:t>□</a:t>
                      </a:r>
                    </a:p>
                  </a:txBody>
                  <a:tcPr marL="90000" marR="90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0"/>
                        </a:spcBef>
                        <a:spcAft>
                          <a:spcPct val="0"/>
                        </a:spcAft>
                        <a:buClrTx/>
                        <a:buSzTx/>
                        <a:buFontTx/>
                        <a:buNone/>
                        <a:tabLst/>
                      </a:pPr>
                      <a:endParaRPr kumimoji="1" lang="ja-JP" altLang="ja-JP" sz="900" b="0" i="0" u="none" strike="noStrike" cap="none" normalizeH="0" baseline="0" smtClean="0">
                        <a:ln>
                          <a:noFill/>
                        </a:ln>
                        <a:solidFill>
                          <a:schemeClr val="tx1"/>
                        </a:solidFill>
                        <a:effectLst/>
                        <a:latin typeface="ＭＳ Ｐゴシック" panose="020B0600070205080204" pitchFamily="50" charset="-128"/>
                        <a:ea typeface="HG丸ｺﾞｼｯｸM-PRO" panose="020F0600000000000000" pitchFamily="50" charset="-128"/>
                      </a:endParaRPr>
                    </a:p>
                  </a:txBody>
                  <a:tcPr marL="90000" marR="90000" marT="46800" marB="46800" anchor="ctr" horzOverflow="overflow">
                    <a:lnL w="9525"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582709616"/>
                  </a:ext>
                </a:extLst>
              </a:tr>
              <a:tr h="360363">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0"/>
                        </a:spcBef>
                        <a:spcAft>
                          <a:spcPct val="0"/>
                        </a:spcAft>
                        <a:buClrTx/>
                        <a:buSzTx/>
                        <a:buFontTx/>
                        <a:buNone/>
                        <a:tabLst/>
                      </a:pPr>
                      <a:r>
                        <a:rPr kumimoji="1" lang="ja-JP" altLang="en-US" sz="900" b="0" i="0" u="none" strike="noStrike" cap="none" normalizeH="0" baseline="0" smtClean="0">
                          <a:ln>
                            <a:noFill/>
                          </a:ln>
                          <a:solidFill>
                            <a:srgbClr val="000000"/>
                          </a:solidFill>
                          <a:effectLst/>
                          <a:latin typeface="HG丸ｺﾞｼｯｸM-PRO" panose="020F0600000000000000" pitchFamily="50" charset="-128"/>
                          <a:ea typeface="HG丸ｺﾞｼｯｸM-PRO" panose="020F0600000000000000" pitchFamily="50" charset="-128"/>
                        </a:rPr>
                        <a:t>代替対応</a:t>
                      </a:r>
                    </a:p>
                  </a:txBody>
                  <a:tcPr marL="90000" marR="90000" marT="46800" marB="46800" anchor="ctr" horzOverflow="overflow">
                    <a:lnL w="12700" cap="flat" cmpd="sng" algn="ctr">
                      <a:solidFill>
                        <a:schemeClr val="tx1"/>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0"/>
                        </a:spcBef>
                        <a:spcAft>
                          <a:spcPct val="0"/>
                        </a:spcAft>
                        <a:buClrTx/>
                        <a:buSzTx/>
                        <a:buFontTx/>
                        <a:buNone/>
                        <a:tabLst/>
                      </a:pPr>
                      <a:r>
                        <a:rPr kumimoji="1" lang="ja-JP" altLang="en-US" sz="900" b="0" i="0" u="none" strike="noStrike" cap="none" normalizeH="0" baseline="0" smtClean="0">
                          <a:ln>
                            <a:noFill/>
                          </a:ln>
                          <a:solidFill>
                            <a:srgbClr val="000000"/>
                          </a:solidFill>
                          <a:effectLst/>
                          <a:latin typeface="HG丸ｺﾞｼｯｸM-PRO" panose="020F0600000000000000" pitchFamily="50" charset="-128"/>
                          <a:ea typeface="HG丸ｺﾞｼｯｸM-PRO" panose="020F0600000000000000" pitchFamily="50" charset="-128"/>
                        </a:rPr>
                        <a:t>代替生産先を検討する</a:t>
                      </a:r>
                    </a:p>
                  </a:txBody>
                  <a:tcPr marL="90000" marR="90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20000"/>
                        </a:spcBef>
                        <a:spcAft>
                          <a:spcPct val="0"/>
                        </a:spcAft>
                        <a:buClrTx/>
                        <a:buSzTx/>
                        <a:buFontTx/>
                        <a:buNone/>
                        <a:tabLst/>
                      </a:pPr>
                      <a:r>
                        <a:rPr kumimoji="1" lang="en-US" altLang="ja-JP" sz="1000" b="1" i="0" u="none" strike="noStrike" cap="none" normalizeH="0" baseline="0" smtClean="0">
                          <a:ln>
                            <a:noFill/>
                          </a:ln>
                          <a:solidFill>
                            <a:srgbClr val="990000"/>
                          </a:solidFill>
                          <a:effectLst/>
                          <a:latin typeface="Arial" panose="020B0604020202020204" pitchFamily="34" charset="0"/>
                          <a:ea typeface="ＭＳ Ｐゴシック" panose="020B0600070205080204" pitchFamily="50" charset="-128"/>
                          <a:sym typeface="Wingdings" panose="05000000000000000000" pitchFamily="2" charset="2"/>
                        </a:rPr>
                        <a:t></a:t>
                      </a:r>
                    </a:p>
                  </a:txBody>
                  <a:tcPr marL="90000" marR="90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20000"/>
                        </a:spcBef>
                        <a:spcAft>
                          <a:spcPct val="0"/>
                        </a:spcAft>
                        <a:buClrTx/>
                        <a:buSzTx/>
                        <a:buFontTx/>
                        <a:buNone/>
                        <a:tabLst/>
                      </a:pPr>
                      <a:r>
                        <a:rPr kumimoji="1" lang="en-US" altLang="ja-JP"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a:t>
                      </a:r>
                    </a:p>
                  </a:txBody>
                  <a:tcPr marL="90000" marR="90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smtClean="0">
                          <a:ln>
                            <a:noFill/>
                          </a:ln>
                          <a:solidFill>
                            <a:srgbClr val="000000"/>
                          </a:solidFill>
                          <a:effectLst/>
                          <a:latin typeface="ＭＳ Ｐゴシック" panose="020B0600070205080204" pitchFamily="50" charset="-128"/>
                          <a:ea typeface="HG丸ｺﾞｼｯｸM-PRO" panose="020F0600000000000000" pitchFamily="50" charset="-128"/>
                          <a:cs typeface="Times New Roman" panose="02020603050405020304" pitchFamily="18" charset="0"/>
                        </a:rPr>
                        <a:t>□</a:t>
                      </a:r>
                    </a:p>
                  </a:txBody>
                  <a:tcPr marL="90000" marR="90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0"/>
                        </a:spcBef>
                        <a:spcAft>
                          <a:spcPct val="0"/>
                        </a:spcAft>
                        <a:buClrTx/>
                        <a:buSzTx/>
                        <a:buFontTx/>
                        <a:buNone/>
                        <a:tabLst/>
                      </a:pPr>
                      <a:r>
                        <a:rPr kumimoji="1" lang="ja-JP" altLang="en-US" sz="900" b="0" i="0" u="none" strike="noStrike" cap="none" normalizeH="0" baseline="0" smtClean="0">
                          <a:ln>
                            <a:noFill/>
                          </a:ln>
                          <a:solidFill>
                            <a:schemeClr val="tx1"/>
                          </a:solidFill>
                          <a:effectLst/>
                          <a:latin typeface="ＭＳ Ｐゴシック" panose="020B0600070205080204" pitchFamily="50" charset="-128"/>
                          <a:ea typeface="HG丸ｺﾞｼｯｸM-PRO" panose="020F0600000000000000" pitchFamily="50" charset="-128"/>
                        </a:rPr>
                        <a:t>様式②</a:t>
                      </a:r>
                    </a:p>
                  </a:txBody>
                  <a:tcPr marL="90000" marR="90000" marT="46800" marB="46800" anchor="ctr" horzOverflow="overflow">
                    <a:lnL w="9525"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062540108"/>
                  </a:ext>
                </a:extLst>
              </a:tr>
              <a:tr h="177800">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0"/>
                        </a:spcBef>
                        <a:spcAft>
                          <a:spcPct val="0"/>
                        </a:spcAft>
                        <a:buClrTx/>
                        <a:buSzTx/>
                        <a:buFontTx/>
                        <a:buNone/>
                        <a:tabLst/>
                      </a:pPr>
                      <a:r>
                        <a:rPr kumimoji="1" lang="ja-JP" altLang="en-US" sz="900" b="0" i="0" u="none" strike="noStrike" cap="none" normalizeH="0" baseline="0" smtClean="0">
                          <a:ln>
                            <a:noFill/>
                          </a:ln>
                          <a:solidFill>
                            <a:srgbClr val="000000"/>
                          </a:solidFill>
                          <a:effectLst/>
                          <a:latin typeface="HG丸ｺﾞｼｯｸM-PRO" panose="020F0600000000000000" pitchFamily="50" charset="-128"/>
                          <a:ea typeface="HG丸ｺﾞｼｯｸM-PRO" panose="020F0600000000000000" pitchFamily="50" charset="-128"/>
                        </a:rPr>
                        <a:t>調達先の確保</a:t>
                      </a:r>
                    </a:p>
                  </a:txBody>
                  <a:tcPr marL="90000" marR="90000" marT="46800" marB="46800" anchor="ctr" horzOverflow="overflow">
                    <a:lnL w="12700" cap="flat" cmpd="sng" algn="ctr">
                      <a:solidFill>
                        <a:schemeClr val="tx1"/>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0"/>
                        </a:spcBef>
                        <a:spcAft>
                          <a:spcPct val="0"/>
                        </a:spcAft>
                        <a:buClrTx/>
                        <a:buSzTx/>
                        <a:buFontTx/>
                        <a:buNone/>
                        <a:tabLst/>
                      </a:pPr>
                      <a:r>
                        <a:rPr kumimoji="1" lang="ja-JP" altLang="en-US" sz="900" b="0" i="0" u="none" strike="noStrike" cap="none" normalizeH="0" baseline="0" smtClean="0">
                          <a:ln>
                            <a:noFill/>
                          </a:ln>
                          <a:solidFill>
                            <a:srgbClr val="000000"/>
                          </a:solidFill>
                          <a:effectLst/>
                          <a:latin typeface="HG丸ｺﾞｼｯｸM-PRO" panose="020F0600000000000000" pitchFamily="50" charset="-128"/>
                          <a:ea typeface="HG丸ｺﾞｼｯｸM-PRO" panose="020F0600000000000000" pitchFamily="50" charset="-128"/>
                        </a:rPr>
                        <a:t>原材料調達先の代替先を確保すると共に、平時から調達先を分散する</a:t>
                      </a:r>
                    </a:p>
                  </a:txBody>
                  <a:tcPr marL="90000" marR="90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20000"/>
                        </a:spcBef>
                        <a:spcAft>
                          <a:spcPct val="0"/>
                        </a:spcAft>
                        <a:buClrTx/>
                        <a:buSzTx/>
                        <a:buFontTx/>
                        <a:buNone/>
                        <a:tabLst/>
                      </a:pPr>
                      <a:r>
                        <a:rPr kumimoji="1" lang="en-US" altLang="ja-JP" sz="1000" b="1" i="0" u="none" strike="noStrike" cap="none" normalizeH="0" baseline="0" smtClean="0">
                          <a:ln>
                            <a:noFill/>
                          </a:ln>
                          <a:solidFill>
                            <a:srgbClr val="990000"/>
                          </a:solidFill>
                          <a:effectLst/>
                          <a:latin typeface="Arial" panose="020B0604020202020204" pitchFamily="34" charset="0"/>
                          <a:ea typeface="ＭＳ Ｐゴシック" panose="020B0600070205080204" pitchFamily="50" charset="-128"/>
                          <a:sym typeface="Wingdings" panose="05000000000000000000" pitchFamily="2" charset="2"/>
                        </a:rPr>
                        <a:t></a:t>
                      </a:r>
                    </a:p>
                  </a:txBody>
                  <a:tcPr marL="90000" marR="90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20000"/>
                        </a:spcBef>
                        <a:spcAft>
                          <a:spcPct val="0"/>
                        </a:spcAft>
                        <a:buClrTx/>
                        <a:buSzTx/>
                        <a:buFontTx/>
                        <a:buNone/>
                        <a:tabLst/>
                      </a:pPr>
                      <a:r>
                        <a:rPr kumimoji="1" lang="en-US" altLang="ja-JP"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a:t>
                      </a:r>
                    </a:p>
                  </a:txBody>
                  <a:tcPr marL="90000" marR="90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smtClean="0">
                          <a:ln>
                            <a:noFill/>
                          </a:ln>
                          <a:solidFill>
                            <a:srgbClr val="000000"/>
                          </a:solidFill>
                          <a:effectLst/>
                          <a:latin typeface="ＭＳ Ｐゴシック" panose="020B0600070205080204" pitchFamily="50" charset="-128"/>
                          <a:ea typeface="HG丸ｺﾞｼｯｸM-PRO" panose="020F0600000000000000" pitchFamily="50" charset="-128"/>
                          <a:cs typeface="Times New Roman" panose="02020603050405020304" pitchFamily="18" charset="0"/>
                        </a:rPr>
                        <a:t>□</a:t>
                      </a:r>
                    </a:p>
                  </a:txBody>
                  <a:tcPr marL="90000" marR="90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0"/>
                        </a:spcBef>
                        <a:spcAft>
                          <a:spcPct val="0"/>
                        </a:spcAft>
                        <a:buClrTx/>
                        <a:buSzTx/>
                        <a:buFontTx/>
                        <a:buNone/>
                        <a:tabLst/>
                      </a:pPr>
                      <a:r>
                        <a:rPr kumimoji="1" lang="ja-JP" altLang="en-US" sz="900" b="0" i="0" u="none" strike="noStrike" cap="none" normalizeH="0" baseline="0" smtClean="0">
                          <a:ln>
                            <a:noFill/>
                          </a:ln>
                          <a:solidFill>
                            <a:schemeClr val="tx1"/>
                          </a:solidFill>
                          <a:effectLst/>
                          <a:latin typeface="ＭＳ Ｐゴシック" panose="020B0600070205080204" pitchFamily="50" charset="-128"/>
                          <a:ea typeface="HG丸ｺﾞｼｯｸM-PRO" panose="020F0600000000000000" pitchFamily="50" charset="-128"/>
                        </a:rPr>
                        <a:t>様式②</a:t>
                      </a:r>
                    </a:p>
                  </a:txBody>
                  <a:tcPr marL="90000" marR="90000" marT="46800" marB="46800" anchor="ctr" horzOverflow="overflow">
                    <a:lnL w="9525"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010402878"/>
                  </a:ext>
                </a:extLst>
              </a:tr>
              <a:tr h="177800">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0"/>
                        </a:spcBef>
                        <a:spcAft>
                          <a:spcPct val="0"/>
                        </a:spcAft>
                        <a:buClrTx/>
                        <a:buSzTx/>
                        <a:buFontTx/>
                        <a:buNone/>
                        <a:tabLst/>
                      </a:pPr>
                      <a:r>
                        <a:rPr kumimoji="1" lang="ja-JP" altLang="en-US" sz="900" b="0" i="0" u="none" strike="noStrike" cap="none" normalizeH="0" baseline="0" smtClean="0">
                          <a:ln>
                            <a:noFill/>
                          </a:ln>
                          <a:solidFill>
                            <a:srgbClr val="000000"/>
                          </a:solidFill>
                          <a:effectLst/>
                          <a:latin typeface="HG丸ｺﾞｼｯｸM-PRO" panose="020F0600000000000000" pitchFamily="50" charset="-128"/>
                          <a:ea typeface="HG丸ｺﾞｼｯｸM-PRO" panose="020F0600000000000000" pitchFamily="50" charset="-128"/>
                        </a:rPr>
                        <a:t>連絡手段の確保</a:t>
                      </a:r>
                    </a:p>
                  </a:txBody>
                  <a:tcPr marL="90000" marR="90000" marT="46800" marB="46800" anchor="ctr" horzOverflow="overflow">
                    <a:lnL w="12700" cap="flat" cmpd="sng" algn="ctr">
                      <a:solidFill>
                        <a:schemeClr val="tx1"/>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80808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0"/>
                        </a:spcBef>
                        <a:spcAft>
                          <a:spcPct val="0"/>
                        </a:spcAft>
                        <a:buClrTx/>
                        <a:buSzTx/>
                        <a:buFontTx/>
                        <a:buNone/>
                        <a:tabLst/>
                      </a:pPr>
                      <a:r>
                        <a:rPr kumimoji="1" lang="ja-JP" altLang="en-US" sz="900" b="0" i="0" u="none" strike="noStrike" cap="none" normalizeH="0" baseline="0" smtClean="0">
                          <a:ln>
                            <a:noFill/>
                          </a:ln>
                          <a:solidFill>
                            <a:srgbClr val="000000"/>
                          </a:solidFill>
                          <a:effectLst/>
                          <a:latin typeface="HG丸ｺﾞｼｯｸM-PRO" panose="020F0600000000000000" pitchFamily="50" charset="-128"/>
                          <a:ea typeface="HG丸ｺﾞｼｯｸM-PRO" panose="020F0600000000000000" pitchFamily="50" charset="-128"/>
                        </a:rPr>
                        <a:t>衛星携帯電話など通常の連絡手段以外を検討する（携帯電話の充電器も準備する）</a:t>
                      </a:r>
                    </a:p>
                  </a:txBody>
                  <a:tcPr marL="90000" marR="90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80808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20000"/>
                        </a:spcBef>
                        <a:spcAft>
                          <a:spcPct val="0"/>
                        </a:spcAft>
                        <a:buClrTx/>
                        <a:buSzTx/>
                        <a:buFontTx/>
                        <a:buNone/>
                        <a:tabLst/>
                      </a:pPr>
                      <a:r>
                        <a:rPr kumimoji="1" lang="en-US" altLang="ja-JP"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a:t>
                      </a:r>
                    </a:p>
                  </a:txBody>
                  <a:tcPr marL="90000" marR="90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80808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20000"/>
                        </a:spcBef>
                        <a:spcAft>
                          <a:spcPct val="0"/>
                        </a:spcAft>
                        <a:buClrTx/>
                        <a:buSzTx/>
                        <a:buFontTx/>
                        <a:buNone/>
                        <a:tabLst/>
                      </a:pPr>
                      <a:r>
                        <a:rPr kumimoji="1" lang="en-US" altLang="ja-JP" sz="1000" b="1" i="0" u="none" strike="noStrike" cap="none" normalizeH="0" baseline="0" smtClean="0">
                          <a:ln>
                            <a:noFill/>
                          </a:ln>
                          <a:solidFill>
                            <a:srgbClr val="990000"/>
                          </a:solidFill>
                          <a:effectLst/>
                          <a:latin typeface="Arial" panose="020B0604020202020204" pitchFamily="34" charset="0"/>
                          <a:ea typeface="ＭＳ Ｐゴシック" panose="020B0600070205080204" pitchFamily="50" charset="-128"/>
                          <a:sym typeface="Wingdings" panose="05000000000000000000" pitchFamily="2" charset="2"/>
                        </a:rPr>
                        <a:t></a:t>
                      </a:r>
                    </a:p>
                  </a:txBody>
                  <a:tcPr marL="90000" marR="90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80808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smtClean="0">
                          <a:ln>
                            <a:noFill/>
                          </a:ln>
                          <a:solidFill>
                            <a:srgbClr val="000000"/>
                          </a:solidFill>
                          <a:effectLst/>
                          <a:latin typeface="ＭＳ Ｐゴシック" panose="020B0600070205080204" pitchFamily="50" charset="-128"/>
                          <a:ea typeface="HG丸ｺﾞｼｯｸM-PRO" panose="020F0600000000000000" pitchFamily="50" charset="-128"/>
                          <a:cs typeface="Times New Roman" panose="02020603050405020304" pitchFamily="18" charset="0"/>
                        </a:rPr>
                        <a:t>□</a:t>
                      </a:r>
                    </a:p>
                  </a:txBody>
                  <a:tcPr marL="90000" marR="90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80808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0"/>
                        </a:spcBef>
                        <a:spcAft>
                          <a:spcPct val="0"/>
                        </a:spcAft>
                        <a:buClrTx/>
                        <a:buSzTx/>
                        <a:buFontTx/>
                        <a:buNone/>
                        <a:tabLst/>
                      </a:pPr>
                      <a:endParaRPr kumimoji="1" lang="ja-JP" altLang="ja-JP" sz="9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endParaRPr>
                    </a:p>
                  </a:txBody>
                  <a:tcPr marL="90000" marR="90000" marT="46800" marB="46800" anchor="ctr" horzOverflow="overflow">
                    <a:lnL w="9525"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solidFill>
                        <a:srgbClr val="80808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181375503"/>
                  </a:ext>
                </a:extLst>
              </a:tr>
              <a:tr h="363538">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0"/>
                        </a:spcBef>
                        <a:spcAft>
                          <a:spcPct val="0"/>
                        </a:spcAft>
                        <a:buClrTx/>
                        <a:buSzTx/>
                        <a:buFontTx/>
                        <a:buNone/>
                        <a:tabLst/>
                      </a:pPr>
                      <a:r>
                        <a:rPr kumimoji="1" lang="ja-JP" altLang="en-US" sz="900" b="0" i="0" u="none" strike="noStrike" cap="none" normalizeH="0" baseline="0" smtClean="0">
                          <a:ln>
                            <a:noFill/>
                          </a:ln>
                          <a:solidFill>
                            <a:srgbClr val="000000"/>
                          </a:solidFill>
                          <a:effectLst/>
                          <a:latin typeface="HG丸ｺﾞｼｯｸM-PRO" panose="020F0600000000000000" pitchFamily="50" charset="-128"/>
                          <a:ea typeface="HG丸ｺﾞｼｯｸM-PRO" panose="020F0600000000000000" pitchFamily="50" charset="-128"/>
                        </a:rPr>
                        <a:t>サーバの固定</a:t>
                      </a:r>
                    </a:p>
                  </a:txBody>
                  <a:tcPr marL="90000" marR="90000" marT="46800" marB="46800" anchor="ctr" horzOverflow="overflow">
                    <a:lnL w="12700" cap="flat" cmpd="sng" algn="ctr">
                      <a:solidFill>
                        <a:schemeClr val="tx1"/>
                      </a:solidFill>
                      <a:prstDash val="solid"/>
                      <a:round/>
                      <a:headEnd type="none" w="med" len="med"/>
                      <a:tailEnd type="none" w="med" len="med"/>
                    </a:lnL>
                    <a:lnR w="9525"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9525" cap="flat" cmpd="sng" algn="ctr">
                      <a:solidFill>
                        <a:srgbClr val="80808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0"/>
                        </a:spcBef>
                        <a:spcAft>
                          <a:spcPct val="0"/>
                        </a:spcAft>
                        <a:buClrTx/>
                        <a:buSzTx/>
                        <a:buFontTx/>
                        <a:buNone/>
                        <a:tabLst/>
                      </a:pPr>
                      <a:r>
                        <a:rPr kumimoji="1" lang="ja-JP" altLang="en-US" sz="900" b="0" i="0" u="none" strike="noStrike" cap="none" normalizeH="0" baseline="0" smtClean="0">
                          <a:ln>
                            <a:noFill/>
                          </a:ln>
                          <a:solidFill>
                            <a:srgbClr val="000000"/>
                          </a:solidFill>
                          <a:effectLst/>
                          <a:latin typeface="HG丸ｺﾞｼｯｸM-PRO" panose="020F0600000000000000" pitchFamily="50" charset="-128"/>
                          <a:ea typeface="HG丸ｺﾞｼｯｸM-PRO" panose="020F0600000000000000" pitchFamily="50" charset="-128"/>
                        </a:rPr>
                        <a:t>データサーバ類を固定する</a:t>
                      </a:r>
                    </a:p>
                  </a:txBody>
                  <a:tcPr marL="90000" marR="90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9525" cap="flat" cmpd="sng" algn="ctr">
                      <a:solidFill>
                        <a:srgbClr val="80808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20000"/>
                        </a:spcBef>
                        <a:spcAft>
                          <a:spcPct val="0"/>
                        </a:spcAft>
                        <a:buClrTx/>
                        <a:buSzTx/>
                        <a:buFontTx/>
                        <a:buNone/>
                        <a:tabLst/>
                      </a:pPr>
                      <a:r>
                        <a:rPr kumimoji="1" lang="en-US" altLang="ja-JP" sz="1000" b="1" i="0" u="none" strike="noStrike" cap="none" normalizeH="0" baseline="0" smtClean="0">
                          <a:ln>
                            <a:noFill/>
                          </a:ln>
                          <a:solidFill>
                            <a:srgbClr val="990000"/>
                          </a:solidFill>
                          <a:effectLst/>
                          <a:latin typeface="Arial" panose="020B0604020202020204" pitchFamily="34" charset="0"/>
                          <a:ea typeface="ＭＳ Ｐゴシック" panose="020B0600070205080204" pitchFamily="50" charset="-128"/>
                          <a:sym typeface="Wingdings" panose="05000000000000000000" pitchFamily="2" charset="2"/>
                        </a:rPr>
                        <a:t></a:t>
                      </a:r>
                    </a:p>
                  </a:txBody>
                  <a:tcPr marL="90000" marR="90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9525" cap="flat" cmpd="sng" algn="ctr">
                      <a:solidFill>
                        <a:srgbClr val="80808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20000"/>
                        </a:spcBef>
                        <a:spcAft>
                          <a:spcPct val="0"/>
                        </a:spcAft>
                        <a:buClrTx/>
                        <a:buSzTx/>
                        <a:buFontTx/>
                        <a:buNone/>
                        <a:tabLst/>
                      </a:pPr>
                      <a:r>
                        <a:rPr kumimoji="1" lang="en-US" altLang="ja-JP"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a:t>
                      </a:r>
                    </a:p>
                  </a:txBody>
                  <a:tcPr marL="90000" marR="90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9525" cap="flat" cmpd="sng" algn="ctr">
                      <a:solidFill>
                        <a:srgbClr val="80808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smtClean="0">
                          <a:ln>
                            <a:noFill/>
                          </a:ln>
                          <a:solidFill>
                            <a:srgbClr val="000000"/>
                          </a:solidFill>
                          <a:effectLst/>
                          <a:latin typeface="ＭＳ Ｐゴシック" panose="020B0600070205080204" pitchFamily="50" charset="-128"/>
                          <a:ea typeface="HG丸ｺﾞｼｯｸM-PRO" panose="020F0600000000000000" pitchFamily="50" charset="-128"/>
                          <a:cs typeface="Times New Roman" panose="02020603050405020304" pitchFamily="18" charset="0"/>
                        </a:rPr>
                        <a:t>□</a:t>
                      </a:r>
                    </a:p>
                  </a:txBody>
                  <a:tcPr marL="90000" marR="90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9525" cap="flat" cmpd="sng" algn="ctr">
                      <a:solidFill>
                        <a:srgbClr val="80808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0"/>
                        </a:spcBef>
                        <a:spcAft>
                          <a:spcPct val="0"/>
                        </a:spcAft>
                        <a:buClrTx/>
                        <a:buSzTx/>
                        <a:buFontTx/>
                        <a:buNone/>
                        <a:tabLst/>
                      </a:pPr>
                      <a:endParaRPr kumimoji="1" lang="ja-JP" altLang="ja-JP" sz="9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endParaRPr>
                    </a:p>
                  </a:txBody>
                  <a:tcPr marL="90000" marR="90000" marT="46800" marB="46800" anchor="ctr" horzOverflow="overflow">
                    <a:lnL w="9525"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9525" cap="flat" cmpd="sng" algn="ctr">
                      <a:solidFill>
                        <a:srgbClr val="80808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5458311"/>
                  </a:ext>
                </a:extLst>
              </a:tr>
              <a:tr h="346075">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0"/>
                        </a:spcBef>
                        <a:spcAft>
                          <a:spcPct val="0"/>
                        </a:spcAft>
                        <a:buClrTx/>
                        <a:buSzTx/>
                        <a:buFontTx/>
                        <a:buNone/>
                        <a:tabLst/>
                      </a:pPr>
                      <a:r>
                        <a:rPr kumimoji="1" lang="ja-JP" altLang="en-US" sz="900" b="0" i="0" u="none" strike="noStrike" cap="none" normalizeH="0" baseline="0" smtClean="0">
                          <a:ln>
                            <a:noFill/>
                          </a:ln>
                          <a:solidFill>
                            <a:srgbClr val="000000"/>
                          </a:solidFill>
                          <a:effectLst/>
                          <a:latin typeface="HG丸ｺﾞｼｯｸM-PRO" panose="020F0600000000000000" pitchFamily="50" charset="-128"/>
                          <a:ea typeface="HG丸ｺﾞｼｯｸM-PRO" panose="020F0600000000000000" pitchFamily="50" charset="-128"/>
                        </a:rPr>
                        <a:t>バックアップの実施</a:t>
                      </a:r>
                    </a:p>
                  </a:txBody>
                  <a:tcPr marL="90000" marR="90000" marT="46800" marB="46800" anchor="ctr" horzOverflow="overflow">
                    <a:lnL w="12700" cap="flat" cmpd="sng" algn="ctr">
                      <a:solidFill>
                        <a:schemeClr val="tx1"/>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lnTlToBr>
                      <a:noFill/>
                    </a:lnTlToBr>
                    <a:lnBlToTr>
                      <a:noFill/>
                    </a:lnBlToTr>
                    <a:pattFill prst="pct90">
                      <a:fgClr>
                        <a:schemeClr val="bg1"/>
                      </a:fgClr>
                      <a:bgClr>
                        <a:schemeClr val="tx1"/>
                      </a:bgClr>
                    </a:patt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0"/>
                        </a:spcBef>
                        <a:spcAft>
                          <a:spcPct val="0"/>
                        </a:spcAft>
                        <a:buClrTx/>
                        <a:buSzTx/>
                        <a:buFontTx/>
                        <a:buNone/>
                        <a:tabLst/>
                      </a:pPr>
                      <a:r>
                        <a:rPr kumimoji="1" lang="ja-JP" altLang="en-US" sz="900" b="0" i="0" u="none" strike="noStrike" cap="none" normalizeH="0" baseline="0" smtClean="0">
                          <a:ln>
                            <a:noFill/>
                          </a:ln>
                          <a:solidFill>
                            <a:srgbClr val="000000"/>
                          </a:solidFill>
                          <a:effectLst/>
                          <a:latin typeface="HG丸ｺﾞｼｯｸM-PRO" panose="020F0600000000000000" pitchFamily="50" charset="-128"/>
                          <a:ea typeface="HG丸ｺﾞｼｯｸM-PRO" panose="020F0600000000000000" pitchFamily="50" charset="-128"/>
                        </a:rPr>
                        <a:t>重要業務に必要なデータ類については定期的にバックアップする（手段、時期を明確に）</a:t>
                      </a:r>
                    </a:p>
                  </a:txBody>
                  <a:tcPr marL="90000" marR="90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lnTlToBr>
                      <a:noFill/>
                    </a:lnTlToBr>
                    <a:lnBlToTr>
                      <a:noFill/>
                    </a:lnBlToTr>
                    <a:pattFill prst="pct90">
                      <a:fgClr>
                        <a:schemeClr val="bg1"/>
                      </a:fgClr>
                      <a:bgClr>
                        <a:schemeClr val="tx1"/>
                      </a:bgClr>
                    </a:patt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20000"/>
                        </a:spcBef>
                        <a:spcAft>
                          <a:spcPct val="0"/>
                        </a:spcAft>
                        <a:buClrTx/>
                        <a:buSzTx/>
                        <a:buFontTx/>
                        <a:buNone/>
                        <a:tabLst/>
                      </a:pPr>
                      <a:r>
                        <a:rPr kumimoji="1" lang="en-US" altLang="ja-JP"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a:t>
                      </a:r>
                    </a:p>
                  </a:txBody>
                  <a:tcPr marL="90000" marR="90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lnTlToBr>
                      <a:noFill/>
                    </a:lnTlToBr>
                    <a:lnBlToTr>
                      <a:noFill/>
                    </a:lnBlToTr>
                    <a:pattFill prst="pct90">
                      <a:fgClr>
                        <a:schemeClr val="bg1"/>
                      </a:fgClr>
                      <a:bgClr>
                        <a:schemeClr val="tx1"/>
                      </a:bgClr>
                    </a:patt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20000"/>
                        </a:spcBef>
                        <a:spcAft>
                          <a:spcPct val="0"/>
                        </a:spcAft>
                        <a:buClrTx/>
                        <a:buSzTx/>
                        <a:buFontTx/>
                        <a:buNone/>
                        <a:tabLst/>
                      </a:pPr>
                      <a:r>
                        <a:rPr kumimoji="1" lang="en-US" altLang="ja-JP"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a:t>
                      </a:r>
                    </a:p>
                  </a:txBody>
                  <a:tcPr marL="90000" marR="90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lnTlToBr>
                      <a:noFill/>
                    </a:lnTlToBr>
                    <a:lnBlToTr>
                      <a:noFill/>
                    </a:lnBlToTr>
                    <a:pattFill prst="pct90">
                      <a:fgClr>
                        <a:schemeClr val="bg1"/>
                      </a:fgClr>
                      <a:bgClr>
                        <a:schemeClr val="tx1"/>
                      </a:bgClr>
                    </a:patt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smtClean="0">
                          <a:ln>
                            <a:noFill/>
                          </a:ln>
                          <a:solidFill>
                            <a:srgbClr val="000000"/>
                          </a:solidFill>
                          <a:effectLst/>
                          <a:latin typeface="ＭＳ Ｐゴシック" panose="020B0600070205080204" pitchFamily="50" charset="-128"/>
                          <a:ea typeface="HG丸ｺﾞｼｯｸM-PRO" panose="020F0600000000000000" pitchFamily="50" charset="-128"/>
                          <a:cs typeface="Times New Roman" panose="02020603050405020304" pitchFamily="18" charset="0"/>
                        </a:rPr>
                        <a:t>□</a:t>
                      </a:r>
                    </a:p>
                  </a:txBody>
                  <a:tcPr marL="90000" marR="90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lnTlToBr>
                      <a:noFill/>
                    </a:lnTlToBr>
                    <a:lnBlToTr>
                      <a:noFill/>
                    </a:lnBlToTr>
                    <a:pattFill prst="pct90">
                      <a:fgClr>
                        <a:schemeClr val="bg1"/>
                      </a:fgClr>
                      <a:bgClr>
                        <a:schemeClr val="tx1"/>
                      </a:bgClr>
                    </a:patt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0"/>
                        </a:spcBef>
                        <a:spcAft>
                          <a:spcPct val="0"/>
                        </a:spcAft>
                        <a:buClrTx/>
                        <a:buSzTx/>
                        <a:buFontTx/>
                        <a:buNone/>
                        <a:tabLst/>
                      </a:pPr>
                      <a:endParaRPr kumimoji="1" lang="ja-JP" altLang="ja-JP" sz="9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endParaRPr>
                    </a:p>
                  </a:txBody>
                  <a:tcPr marL="90000" marR="90000" marT="46800" marB="46800" anchor="ctr" horzOverflow="overflow">
                    <a:lnL w="9525"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lnTlToBr>
                      <a:noFill/>
                    </a:lnTlToBr>
                    <a:lnBlToTr>
                      <a:noFill/>
                    </a:lnBlToTr>
                    <a:pattFill prst="pct90">
                      <a:fgClr>
                        <a:schemeClr val="bg1"/>
                      </a:fgClr>
                      <a:bgClr>
                        <a:schemeClr val="tx1"/>
                      </a:bgClr>
                    </a:pattFill>
                  </a:tcPr>
                </a:tc>
                <a:extLst>
                  <a:ext uri="{0D108BD9-81ED-4DB2-BD59-A6C34878D82A}">
                    <a16:rowId xmlns:a16="http://schemas.microsoft.com/office/drawing/2014/main" val="3516240732"/>
                  </a:ext>
                </a:extLst>
              </a:tr>
              <a:tr h="346075">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0"/>
                        </a:spcBef>
                        <a:spcAft>
                          <a:spcPct val="0"/>
                        </a:spcAft>
                        <a:buClrTx/>
                        <a:buSzTx/>
                        <a:buFontTx/>
                        <a:buNone/>
                        <a:tabLst/>
                      </a:pPr>
                      <a:r>
                        <a:rPr kumimoji="1" lang="ja-JP" altLang="en-US" sz="900" b="0" i="0" u="none" strike="noStrike" cap="none" normalizeH="0" baseline="0" smtClean="0">
                          <a:ln>
                            <a:noFill/>
                          </a:ln>
                          <a:solidFill>
                            <a:srgbClr val="000000"/>
                          </a:solidFill>
                          <a:effectLst/>
                          <a:latin typeface="HG丸ｺﾞｼｯｸM-PRO" panose="020F0600000000000000" pitchFamily="50" charset="-128"/>
                          <a:ea typeface="HG丸ｺﾞｼｯｸM-PRO" panose="020F0600000000000000" pitchFamily="50" charset="-128"/>
                        </a:rPr>
                        <a:t>データの保管</a:t>
                      </a:r>
                    </a:p>
                  </a:txBody>
                  <a:tcPr marL="90000" marR="90000" marT="46800" marB="46800" anchor="ctr" horzOverflow="overflow">
                    <a:lnL w="12700" cap="flat" cmpd="sng" algn="ctr">
                      <a:solidFill>
                        <a:schemeClr val="tx1"/>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80808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0"/>
                        </a:spcBef>
                        <a:spcAft>
                          <a:spcPct val="0"/>
                        </a:spcAft>
                        <a:buClrTx/>
                        <a:buSzTx/>
                        <a:buFontTx/>
                        <a:buNone/>
                        <a:tabLst/>
                      </a:pPr>
                      <a:r>
                        <a:rPr kumimoji="1" lang="ja-JP" altLang="en-US" sz="900" b="0" i="0" u="none" strike="noStrike" cap="none" normalizeH="0" baseline="0" smtClean="0">
                          <a:ln>
                            <a:noFill/>
                          </a:ln>
                          <a:solidFill>
                            <a:srgbClr val="000000"/>
                          </a:solidFill>
                          <a:effectLst/>
                          <a:latin typeface="HG丸ｺﾞｼｯｸM-PRO" panose="020F0600000000000000" pitchFamily="50" charset="-128"/>
                          <a:ea typeface="HG丸ｺﾞｼｯｸM-PRO" panose="020F0600000000000000" pitchFamily="50" charset="-128"/>
                        </a:rPr>
                        <a:t>重要なデータは別途バックアップを行い、耐火金庫に保管する</a:t>
                      </a:r>
                    </a:p>
                  </a:txBody>
                  <a:tcPr marL="90000" marR="90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80808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20000"/>
                        </a:spcBef>
                        <a:spcAft>
                          <a:spcPct val="0"/>
                        </a:spcAft>
                        <a:buClrTx/>
                        <a:buSzTx/>
                        <a:buFontTx/>
                        <a:buNone/>
                        <a:tabLst/>
                      </a:pPr>
                      <a:r>
                        <a:rPr kumimoji="1" lang="en-US" altLang="ja-JP" sz="1000" b="1" i="0" u="none" strike="noStrike" cap="none" normalizeH="0" baseline="0" smtClean="0">
                          <a:ln>
                            <a:noFill/>
                          </a:ln>
                          <a:solidFill>
                            <a:srgbClr val="990000"/>
                          </a:solidFill>
                          <a:effectLst/>
                          <a:latin typeface="Arial" panose="020B0604020202020204" pitchFamily="34" charset="0"/>
                          <a:ea typeface="ＭＳ Ｐゴシック" panose="020B0600070205080204" pitchFamily="50" charset="-128"/>
                          <a:sym typeface="Wingdings" panose="05000000000000000000" pitchFamily="2" charset="2"/>
                        </a:rPr>
                        <a:t></a:t>
                      </a:r>
                    </a:p>
                  </a:txBody>
                  <a:tcPr marL="90000" marR="90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80808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20000"/>
                        </a:spcBef>
                        <a:spcAft>
                          <a:spcPct val="0"/>
                        </a:spcAft>
                        <a:buClrTx/>
                        <a:buSzTx/>
                        <a:buFontTx/>
                        <a:buNone/>
                        <a:tabLst/>
                      </a:pPr>
                      <a:r>
                        <a:rPr kumimoji="1" lang="en-US" altLang="ja-JP"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a:t>
                      </a:r>
                    </a:p>
                  </a:txBody>
                  <a:tcPr marL="90000" marR="90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80808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smtClean="0">
                          <a:ln>
                            <a:noFill/>
                          </a:ln>
                          <a:solidFill>
                            <a:srgbClr val="000000"/>
                          </a:solidFill>
                          <a:effectLst/>
                          <a:latin typeface="ＭＳ Ｐゴシック" panose="020B0600070205080204" pitchFamily="50" charset="-128"/>
                          <a:ea typeface="HG丸ｺﾞｼｯｸM-PRO" panose="020F0600000000000000" pitchFamily="50" charset="-128"/>
                          <a:cs typeface="Times New Roman" panose="02020603050405020304" pitchFamily="18" charset="0"/>
                        </a:rPr>
                        <a:t>□</a:t>
                      </a:r>
                    </a:p>
                  </a:txBody>
                  <a:tcPr marL="90000" marR="90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80808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0"/>
                        </a:spcBef>
                        <a:spcAft>
                          <a:spcPct val="0"/>
                        </a:spcAft>
                        <a:buClrTx/>
                        <a:buSzTx/>
                        <a:buFontTx/>
                        <a:buNone/>
                        <a:tabLst/>
                      </a:pPr>
                      <a:endParaRPr kumimoji="1" lang="ja-JP" altLang="ja-JP" sz="9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endParaRPr>
                    </a:p>
                  </a:txBody>
                  <a:tcPr marL="90000" marR="90000" marT="46800" marB="46800" anchor="ctr" horzOverflow="overflow">
                    <a:lnL w="9525"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solidFill>
                        <a:srgbClr val="80808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310543100"/>
                  </a:ext>
                </a:extLst>
              </a:tr>
              <a:tr h="346075">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0"/>
                        </a:spcBef>
                        <a:spcAft>
                          <a:spcPct val="0"/>
                        </a:spcAft>
                        <a:buClrTx/>
                        <a:buSzTx/>
                        <a:buFontTx/>
                        <a:buNone/>
                        <a:tabLst/>
                      </a:pPr>
                      <a:r>
                        <a:rPr kumimoji="1" lang="ja-JP" altLang="en-US" sz="900" b="0" i="0" u="none" strike="noStrike" cap="none" normalizeH="0" baseline="0" smtClean="0">
                          <a:ln>
                            <a:noFill/>
                          </a:ln>
                          <a:solidFill>
                            <a:srgbClr val="000000"/>
                          </a:solidFill>
                          <a:effectLst/>
                          <a:latin typeface="HG丸ｺﾞｼｯｸM-PRO" panose="020F0600000000000000" pitchFamily="50" charset="-128"/>
                          <a:ea typeface="HG丸ｺﾞｼｯｸM-PRO" panose="020F0600000000000000" pitchFamily="50" charset="-128"/>
                        </a:rPr>
                        <a:t>運転資金の把握</a:t>
                      </a:r>
                    </a:p>
                  </a:txBody>
                  <a:tcPr marL="90000" marR="90000" marT="46800" marB="46800" anchor="ctr" horzOverflow="overflow">
                    <a:lnL w="12700" cap="flat" cmpd="sng" algn="ctr">
                      <a:solidFill>
                        <a:schemeClr val="tx1"/>
                      </a:solidFill>
                      <a:prstDash val="solid"/>
                      <a:round/>
                      <a:headEnd type="none" w="med" len="med"/>
                      <a:tailEnd type="none" w="med" len="med"/>
                    </a:lnL>
                    <a:lnR w="9525"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9525" cap="flat" cmpd="sng" algn="ctr">
                      <a:solidFill>
                        <a:srgbClr val="808080"/>
                      </a:solidFill>
                      <a:prstDash val="solid"/>
                      <a:round/>
                      <a:headEnd type="none" w="med" len="med"/>
                      <a:tailEnd type="none" w="med" len="med"/>
                    </a:lnB>
                    <a:lnTlToBr>
                      <a:noFill/>
                    </a:lnTlToBr>
                    <a:lnBlToTr>
                      <a:noFill/>
                    </a:lnBlToTr>
                    <a:pattFill prst="pct90">
                      <a:fgClr>
                        <a:schemeClr val="bg1"/>
                      </a:fgClr>
                      <a:bgClr>
                        <a:schemeClr val="tx1"/>
                      </a:bgClr>
                    </a:patt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0"/>
                        </a:spcBef>
                        <a:spcAft>
                          <a:spcPct val="0"/>
                        </a:spcAft>
                        <a:buClrTx/>
                        <a:buSzTx/>
                        <a:buFontTx/>
                        <a:buNone/>
                        <a:tabLst/>
                      </a:pPr>
                      <a:r>
                        <a:rPr kumimoji="1" lang="ja-JP" altLang="en-US" sz="900" b="0" i="0" u="none" strike="noStrike" cap="none" normalizeH="0" baseline="0" smtClean="0">
                          <a:ln>
                            <a:noFill/>
                          </a:ln>
                          <a:solidFill>
                            <a:srgbClr val="000000"/>
                          </a:solidFill>
                          <a:effectLst/>
                          <a:latin typeface="HG丸ｺﾞｼｯｸM-PRO" panose="020F0600000000000000" pitchFamily="50" charset="-128"/>
                          <a:ea typeface="HG丸ｺﾞｼｯｸM-PRO" panose="020F0600000000000000" pitchFamily="50" charset="-128"/>
                        </a:rPr>
                        <a:t>重要業務が停止した際にも必要な支出を整理し、運転資金を把握する</a:t>
                      </a:r>
                    </a:p>
                  </a:txBody>
                  <a:tcPr marL="90000" marR="90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9525" cap="flat" cmpd="sng" algn="ctr">
                      <a:solidFill>
                        <a:srgbClr val="808080"/>
                      </a:solidFill>
                      <a:prstDash val="solid"/>
                      <a:round/>
                      <a:headEnd type="none" w="med" len="med"/>
                      <a:tailEnd type="none" w="med" len="med"/>
                    </a:lnB>
                    <a:lnTlToBr>
                      <a:noFill/>
                    </a:lnTlToBr>
                    <a:lnBlToTr>
                      <a:noFill/>
                    </a:lnBlToTr>
                    <a:pattFill prst="pct90">
                      <a:fgClr>
                        <a:schemeClr val="bg1"/>
                      </a:fgClr>
                      <a:bgClr>
                        <a:schemeClr val="tx1"/>
                      </a:bgClr>
                    </a:patt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20000"/>
                        </a:spcBef>
                        <a:spcAft>
                          <a:spcPct val="0"/>
                        </a:spcAft>
                        <a:buClrTx/>
                        <a:buSzTx/>
                        <a:buFontTx/>
                        <a:buNone/>
                        <a:tabLst/>
                      </a:pPr>
                      <a:r>
                        <a:rPr kumimoji="1" lang="en-US" altLang="ja-JP"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a:t>
                      </a:r>
                    </a:p>
                  </a:txBody>
                  <a:tcPr marL="90000" marR="90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9525" cap="flat" cmpd="sng" algn="ctr">
                      <a:solidFill>
                        <a:srgbClr val="808080"/>
                      </a:solidFill>
                      <a:prstDash val="solid"/>
                      <a:round/>
                      <a:headEnd type="none" w="med" len="med"/>
                      <a:tailEnd type="none" w="med" len="med"/>
                    </a:lnB>
                    <a:lnTlToBr>
                      <a:noFill/>
                    </a:lnTlToBr>
                    <a:lnBlToTr>
                      <a:noFill/>
                    </a:lnBlToTr>
                    <a:pattFill prst="pct90">
                      <a:fgClr>
                        <a:schemeClr val="bg1"/>
                      </a:fgClr>
                      <a:bgClr>
                        <a:schemeClr val="tx1"/>
                      </a:bgClr>
                    </a:patt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20000"/>
                        </a:spcBef>
                        <a:spcAft>
                          <a:spcPct val="0"/>
                        </a:spcAft>
                        <a:buClrTx/>
                        <a:buSzTx/>
                        <a:buFontTx/>
                        <a:buNone/>
                        <a:tabLst/>
                      </a:pPr>
                      <a:r>
                        <a:rPr kumimoji="1" lang="en-US" altLang="ja-JP"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a:t>
                      </a:r>
                    </a:p>
                  </a:txBody>
                  <a:tcPr marL="90000" marR="90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9525" cap="flat" cmpd="sng" algn="ctr">
                      <a:solidFill>
                        <a:srgbClr val="808080"/>
                      </a:solidFill>
                      <a:prstDash val="solid"/>
                      <a:round/>
                      <a:headEnd type="none" w="med" len="med"/>
                      <a:tailEnd type="none" w="med" len="med"/>
                    </a:lnB>
                    <a:lnTlToBr>
                      <a:noFill/>
                    </a:lnTlToBr>
                    <a:lnBlToTr>
                      <a:noFill/>
                    </a:lnBlToTr>
                    <a:pattFill prst="pct90">
                      <a:fgClr>
                        <a:schemeClr val="bg1"/>
                      </a:fgClr>
                      <a:bgClr>
                        <a:schemeClr val="tx1"/>
                      </a:bgClr>
                    </a:patt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smtClean="0">
                          <a:ln>
                            <a:noFill/>
                          </a:ln>
                          <a:solidFill>
                            <a:srgbClr val="000000"/>
                          </a:solidFill>
                          <a:effectLst/>
                          <a:latin typeface="ＭＳ Ｐゴシック" panose="020B0600070205080204" pitchFamily="50" charset="-128"/>
                          <a:ea typeface="HG丸ｺﾞｼｯｸM-PRO" panose="020F0600000000000000" pitchFamily="50" charset="-128"/>
                          <a:cs typeface="Times New Roman" panose="02020603050405020304" pitchFamily="18" charset="0"/>
                        </a:rPr>
                        <a:t>□</a:t>
                      </a:r>
                    </a:p>
                  </a:txBody>
                  <a:tcPr marL="90000" marR="90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9525" cap="flat" cmpd="sng" algn="ctr">
                      <a:solidFill>
                        <a:srgbClr val="808080"/>
                      </a:solidFill>
                      <a:prstDash val="solid"/>
                      <a:round/>
                      <a:headEnd type="none" w="med" len="med"/>
                      <a:tailEnd type="none" w="med" len="med"/>
                    </a:lnB>
                    <a:lnTlToBr>
                      <a:noFill/>
                    </a:lnTlToBr>
                    <a:lnBlToTr>
                      <a:noFill/>
                    </a:lnBlToTr>
                    <a:pattFill prst="pct90">
                      <a:fgClr>
                        <a:schemeClr val="bg1"/>
                      </a:fgClr>
                      <a:bgClr>
                        <a:schemeClr val="tx1"/>
                      </a:bgClr>
                    </a:patt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0"/>
                        </a:spcBef>
                        <a:spcAft>
                          <a:spcPct val="0"/>
                        </a:spcAft>
                        <a:buClrTx/>
                        <a:buSzTx/>
                        <a:buFontTx/>
                        <a:buNone/>
                        <a:tabLst/>
                      </a:pPr>
                      <a:endParaRPr kumimoji="1" lang="ja-JP" altLang="ja-JP" sz="9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endParaRPr>
                    </a:p>
                  </a:txBody>
                  <a:tcPr marL="90000" marR="90000" marT="46800" marB="46800" anchor="ctr" horzOverflow="overflow">
                    <a:lnL w="9525"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9525" cap="flat" cmpd="sng" algn="ctr">
                      <a:solidFill>
                        <a:srgbClr val="808080"/>
                      </a:solidFill>
                      <a:prstDash val="solid"/>
                      <a:round/>
                      <a:headEnd type="none" w="med" len="med"/>
                      <a:tailEnd type="none" w="med" len="med"/>
                    </a:lnB>
                    <a:lnTlToBr>
                      <a:noFill/>
                    </a:lnTlToBr>
                    <a:lnBlToTr>
                      <a:noFill/>
                    </a:lnBlToTr>
                    <a:pattFill prst="pct90">
                      <a:fgClr>
                        <a:schemeClr val="bg1"/>
                      </a:fgClr>
                      <a:bgClr>
                        <a:schemeClr val="tx1"/>
                      </a:bgClr>
                    </a:pattFill>
                  </a:tcPr>
                </a:tc>
                <a:extLst>
                  <a:ext uri="{0D108BD9-81ED-4DB2-BD59-A6C34878D82A}">
                    <a16:rowId xmlns:a16="http://schemas.microsoft.com/office/drawing/2014/main" val="3358755495"/>
                  </a:ext>
                </a:extLst>
              </a:tr>
              <a:tr h="347663">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0"/>
                        </a:spcBef>
                        <a:spcAft>
                          <a:spcPct val="0"/>
                        </a:spcAft>
                        <a:buClrTx/>
                        <a:buSzTx/>
                        <a:buFontTx/>
                        <a:buNone/>
                        <a:tabLst/>
                      </a:pPr>
                      <a:r>
                        <a:rPr kumimoji="1" lang="ja-JP" altLang="en-US" sz="900" b="0" i="0" u="none" strike="noStrike" cap="none" normalizeH="0" baseline="0" smtClean="0">
                          <a:ln>
                            <a:noFill/>
                          </a:ln>
                          <a:solidFill>
                            <a:srgbClr val="000000"/>
                          </a:solidFill>
                          <a:effectLst/>
                          <a:latin typeface="HG丸ｺﾞｼｯｸM-PRO" panose="020F0600000000000000" pitchFamily="50" charset="-128"/>
                          <a:ea typeface="HG丸ｺﾞｼｯｸM-PRO" panose="020F0600000000000000" pitchFamily="50" charset="-128"/>
                        </a:rPr>
                        <a:t>操業停止の影響検討</a:t>
                      </a:r>
                    </a:p>
                  </a:txBody>
                  <a:tcPr marL="90000" marR="90000" marT="46800" marB="46800" anchor="ctr" horzOverflow="overflow">
                    <a:lnL w="12700" cap="flat" cmpd="sng" algn="ctr">
                      <a:solidFill>
                        <a:schemeClr val="tx1"/>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0"/>
                        </a:spcBef>
                        <a:spcAft>
                          <a:spcPct val="0"/>
                        </a:spcAft>
                        <a:buClrTx/>
                        <a:buSzTx/>
                        <a:buFontTx/>
                        <a:buNone/>
                        <a:tabLst/>
                      </a:pPr>
                      <a:r>
                        <a:rPr kumimoji="1" lang="ja-JP" altLang="en-US" sz="900" b="0" i="0" u="none" strike="noStrike" cap="none" normalizeH="0" baseline="0" smtClean="0">
                          <a:ln>
                            <a:noFill/>
                          </a:ln>
                          <a:solidFill>
                            <a:srgbClr val="000000"/>
                          </a:solidFill>
                          <a:effectLst/>
                          <a:latin typeface="HG丸ｺﾞｼｯｸM-PRO" panose="020F0600000000000000" pitchFamily="50" charset="-128"/>
                          <a:ea typeface="HG丸ｺﾞｼｯｸM-PRO" panose="020F0600000000000000" pitchFamily="50" charset="-128"/>
                        </a:rPr>
                        <a:t>収入が“ゼロ”となった場合に手元資金で対応可能であるか整理する（概ね月商１カ月分）</a:t>
                      </a:r>
                    </a:p>
                  </a:txBody>
                  <a:tcPr marL="90000" marR="90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20000"/>
                        </a:spcBef>
                        <a:spcAft>
                          <a:spcPct val="0"/>
                        </a:spcAft>
                        <a:buClrTx/>
                        <a:buSzTx/>
                        <a:buFontTx/>
                        <a:buNone/>
                        <a:tabLst/>
                      </a:pPr>
                      <a:r>
                        <a:rPr kumimoji="1" lang="en-US" altLang="ja-JP" sz="1000" b="1" i="0" u="none" strike="noStrike" cap="none" normalizeH="0" baseline="0" smtClean="0">
                          <a:ln>
                            <a:noFill/>
                          </a:ln>
                          <a:solidFill>
                            <a:srgbClr val="990000"/>
                          </a:solidFill>
                          <a:effectLst/>
                          <a:latin typeface="Arial" panose="020B0604020202020204" pitchFamily="34" charset="0"/>
                          <a:ea typeface="ＭＳ Ｐゴシック" panose="020B0600070205080204" pitchFamily="50" charset="-128"/>
                          <a:sym typeface="Wingdings" panose="05000000000000000000" pitchFamily="2" charset="2"/>
                        </a:rPr>
                        <a:t></a:t>
                      </a:r>
                    </a:p>
                  </a:txBody>
                  <a:tcPr marL="90000" marR="90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20000"/>
                        </a:spcBef>
                        <a:spcAft>
                          <a:spcPct val="0"/>
                        </a:spcAft>
                        <a:buClrTx/>
                        <a:buSzTx/>
                        <a:buFontTx/>
                        <a:buNone/>
                        <a:tabLst/>
                      </a:pPr>
                      <a:r>
                        <a:rPr kumimoji="1" lang="en-US" altLang="ja-JP"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a:t>
                      </a:r>
                    </a:p>
                  </a:txBody>
                  <a:tcPr marL="90000" marR="90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smtClean="0">
                          <a:ln>
                            <a:noFill/>
                          </a:ln>
                          <a:solidFill>
                            <a:srgbClr val="000000"/>
                          </a:solidFill>
                          <a:effectLst/>
                          <a:latin typeface="ＭＳ Ｐゴシック" panose="020B0600070205080204" pitchFamily="50" charset="-128"/>
                          <a:ea typeface="HG丸ｺﾞｼｯｸM-PRO" panose="020F0600000000000000" pitchFamily="50" charset="-128"/>
                          <a:cs typeface="Times New Roman" panose="02020603050405020304" pitchFamily="18" charset="0"/>
                        </a:rPr>
                        <a:t>□</a:t>
                      </a:r>
                    </a:p>
                  </a:txBody>
                  <a:tcPr marL="90000" marR="90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0"/>
                        </a:spcBef>
                        <a:spcAft>
                          <a:spcPct val="0"/>
                        </a:spcAft>
                        <a:buClrTx/>
                        <a:buSzTx/>
                        <a:buFontTx/>
                        <a:buNone/>
                        <a:tabLst/>
                      </a:pPr>
                      <a:endParaRPr kumimoji="1" lang="ja-JP" altLang="ja-JP" sz="9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endParaRPr>
                    </a:p>
                  </a:txBody>
                  <a:tcPr marL="90000" marR="90000" marT="46800" marB="46800" anchor="ctr" horzOverflow="overflow">
                    <a:lnL w="9525"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691100162"/>
                  </a:ext>
                </a:extLst>
              </a:tr>
              <a:tr h="366713">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0"/>
                        </a:spcBef>
                        <a:spcAft>
                          <a:spcPct val="0"/>
                        </a:spcAft>
                        <a:buClrTx/>
                        <a:buSzTx/>
                        <a:buFontTx/>
                        <a:buNone/>
                        <a:tabLst/>
                      </a:pPr>
                      <a:r>
                        <a:rPr kumimoji="1" lang="ja-JP" altLang="en-US" sz="900" b="0" i="0" u="none" strike="noStrike" cap="none" normalizeH="0" baseline="0" smtClean="0">
                          <a:ln>
                            <a:noFill/>
                          </a:ln>
                          <a:solidFill>
                            <a:srgbClr val="000000"/>
                          </a:solidFill>
                          <a:effectLst/>
                          <a:latin typeface="HG丸ｺﾞｼｯｸM-PRO" panose="020F0600000000000000" pitchFamily="50" charset="-128"/>
                          <a:ea typeface="HG丸ｺﾞｼｯｸM-PRO" panose="020F0600000000000000" pitchFamily="50" charset="-128"/>
                        </a:rPr>
                        <a:t>資金の調達</a:t>
                      </a:r>
                    </a:p>
                  </a:txBody>
                  <a:tcPr marL="90000" marR="90000" marT="46800" marB="46800" anchor="ctr" horzOverflow="overflow">
                    <a:lnL w="12700" cap="flat" cmpd="sng" algn="ctr">
                      <a:solidFill>
                        <a:schemeClr val="tx1"/>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80808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0"/>
                        </a:spcBef>
                        <a:spcAft>
                          <a:spcPct val="0"/>
                        </a:spcAft>
                        <a:buClrTx/>
                        <a:buSzTx/>
                        <a:buFontTx/>
                        <a:buNone/>
                        <a:tabLst/>
                      </a:pPr>
                      <a:r>
                        <a:rPr kumimoji="1" lang="ja-JP" altLang="en-US" sz="900" b="0" i="0" u="none" strike="noStrike" cap="none" normalizeH="0" baseline="0" smtClean="0">
                          <a:ln>
                            <a:noFill/>
                          </a:ln>
                          <a:solidFill>
                            <a:srgbClr val="000000"/>
                          </a:solidFill>
                          <a:effectLst/>
                          <a:latin typeface="HG丸ｺﾞｼｯｸM-PRO" panose="020F0600000000000000" pitchFamily="50" charset="-128"/>
                          <a:ea typeface="HG丸ｺﾞｼｯｸM-PRO" panose="020F0600000000000000" pitchFamily="50" charset="-128"/>
                        </a:rPr>
                        <a:t>公的融資制度の事前調査や、商工会議所や△△信金と緊急時の資金繰りに関して事前協議する</a:t>
                      </a:r>
                    </a:p>
                  </a:txBody>
                  <a:tcPr marL="90000" marR="90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80808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20000"/>
                        </a:spcBef>
                        <a:spcAft>
                          <a:spcPct val="0"/>
                        </a:spcAft>
                        <a:buClrTx/>
                        <a:buSzTx/>
                        <a:buFontTx/>
                        <a:buNone/>
                        <a:tabLst/>
                      </a:pPr>
                      <a:r>
                        <a:rPr kumimoji="1" lang="en-US" altLang="ja-JP" sz="1000" b="1" i="0" u="none" strike="noStrike" cap="none" normalizeH="0" baseline="0" smtClean="0">
                          <a:ln>
                            <a:noFill/>
                          </a:ln>
                          <a:solidFill>
                            <a:srgbClr val="990000"/>
                          </a:solidFill>
                          <a:effectLst/>
                          <a:latin typeface="Arial" panose="020B0604020202020204" pitchFamily="34" charset="0"/>
                          <a:ea typeface="ＭＳ Ｐゴシック" panose="020B0600070205080204" pitchFamily="50" charset="-128"/>
                          <a:sym typeface="Wingdings" panose="05000000000000000000" pitchFamily="2" charset="2"/>
                        </a:rPr>
                        <a:t></a:t>
                      </a:r>
                    </a:p>
                  </a:txBody>
                  <a:tcPr marL="90000" marR="90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80808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20000"/>
                        </a:spcBef>
                        <a:spcAft>
                          <a:spcPct val="0"/>
                        </a:spcAft>
                        <a:buClrTx/>
                        <a:buSzTx/>
                        <a:buFontTx/>
                        <a:buNone/>
                        <a:tabLst/>
                      </a:pPr>
                      <a:r>
                        <a:rPr kumimoji="1" lang="en-US" altLang="ja-JP"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a:t>
                      </a:r>
                    </a:p>
                  </a:txBody>
                  <a:tcPr marL="90000" marR="90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80808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smtClean="0">
                          <a:ln>
                            <a:noFill/>
                          </a:ln>
                          <a:solidFill>
                            <a:srgbClr val="000000"/>
                          </a:solidFill>
                          <a:effectLst/>
                          <a:latin typeface="ＭＳ Ｐゴシック" panose="020B0600070205080204" pitchFamily="50" charset="-128"/>
                          <a:ea typeface="HG丸ｺﾞｼｯｸM-PRO" panose="020F0600000000000000" pitchFamily="50" charset="-128"/>
                          <a:cs typeface="Times New Roman" panose="02020603050405020304" pitchFamily="18" charset="0"/>
                        </a:rPr>
                        <a:t>□</a:t>
                      </a:r>
                    </a:p>
                  </a:txBody>
                  <a:tcPr marL="90000" marR="90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80808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0"/>
                        </a:spcBef>
                        <a:spcAft>
                          <a:spcPct val="0"/>
                        </a:spcAft>
                        <a:buClrTx/>
                        <a:buSzTx/>
                        <a:buFontTx/>
                        <a:buNone/>
                        <a:tabLst/>
                      </a:pPr>
                      <a:endParaRPr kumimoji="1" lang="ja-JP" altLang="ja-JP" sz="9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endParaRPr>
                    </a:p>
                  </a:txBody>
                  <a:tcPr marL="90000" marR="90000" marT="46800" marB="46800" anchor="ctr" horzOverflow="overflow">
                    <a:lnL w="9525"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solidFill>
                        <a:srgbClr val="80808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502263546"/>
                  </a:ext>
                </a:extLst>
              </a:tr>
              <a:tr h="288925">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0"/>
                        </a:spcBef>
                        <a:spcAft>
                          <a:spcPct val="0"/>
                        </a:spcAft>
                        <a:buClrTx/>
                        <a:buSzTx/>
                        <a:buFontTx/>
                        <a:buNone/>
                        <a:tabLst/>
                      </a:pPr>
                      <a:endParaRPr kumimoji="1" lang="ja-JP" altLang="ja-JP" sz="1400" b="0" i="0" u="none" strike="noStrike" cap="none" normalizeH="0" baseline="0" smtClean="0">
                        <a:ln>
                          <a:noFill/>
                        </a:ln>
                        <a:solidFill>
                          <a:srgbClr val="000000"/>
                        </a:solidFill>
                        <a:effectLst/>
                        <a:latin typeface="Arial" panose="020B0604020202020204" pitchFamily="34" charset="0"/>
                        <a:ea typeface="ＭＳ Ｐゴシック" panose="020B0600070205080204" pitchFamily="50" charset="-128"/>
                      </a:endParaRPr>
                    </a:p>
                  </a:txBody>
                  <a:tcPr marL="90000" marR="90000" marT="46800" marB="46800" anchor="ctr" horzOverflow="overflow">
                    <a:lnL w="12700" cap="flat" cmpd="sng" algn="ctr">
                      <a:solidFill>
                        <a:schemeClr val="tx1"/>
                      </a:solidFill>
                      <a:prstDash val="solid"/>
                      <a:round/>
                      <a:headEnd type="none" w="med" len="med"/>
                      <a:tailEnd type="none" w="med" len="med"/>
                    </a:lnL>
                    <a:lnR w="9525"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0"/>
                        </a:spcBef>
                        <a:spcAft>
                          <a:spcPct val="0"/>
                        </a:spcAft>
                        <a:buClrTx/>
                        <a:buSzTx/>
                        <a:buFontTx/>
                        <a:buNone/>
                        <a:tabLst/>
                      </a:pPr>
                      <a:endParaRPr kumimoji="1" lang="ja-JP" altLang="ja-JP" sz="900" b="0" i="0" u="none" strike="noStrike" cap="none" normalizeH="0" baseline="0" smtClean="0">
                        <a:ln>
                          <a:noFill/>
                        </a:ln>
                        <a:solidFill>
                          <a:srgbClr val="000000"/>
                        </a:solidFill>
                        <a:effectLst/>
                        <a:latin typeface="Arial" panose="020B0604020202020204" pitchFamily="34" charset="0"/>
                        <a:ea typeface="ＭＳ Ｐゴシック" panose="020B0600070205080204" pitchFamily="50" charset="-128"/>
                      </a:endParaRPr>
                    </a:p>
                  </a:txBody>
                  <a:tcPr marL="90000" marR="90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20000"/>
                        </a:spcBef>
                        <a:spcAft>
                          <a:spcPct val="0"/>
                        </a:spcAft>
                        <a:buClrTx/>
                        <a:buSzTx/>
                        <a:buFontTx/>
                        <a:buNone/>
                        <a:tabLst/>
                      </a:pPr>
                      <a:r>
                        <a:rPr kumimoji="1" lang="en-US" altLang="ja-JP"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a:t>
                      </a:r>
                    </a:p>
                  </a:txBody>
                  <a:tcPr marL="90000" marR="90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20000"/>
                        </a:spcBef>
                        <a:spcAft>
                          <a:spcPct val="0"/>
                        </a:spcAft>
                        <a:buClrTx/>
                        <a:buSzTx/>
                        <a:buFontTx/>
                        <a:buNone/>
                        <a:tabLst/>
                      </a:pPr>
                      <a:r>
                        <a:rPr kumimoji="1" lang="en-US" altLang="ja-JP"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a:t>
                      </a:r>
                    </a:p>
                  </a:txBody>
                  <a:tcPr marL="90000" marR="90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smtClean="0">
                          <a:ln>
                            <a:noFill/>
                          </a:ln>
                          <a:solidFill>
                            <a:srgbClr val="000000"/>
                          </a:solidFill>
                          <a:effectLst/>
                          <a:latin typeface="ＭＳ Ｐゴシック" panose="020B0600070205080204" pitchFamily="50" charset="-128"/>
                          <a:ea typeface="HG丸ｺﾞｼｯｸM-PRO" panose="020F0600000000000000" pitchFamily="50" charset="-128"/>
                          <a:cs typeface="Times New Roman" panose="02020603050405020304" pitchFamily="18" charset="0"/>
                        </a:rPr>
                        <a:t>□</a:t>
                      </a:r>
                    </a:p>
                  </a:txBody>
                  <a:tcPr marL="90000" marR="90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0"/>
                        </a:spcBef>
                        <a:spcAft>
                          <a:spcPct val="0"/>
                        </a:spcAft>
                        <a:buClrTx/>
                        <a:buSzTx/>
                        <a:buFontTx/>
                        <a:buNone/>
                        <a:tabLst/>
                      </a:pPr>
                      <a:endParaRPr kumimoji="1" lang="ja-JP" altLang="ja-JP" sz="9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endParaRPr>
                    </a:p>
                  </a:txBody>
                  <a:tcPr marL="90000" marR="90000" marT="46800" marB="46800" anchor="ctr" horzOverflow="overflow">
                    <a:lnL w="9525"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39221252"/>
                  </a:ext>
                </a:extLst>
              </a:tr>
            </a:tbl>
          </a:graphicData>
        </a:graphic>
      </p:graphicFrame>
      <p:sp>
        <p:nvSpPr>
          <p:cNvPr id="113666" name="Text Box 2"/>
          <p:cNvSpPr txBox="1">
            <a:spLocks noChangeArrowheads="1"/>
          </p:cNvSpPr>
          <p:nvPr/>
        </p:nvSpPr>
        <p:spPr bwMode="auto">
          <a:xfrm>
            <a:off x="3367088" y="9631363"/>
            <a:ext cx="265112" cy="27463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28575">
                <a:solidFill>
                  <a:srgbClr val="00FF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pPr algn="ctr"/>
            <a:r>
              <a:rPr lang="en-US" altLang="ja-JP" sz="1200" b="1">
                <a:solidFill>
                  <a:srgbClr val="3333FF"/>
                </a:solidFill>
                <a:effectLst>
                  <a:outerShdw blurRad="38100" dist="38100" dir="2700000" algn="tl">
                    <a:srgbClr val="C0C0C0"/>
                  </a:outerShdw>
                </a:effectLst>
                <a:ea typeface="ＭＳ Ｐゴシック" panose="020B0600070205080204" pitchFamily="50" charset="-128"/>
              </a:rPr>
              <a:t>5</a:t>
            </a:r>
          </a:p>
        </p:txBody>
      </p:sp>
      <p:sp>
        <p:nvSpPr>
          <p:cNvPr id="113669" name="Text Box 5"/>
          <p:cNvSpPr txBox="1">
            <a:spLocks noChangeArrowheads="1"/>
          </p:cNvSpPr>
          <p:nvPr/>
        </p:nvSpPr>
        <p:spPr bwMode="auto">
          <a:xfrm>
            <a:off x="1412875" y="1584325"/>
            <a:ext cx="338455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ja-JP" altLang="en-US" sz="1200"/>
              <a:t>復旧目標を達成するための対応策の検討・実施</a:t>
            </a:r>
          </a:p>
        </p:txBody>
      </p:sp>
      <p:sp>
        <p:nvSpPr>
          <p:cNvPr id="114110" name="Text Box 446"/>
          <p:cNvSpPr txBox="1">
            <a:spLocks noChangeArrowheads="1"/>
          </p:cNvSpPr>
          <p:nvPr/>
        </p:nvSpPr>
        <p:spPr bwMode="auto">
          <a:xfrm>
            <a:off x="4870450" y="1538288"/>
            <a:ext cx="1871663" cy="338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ja-JP" altLang="en-US" sz="800">
                <a:solidFill>
                  <a:schemeClr val="accent2"/>
                </a:solidFill>
                <a:latin typeface="HG丸ｺﾞｼｯｸM-PRO" panose="020F0600000000000000" pitchFamily="50" charset="-128"/>
              </a:rPr>
              <a:t>取引先、同業他社等と連携して対応することも視野に入れてください。</a:t>
            </a:r>
          </a:p>
        </p:txBody>
      </p:sp>
      <p:sp>
        <p:nvSpPr>
          <p:cNvPr id="123201" name="Oval 3393"/>
          <p:cNvSpPr>
            <a:spLocks noChangeArrowheads="1"/>
          </p:cNvSpPr>
          <p:nvPr/>
        </p:nvSpPr>
        <p:spPr bwMode="auto">
          <a:xfrm>
            <a:off x="584200" y="1603375"/>
            <a:ext cx="798513" cy="234950"/>
          </a:xfrm>
          <a:prstGeom prst="ellipse">
            <a:avLst/>
          </a:prstGeom>
          <a:gradFill rotWithShape="1">
            <a:gsLst>
              <a:gs pos="0">
                <a:srgbClr val="DDDDDD">
                  <a:gamma/>
                  <a:tint val="0"/>
                  <a:invGamma/>
                </a:srgbClr>
              </a:gs>
              <a:gs pos="100000">
                <a:srgbClr val="DDDDDD"/>
              </a:gs>
            </a:gsLst>
            <a:path path="shape">
              <a:fillToRect l="50000" t="50000" r="50000" b="50000"/>
            </a:path>
          </a:gradFill>
          <a:ln w="28575">
            <a:solidFill>
              <a:schemeClr val="bg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sp>
        <p:nvSpPr>
          <p:cNvPr id="123202" name="Text Box 3394"/>
          <p:cNvSpPr txBox="1">
            <a:spLocks noChangeArrowheads="1"/>
          </p:cNvSpPr>
          <p:nvPr/>
        </p:nvSpPr>
        <p:spPr bwMode="auto">
          <a:xfrm>
            <a:off x="611188" y="1568450"/>
            <a:ext cx="744537" cy="30480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28575">
                <a:solidFill>
                  <a:srgbClr val="00FF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p>
            <a:pPr algn="ctr"/>
            <a:r>
              <a:rPr lang="en-US" altLang="ja-JP" sz="1400" b="1">
                <a:ea typeface="ＭＳ Ｐゴシック" panose="020B0600070205080204" pitchFamily="50" charset="-128"/>
              </a:rPr>
              <a:t>STEP2</a:t>
            </a:r>
          </a:p>
        </p:txBody>
      </p:sp>
      <p:pic>
        <p:nvPicPr>
          <p:cNvPr id="123512" name="Picture 3704"/>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918075" y="1306513"/>
            <a:ext cx="1174750" cy="26193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28575">
                <a:solidFill>
                  <a:srgbClr val="00FF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23892" name="Text Box 4084"/>
          <p:cNvSpPr txBox="1">
            <a:spLocks noChangeArrowheads="1"/>
          </p:cNvSpPr>
          <p:nvPr/>
        </p:nvSpPr>
        <p:spPr bwMode="auto">
          <a:xfrm>
            <a:off x="261938" y="777875"/>
            <a:ext cx="619125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177800" indent="-177800">
              <a:defRPr kumimoji="1">
                <a:solidFill>
                  <a:schemeClr val="tx1"/>
                </a:solidFill>
                <a:latin typeface="Arial" panose="020B0604020202020204" pitchFamily="34" charset="0"/>
                <a:ea typeface="ＭＳ Ｐゴシック" panose="020B0600070205080204" pitchFamily="50" charset="-128"/>
              </a:defRPr>
            </a:lvl1pPr>
            <a:lvl2pPr>
              <a:defRPr kumimoji="1">
                <a:solidFill>
                  <a:schemeClr val="tx1"/>
                </a:solidFill>
                <a:latin typeface="Arial" panose="020B0604020202020204" pitchFamily="34" charset="0"/>
                <a:ea typeface="ＭＳ Ｐゴシック" panose="020B0600070205080204" pitchFamily="50" charset="-128"/>
              </a:defRPr>
            </a:lvl2pPr>
            <a:lvl3pPr>
              <a:defRPr kumimoji="1">
                <a:solidFill>
                  <a:schemeClr val="tx1"/>
                </a:solidFill>
                <a:latin typeface="Arial" panose="020B0604020202020204" pitchFamily="34" charset="0"/>
                <a:ea typeface="ＭＳ Ｐゴシック" panose="020B0600070205080204" pitchFamily="50" charset="-128"/>
              </a:defRPr>
            </a:lvl3pPr>
            <a:lvl4pPr>
              <a:defRPr kumimoji="1">
                <a:solidFill>
                  <a:schemeClr val="tx1"/>
                </a:solidFill>
                <a:latin typeface="Arial" panose="020B0604020202020204" pitchFamily="34" charset="0"/>
                <a:ea typeface="ＭＳ Ｐゴシック" panose="020B0600070205080204" pitchFamily="50" charset="-128"/>
              </a:defRPr>
            </a:lvl4pPr>
            <a:lvl5pPr>
              <a:defRPr kumimoji="1">
                <a:solidFill>
                  <a:schemeClr val="tx1"/>
                </a:solidFill>
                <a:latin typeface="Arial" panose="020B0604020202020204" pitchFamily="34" charset="0"/>
                <a:ea typeface="ＭＳ Ｐゴシック" panose="020B0600070205080204" pitchFamily="50" charset="-128"/>
              </a:defRPr>
            </a:lvl5pPr>
            <a:lvl6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ja-JP" altLang="en-US" i="1">
                <a:solidFill>
                  <a:schemeClr val="hlink"/>
                </a:solidFill>
                <a:latin typeface="HG丸ｺﾞｼｯｸM-PRO" panose="020F0600000000000000" pitchFamily="50" charset="-128"/>
                <a:ea typeface="HG丸ｺﾞｼｯｸM-PRO" panose="020F0600000000000000" pitchFamily="50" charset="-128"/>
              </a:rPr>
              <a:t>・ ＳＴＥＰ</a:t>
            </a:r>
            <a:r>
              <a:rPr lang="en-US" altLang="ja-JP" i="1">
                <a:solidFill>
                  <a:schemeClr val="hlink"/>
                </a:solidFill>
                <a:latin typeface="HG丸ｺﾞｼｯｸM-PRO" panose="020F0600000000000000" pitchFamily="50" charset="-128"/>
                <a:ea typeface="HG丸ｺﾞｼｯｸM-PRO" panose="020F0600000000000000" pitchFamily="50" charset="-128"/>
              </a:rPr>
              <a:t>1</a:t>
            </a:r>
            <a:r>
              <a:rPr lang="ja-JP" altLang="en-US" i="1">
                <a:solidFill>
                  <a:schemeClr val="hlink"/>
                </a:solidFill>
                <a:latin typeface="HG丸ｺﾞｼｯｸM-PRO" panose="020F0600000000000000" pitchFamily="50" charset="-128"/>
                <a:ea typeface="HG丸ｺﾞｼｯｸM-PRO" panose="020F0600000000000000" pitchFamily="50" charset="-128"/>
              </a:rPr>
              <a:t>で洗い出した経営資源のうち、地震への備えができていない項目について、どのような対策を実施するのかを検討してください。</a:t>
            </a:r>
          </a:p>
        </p:txBody>
      </p:sp>
      <p:sp>
        <p:nvSpPr>
          <p:cNvPr id="123893" name="AutoShape 4085"/>
          <p:cNvSpPr>
            <a:spLocks noChangeArrowheads="1"/>
          </p:cNvSpPr>
          <p:nvPr/>
        </p:nvSpPr>
        <p:spPr bwMode="auto">
          <a:xfrm flipH="1">
            <a:off x="5627688" y="60325"/>
            <a:ext cx="1042987" cy="387350"/>
          </a:xfrm>
          <a:prstGeom prst="flowChartOnlineStorage">
            <a:avLst/>
          </a:prstGeom>
          <a:solidFill>
            <a:srgbClr val="CCECFF"/>
          </a:solidFill>
          <a:ln>
            <a:noFill/>
          </a:ln>
          <a:effectLst/>
          <a:extLst>
            <a:ext uri="{91240B29-F687-4F45-9708-019B960494DF}">
              <a14:hiddenLine xmlns:a14="http://schemas.microsoft.com/office/drawing/2010/main" w="9525">
                <a:solidFill>
                  <a:srgbClr val="C0C0C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sp>
        <p:nvSpPr>
          <p:cNvPr id="123895" name="AutoShape 4087"/>
          <p:cNvSpPr>
            <a:spLocks noChangeArrowheads="1"/>
          </p:cNvSpPr>
          <p:nvPr/>
        </p:nvSpPr>
        <p:spPr bwMode="auto">
          <a:xfrm flipH="1">
            <a:off x="3573463" y="60325"/>
            <a:ext cx="1052512" cy="387350"/>
          </a:xfrm>
          <a:prstGeom prst="flowChartOnlineStorage">
            <a:avLst/>
          </a:prstGeom>
          <a:solidFill>
            <a:srgbClr val="DDDDDD"/>
          </a:solidFill>
          <a:ln>
            <a:noFill/>
          </a:ln>
          <a:effectLst/>
          <a:extLst>
            <a:ext uri="{91240B29-F687-4F45-9708-019B960494DF}">
              <a14:hiddenLine xmlns:a14="http://schemas.microsoft.com/office/drawing/2010/main" w="9525">
                <a:solidFill>
                  <a:srgbClr val="C0C0C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sp>
        <p:nvSpPr>
          <p:cNvPr id="123896" name="Text Box 4088"/>
          <p:cNvSpPr txBox="1">
            <a:spLocks noChangeArrowheads="1"/>
          </p:cNvSpPr>
          <p:nvPr/>
        </p:nvSpPr>
        <p:spPr bwMode="auto">
          <a:xfrm>
            <a:off x="3894138" y="57150"/>
            <a:ext cx="688975" cy="39687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28575">
                <a:solidFill>
                  <a:srgbClr val="00FF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ja-JP" altLang="en-US">
                <a:solidFill>
                  <a:schemeClr val="bg2"/>
                </a:solidFill>
              </a:rPr>
              <a:t>目標を</a:t>
            </a:r>
          </a:p>
          <a:p>
            <a:r>
              <a:rPr lang="ja-JP" altLang="en-US">
                <a:solidFill>
                  <a:schemeClr val="bg2"/>
                </a:solidFill>
              </a:rPr>
              <a:t>たてる！</a:t>
            </a:r>
          </a:p>
        </p:txBody>
      </p:sp>
      <p:sp>
        <p:nvSpPr>
          <p:cNvPr id="123898" name="Text Box 4090"/>
          <p:cNvSpPr txBox="1">
            <a:spLocks noChangeArrowheads="1"/>
          </p:cNvSpPr>
          <p:nvPr/>
        </p:nvSpPr>
        <p:spPr bwMode="auto">
          <a:xfrm>
            <a:off x="5781675" y="57150"/>
            <a:ext cx="815975" cy="39687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28575">
                <a:solidFill>
                  <a:srgbClr val="00FF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pPr algn="ctr"/>
            <a:r>
              <a:rPr lang="ja-JP" altLang="en-US">
                <a:solidFill>
                  <a:schemeClr val="accent2"/>
                </a:solidFill>
              </a:rPr>
              <a:t>ギャップを</a:t>
            </a:r>
          </a:p>
          <a:p>
            <a:pPr algn="ctr"/>
            <a:r>
              <a:rPr lang="ja-JP" altLang="en-US">
                <a:solidFill>
                  <a:schemeClr val="accent2"/>
                </a:solidFill>
              </a:rPr>
              <a:t>埋める！</a:t>
            </a:r>
          </a:p>
        </p:txBody>
      </p:sp>
      <p:graphicFrame>
        <p:nvGraphicFramePr>
          <p:cNvPr id="126424" name="Group 4568"/>
          <p:cNvGraphicFramePr>
            <a:graphicFrameLocks noGrp="1"/>
          </p:cNvGraphicFramePr>
          <p:nvPr>
            <p:ph/>
          </p:nvPr>
        </p:nvGraphicFramePr>
        <p:xfrm>
          <a:off x="79375" y="2422525"/>
          <a:ext cx="215900" cy="7000875"/>
        </p:xfrm>
        <a:graphic>
          <a:graphicData uri="http://schemas.openxmlformats.org/drawingml/2006/table">
            <a:tbl>
              <a:tblPr/>
              <a:tblGrid>
                <a:gridCol w="215900">
                  <a:extLst>
                    <a:ext uri="{9D8B030D-6E8A-4147-A177-3AD203B41FA5}">
                      <a16:colId xmlns:a16="http://schemas.microsoft.com/office/drawing/2014/main" val="1011077316"/>
                    </a:ext>
                  </a:extLst>
                </a:gridCol>
              </a:tblGrid>
              <a:tr h="1806575">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0"/>
                        </a:spcBef>
                        <a:spcAft>
                          <a:spcPct val="0"/>
                        </a:spcAft>
                        <a:buClrTx/>
                        <a:buSzTx/>
                        <a:buFontTx/>
                        <a:buNone/>
                        <a:tabLst/>
                      </a:pPr>
                      <a:r>
                        <a:rPr kumimoji="1" lang="ja-JP" altLang="en-US" sz="600" b="0" i="0" u="none" strike="noStrike" cap="none" normalizeH="0" baseline="0" smtClean="0">
                          <a:ln>
                            <a:noFill/>
                          </a:ln>
                          <a:solidFill>
                            <a:srgbClr val="3333FF"/>
                          </a:solidFill>
                          <a:effectLst/>
                          <a:latin typeface="ＭＳ Ｐゴシック" panose="020B0600070205080204" pitchFamily="50" charset="-128"/>
                          <a:ea typeface="HG丸ｺﾞｼｯｸM-PRO" panose="020F0600000000000000" pitchFamily="50" charset="-128"/>
                        </a:rPr>
                        <a:t>ヒト</a:t>
                      </a:r>
                    </a:p>
                  </a:txBody>
                  <a:tcPr marL="90000" marR="90000" marT="46800" marB="46800" vert="eaVert"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951751287"/>
                  </a:ext>
                </a:extLst>
              </a:tr>
              <a:tr h="2695575">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0"/>
                        </a:spcBef>
                        <a:spcAft>
                          <a:spcPct val="0"/>
                        </a:spcAft>
                        <a:buClrTx/>
                        <a:buSzTx/>
                        <a:buFontTx/>
                        <a:buNone/>
                        <a:tabLst/>
                      </a:pPr>
                      <a:r>
                        <a:rPr kumimoji="1" lang="ja-JP" altLang="en-US" sz="600" b="0" i="0" u="none" strike="noStrike" cap="none" normalizeH="0" baseline="0" smtClean="0">
                          <a:ln>
                            <a:noFill/>
                          </a:ln>
                          <a:solidFill>
                            <a:srgbClr val="3333FF"/>
                          </a:solidFill>
                          <a:effectLst/>
                          <a:latin typeface="HG丸ｺﾞｼｯｸM-PRO" panose="020F0600000000000000" pitchFamily="50" charset="-128"/>
                          <a:ea typeface="HG丸ｺﾞｼｯｸM-PRO" panose="020F0600000000000000" pitchFamily="50" charset="-128"/>
                        </a:rPr>
                        <a:t>モノ</a:t>
                      </a:r>
                    </a:p>
                  </a:txBody>
                  <a:tcPr marL="90000" marR="90000" marT="46800" marB="46800" vert="eaVert"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761105223"/>
                  </a:ext>
                </a:extLst>
              </a:tr>
              <a:tr h="1089025">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0"/>
                        </a:spcBef>
                        <a:spcAft>
                          <a:spcPct val="0"/>
                        </a:spcAft>
                        <a:buClrTx/>
                        <a:buSzTx/>
                        <a:buFontTx/>
                        <a:buNone/>
                        <a:tabLst/>
                      </a:pPr>
                      <a:r>
                        <a:rPr kumimoji="1" lang="ja-JP" altLang="en-US" sz="600" b="0" i="0" u="none" strike="noStrike" cap="none" normalizeH="0" baseline="0" smtClean="0">
                          <a:ln>
                            <a:noFill/>
                          </a:ln>
                          <a:solidFill>
                            <a:srgbClr val="3333FF"/>
                          </a:solidFill>
                          <a:effectLst/>
                          <a:latin typeface="HG丸ｺﾞｼｯｸM-PRO" panose="020F0600000000000000" pitchFamily="50" charset="-128"/>
                          <a:ea typeface="HG丸ｺﾞｼｯｸM-PRO" panose="020F0600000000000000" pitchFamily="50" charset="-128"/>
                        </a:rPr>
                        <a:t>システム・データ</a:t>
                      </a:r>
                    </a:p>
                  </a:txBody>
                  <a:tcPr marL="90000" marR="90000" marT="46800" marB="46800" vert="eaVert"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524074678"/>
                  </a:ext>
                </a:extLst>
              </a:tr>
              <a:tr h="1104900">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0"/>
                        </a:spcBef>
                        <a:spcAft>
                          <a:spcPct val="0"/>
                        </a:spcAft>
                        <a:buClrTx/>
                        <a:buSzTx/>
                        <a:buFontTx/>
                        <a:buNone/>
                        <a:tabLst/>
                      </a:pPr>
                      <a:r>
                        <a:rPr kumimoji="1" lang="ja-JP" altLang="en-US" sz="600" b="0" i="0" u="none" strike="noStrike" cap="none" normalizeH="0" baseline="0" smtClean="0">
                          <a:ln>
                            <a:noFill/>
                          </a:ln>
                          <a:solidFill>
                            <a:srgbClr val="3333FF"/>
                          </a:solidFill>
                          <a:effectLst/>
                          <a:latin typeface="HG丸ｺﾞｼｯｸM-PRO" panose="020F0600000000000000" pitchFamily="50" charset="-128"/>
                          <a:ea typeface="HG丸ｺﾞｼｯｸM-PRO" panose="020F0600000000000000" pitchFamily="50" charset="-128"/>
                        </a:rPr>
                        <a:t>カネ</a:t>
                      </a:r>
                    </a:p>
                  </a:txBody>
                  <a:tcPr marL="90000" marR="90000" marT="46800" marB="46800" vert="eaVert"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980690045"/>
                  </a:ext>
                </a:extLst>
              </a:tr>
              <a:tr h="304800">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0"/>
                        </a:spcBef>
                        <a:spcAft>
                          <a:spcPct val="0"/>
                        </a:spcAft>
                        <a:buClrTx/>
                        <a:buSzTx/>
                        <a:buFontTx/>
                        <a:buNone/>
                        <a:tabLst/>
                      </a:pPr>
                      <a:r>
                        <a:rPr kumimoji="1" lang="ja-JP" altLang="en-US" sz="600" b="0" i="0" u="none" strike="noStrike" cap="none" normalizeH="0" baseline="0" smtClean="0">
                          <a:ln>
                            <a:noFill/>
                          </a:ln>
                          <a:solidFill>
                            <a:srgbClr val="3333FF"/>
                          </a:solidFill>
                          <a:effectLst/>
                          <a:latin typeface="Arial" panose="020B0604020202020204" pitchFamily="34" charset="0"/>
                          <a:ea typeface="HG丸ｺﾞｼｯｸM-PRO" panose="020F0600000000000000" pitchFamily="50" charset="-128"/>
                        </a:rPr>
                        <a:t>その他</a:t>
                      </a:r>
                    </a:p>
                  </a:txBody>
                  <a:tcPr marL="90000" marR="90000" marT="46800" marB="46800" vert="eaVert"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554281477"/>
                  </a:ext>
                </a:extLst>
              </a:tr>
            </a:tbl>
          </a:graphicData>
        </a:graphic>
      </p:graphicFrame>
      <p:sp>
        <p:nvSpPr>
          <p:cNvPr id="126429" name="AutoShape 4573"/>
          <p:cNvSpPr>
            <a:spLocks noChangeArrowheads="1"/>
          </p:cNvSpPr>
          <p:nvPr/>
        </p:nvSpPr>
        <p:spPr bwMode="auto">
          <a:xfrm>
            <a:off x="3979863" y="4187825"/>
            <a:ext cx="2651125" cy="358775"/>
          </a:xfrm>
          <a:prstGeom prst="wedgeRectCallout">
            <a:avLst>
              <a:gd name="adj1" fmla="val -40778"/>
              <a:gd name="adj2" fmla="val 82157"/>
            </a:avLst>
          </a:prstGeom>
          <a:solidFill>
            <a:srgbClr val="E5FFB7"/>
          </a:solidFill>
          <a:ln w="9525">
            <a:solidFill>
              <a:srgbClr val="0033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r>
              <a:rPr lang="ja-JP" altLang="en-US" sz="900">
                <a:solidFill>
                  <a:srgbClr val="003300"/>
                </a:solidFill>
              </a:rPr>
              <a:t>ＳＴＥＰ１で「いいえ」とした経営資源については、対応策の実施を検討してください。</a:t>
            </a:r>
          </a:p>
        </p:txBody>
      </p:sp>
      <p:sp>
        <p:nvSpPr>
          <p:cNvPr id="126430" name="AutoShape 4574"/>
          <p:cNvSpPr>
            <a:spLocks noChangeArrowheads="1"/>
          </p:cNvSpPr>
          <p:nvPr/>
        </p:nvSpPr>
        <p:spPr bwMode="auto">
          <a:xfrm>
            <a:off x="4797425" y="5743575"/>
            <a:ext cx="1393825" cy="633413"/>
          </a:xfrm>
          <a:prstGeom prst="wedgeRectCallout">
            <a:avLst>
              <a:gd name="adj1" fmla="val 23347"/>
              <a:gd name="adj2" fmla="val -118343"/>
            </a:avLst>
          </a:prstGeom>
          <a:solidFill>
            <a:srgbClr val="E5FFB7"/>
          </a:solidFill>
          <a:ln w="9525">
            <a:solidFill>
              <a:srgbClr val="0033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r>
              <a:rPr lang="ja-JP" altLang="en-US" sz="900">
                <a:solidFill>
                  <a:srgbClr val="003300"/>
                </a:solidFill>
              </a:rPr>
              <a:t>実施した項目について、その都度チェックし、進捗状況を確認してください。</a:t>
            </a:r>
          </a:p>
        </p:txBody>
      </p:sp>
      <p:sp>
        <p:nvSpPr>
          <p:cNvPr id="126431" name="AutoShape 4575"/>
          <p:cNvSpPr>
            <a:spLocks noChangeArrowheads="1"/>
          </p:cNvSpPr>
          <p:nvPr/>
        </p:nvSpPr>
        <p:spPr bwMode="auto">
          <a:xfrm>
            <a:off x="4725988" y="2936875"/>
            <a:ext cx="1511300" cy="903288"/>
          </a:xfrm>
          <a:prstGeom prst="wedgeRectCallout">
            <a:avLst>
              <a:gd name="adj1" fmla="val -39495"/>
              <a:gd name="adj2" fmla="val -133861"/>
            </a:avLst>
          </a:prstGeom>
          <a:solidFill>
            <a:srgbClr val="E5FFB7"/>
          </a:solidFill>
          <a:ln w="9525">
            <a:solidFill>
              <a:srgbClr val="0033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r>
              <a:rPr lang="ja-JP" altLang="en-US" sz="900">
                <a:solidFill>
                  <a:srgbClr val="003300"/>
                </a:solidFill>
              </a:rPr>
              <a:t>経営資源の重要度、財務状況、施設・設備の更新時期などを考慮し、短期的に実施するのか長期的に実施するのかを、検討してください。</a:t>
            </a:r>
          </a:p>
        </p:txBody>
      </p:sp>
      <p:sp>
        <p:nvSpPr>
          <p:cNvPr id="126432" name="AutoShape 4576"/>
          <p:cNvSpPr>
            <a:spLocks noChangeArrowheads="1"/>
          </p:cNvSpPr>
          <p:nvPr/>
        </p:nvSpPr>
        <p:spPr bwMode="auto">
          <a:xfrm>
            <a:off x="536575" y="9107488"/>
            <a:ext cx="6205538" cy="569912"/>
          </a:xfrm>
          <a:prstGeom prst="roundRect">
            <a:avLst>
              <a:gd name="adj" fmla="val 16667"/>
            </a:avLst>
          </a:prstGeom>
          <a:solidFill>
            <a:srgbClr val="CCFF66"/>
          </a:solidFill>
          <a:ln w="6350">
            <a:solidFill>
              <a:srgbClr val="0033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sp>
        <p:nvSpPr>
          <p:cNvPr id="126433" name="Text Box 4577"/>
          <p:cNvSpPr txBox="1">
            <a:spLocks noChangeArrowheads="1"/>
          </p:cNvSpPr>
          <p:nvPr/>
        </p:nvSpPr>
        <p:spPr bwMode="auto">
          <a:xfrm>
            <a:off x="830263" y="9066213"/>
            <a:ext cx="5911850" cy="639762"/>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28575">
                <a:solidFill>
                  <a:srgbClr val="00FF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p>
            <a:r>
              <a:rPr lang="ja-JP" altLang="en-US" sz="900">
                <a:solidFill>
                  <a:srgbClr val="003300"/>
                </a:solidFill>
              </a:rPr>
              <a:t>ここまでで、あなたの会社のＢＣＰとして、災害が起こる前に実施すべき対応策が整理できました。ぜひ計画的にここに挙げた対応策を実施してください。</a:t>
            </a:r>
          </a:p>
          <a:p>
            <a:r>
              <a:rPr lang="ja-JP" altLang="en-US" sz="900">
                <a:solidFill>
                  <a:srgbClr val="003300"/>
                </a:solidFill>
              </a:rPr>
              <a:t>次の「３</a:t>
            </a:r>
            <a:r>
              <a:rPr lang="en-US" altLang="ja-JP" sz="900">
                <a:solidFill>
                  <a:srgbClr val="003300"/>
                </a:solidFill>
              </a:rPr>
              <a:t>.</a:t>
            </a:r>
            <a:r>
              <a:rPr lang="ja-JP" altLang="en-US" sz="900">
                <a:solidFill>
                  <a:srgbClr val="003300"/>
                </a:solidFill>
              </a:rPr>
              <a:t>　事業継続のために」では、災害発生後にどのように対応するのかを整理し、中心となる担当責任者とその役割を明確にします。特に、人命の安全確保に必要な対応については、より具体的に決定します。</a:t>
            </a:r>
          </a:p>
        </p:txBody>
      </p:sp>
      <p:sp>
        <p:nvSpPr>
          <p:cNvPr id="126434" name="Line 4578"/>
          <p:cNvSpPr>
            <a:spLocks noChangeShapeType="1"/>
          </p:cNvSpPr>
          <p:nvPr/>
        </p:nvSpPr>
        <p:spPr bwMode="auto">
          <a:xfrm>
            <a:off x="652463" y="9188450"/>
            <a:ext cx="215900" cy="0"/>
          </a:xfrm>
          <a:prstGeom prst="line">
            <a:avLst/>
          </a:prstGeom>
          <a:noFill/>
          <a:ln w="28575" cap="rnd">
            <a:solidFill>
              <a:srgbClr val="003300"/>
            </a:solidFill>
            <a:prstDash val="sysDot"/>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25197" name="Group 269"/>
          <p:cNvGraphicFramePr>
            <a:graphicFrameLocks noGrp="1"/>
          </p:cNvGraphicFramePr>
          <p:nvPr/>
        </p:nvGraphicFramePr>
        <p:xfrm>
          <a:off x="404813" y="1570038"/>
          <a:ext cx="6192837" cy="7562850"/>
        </p:xfrm>
        <a:graphic>
          <a:graphicData uri="http://schemas.openxmlformats.org/drawingml/2006/table">
            <a:tbl>
              <a:tblPr/>
              <a:tblGrid>
                <a:gridCol w="1250950">
                  <a:extLst>
                    <a:ext uri="{9D8B030D-6E8A-4147-A177-3AD203B41FA5}">
                      <a16:colId xmlns:a16="http://schemas.microsoft.com/office/drawing/2014/main" val="68046018"/>
                    </a:ext>
                  </a:extLst>
                </a:gridCol>
                <a:gridCol w="1054100">
                  <a:extLst>
                    <a:ext uri="{9D8B030D-6E8A-4147-A177-3AD203B41FA5}">
                      <a16:colId xmlns:a16="http://schemas.microsoft.com/office/drawing/2014/main" val="3801485135"/>
                    </a:ext>
                  </a:extLst>
                </a:gridCol>
                <a:gridCol w="2159000">
                  <a:extLst>
                    <a:ext uri="{9D8B030D-6E8A-4147-A177-3AD203B41FA5}">
                      <a16:colId xmlns:a16="http://schemas.microsoft.com/office/drawing/2014/main" val="3516811716"/>
                    </a:ext>
                  </a:extLst>
                </a:gridCol>
                <a:gridCol w="863600">
                  <a:extLst>
                    <a:ext uri="{9D8B030D-6E8A-4147-A177-3AD203B41FA5}">
                      <a16:colId xmlns:a16="http://schemas.microsoft.com/office/drawing/2014/main" val="3665785646"/>
                    </a:ext>
                  </a:extLst>
                </a:gridCol>
                <a:gridCol w="865187">
                  <a:extLst>
                    <a:ext uri="{9D8B030D-6E8A-4147-A177-3AD203B41FA5}">
                      <a16:colId xmlns:a16="http://schemas.microsoft.com/office/drawing/2014/main" val="694005062"/>
                    </a:ext>
                  </a:extLst>
                </a:gridCol>
              </a:tblGrid>
              <a:tr h="180975">
                <a:tc rowSpan="2">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Arial" panose="020B0604020202020204" pitchFamily="34" charset="0"/>
                          <a:ea typeface="HG丸ｺﾞｼｯｸM-PRO" panose="020F0600000000000000" pitchFamily="50" charset="-128"/>
                        </a:rPr>
                        <a:t>対応区分</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DDDDDD"/>
                    </a:solidFill>
                  </a:tcPr>
                </a:tc>
                <a:tc rowSpan="2">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Arial" panose="020B0604020202020204" pitchFamily="34" charset="0"/>
                          <a:ea typeface="HG丸ｺﾞｼｯｸM-PRO" panose="020F0600000000000000" pitchFamily="50" charset="-128"/>
                        </a:rPr>
                        <a:t>ＢＣＰ対応</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DDDDDD"/>
                    </a:solidFill>
                  </a:tcPr>
                </a:tc>
                <a:tc rowSpan="2">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Arial" panose="020B0604020202020204" pitchFamily="34" charset="0"/>
                          <a:ea typeface="HG丸ｺﾞｼｯｸM-PRO" panose="020F0600000000000000" pitchFamily="50" charset="-128"/>
                        </a:rPr>
                        <a:t>行動内容例</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DDDDDD"/>
                    </a:solidFill>
                  </a:tcPr>
                </a:tc>
                <a:tc gridSpan="2">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Arial" panose="020B0604020202020204" pitchFamily="34" charset="0"/>
                          <a:ea typeface="HG丸ｺﾞｼｯｸM-PRO" panose="020F0600000000000000" pitchFamily="50" charset="-128"/>
                        </a:rPr>
                        <a:t>担当責任者</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DDDDDD"/>
                    </a:solidFill>
                  </a:tcPr>
                </a:tc>
                <a:tc hMerge="1">
                  <a:txBody>
                    <a:bodyPr/>
                    <a:lstStyle/>
                    <a:p>
                      <a:endParaRPr kumimoji="1" lang="ja-JP" altLang="en-US"/>
                    </a:p>
                  </a:txBody>
                  <a:tcPr/>
                </a:tc>
                <a:extLst>
                  <a:ext uri="{0D108BD9-81ED-4DB2-BD59-A6C34878D82A}">
                    <a16:rowId xmlns:a16="http://schemas.microsoft.com/office/drawing/2014/main" val="3513940639"/>
                  </a:ext>
                </a:extLst>
              </a:tr>
              <a:tr h="180975">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Arial" panose="020B0604020202020204" pitchFamily="34" charset="0"/>
                          <a:ea typeface="HG丸ｺﾞｼｯｸM-PRO" panose="020F0600000000000000" pitchFamily="50" charset="-128"/>
                        </a:rPr>
                        <a:t>（主）</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Arial" panose="020B0604020202020204" pitchFamily="34" charset="0"/>
                          <a:ea typeface="HG丸ｺﾞｼｯｸM-PRO" panose="020F0600000000000000" pitchFamily="50" charset="-128"/>
                        </a:rPr>
                        <a:t>（副）</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DDDDDD"/>
                    </a:solidFill>
                  </a:tcPr>
                </a:tc>
                <a:extLst>
                  <a:ext uri="{0D108BD9-81ED-4DB2-BD59-A6C34878D82A}">
                    <a16:rowId xmlns:a16="http://schemas.microsoft.com/office/drawing/2014/main" val="2259401321"/>
                  </a:ext>
                </a:extLst>
              </a:tr>
              <a:tr h="703263">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Arial" panose="020B0604020202020204" pitchFamily="34" charset="0"/>
                          <a:ea typeface="HG丸ｺﾞｼｯｸM-PRO" panose="020F0600000000000000" pitchFamily="50" charset="-128"/>
                        </a:rPr>
                        <a:t>全期間</a:t>
                      </a:r>
                    </a:p>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Arial" panose="020B0604020202020204" pitchFamily="34" charset="0"/>
                          <a:ea typeface="HG丸ｺﾞｼｯｸM-PRO" panose="020F0600000000000000" pitchFamily="50" charset="-128"/>
                        </a:rPr>
                        <a:t>（事前～復旧）</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Arial" panose="020B0604020202020204" pitchFamily="34" charset="0"/>
                          <a:ea typeface="HG丸ｺﾞｼｯｸM-PRO" panose="020F0600000000000000" pitchFamily="50" charset="-128"/>
                        </a:rPr>
                        <a:t>統括</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marL="85725" indent="-857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85725" marR="0" lvl="0" indent="-85725" algn="l" defTabSz="914400" rtl="0" eaLnBrk="1" fontAlgn="base" latinLnBrk="0" hangingPunct="1">
                        <a:lnSpc>
                          <a:spcPct val="100000"/>
                        </a:lnSpc>
                        <a:spcBef>
                          <a:spcPct val="20000"/>
                        </a:spcBef>
                        <a:spcAft>
                          <a:spcPct val="0"/>
                        </a:spcAft>
                        <a:buClrTx/>
                        <a:buSzTx/>
                        <a:buFontTx/>
                        <a:buChar char="•"/>
                        <a:tabLst/>
                      </a:pPr>
                      <a:r>
                        <a:rPr kumimoji="1" lang="ja-JP" altLang="en-US" sz="1000" b="0" i="0" u="none" strike="noStrike" cap="none" normalizeH="0" baseline="0" smtClean="0">
                          <a:ln>
                            <a:noFill/>
                          </a:ln>
                          <a:solidFill>
                            <a:schemeClr val="tx1"/>
                          </a:solidFill>
                          <a:effectLst/>
                          <a:latin typeface="Arial" panose="020B0604020202020204" pitchFamily="34" charset="0"/>
                          <a:ea typeface="HG丸ｺﾞｼｯｸM-PRO" panose="020F0600000000000000" pitchFamily="50" charset="-128"/>
                        </a:rPr>
                        <a:t>全社の対応に関する重要な意思決定、指揮命令、統括</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000" b="1" i="1" u="none" strike="noStrike" cap="none" normalizeH="0" baseline="0" smtClean="0">
                        <a:ln>
                          <a:noFill/>
                        </a:ln>
                        <a:solidFill>
                          <a:srgbClr val="800000"/>
                        </a:solidFill>
                        <a:effectLst/>
                        <a:latin typeface="Arial" panose="020B0604020202020204" pitchFamily="34" charset="0"/>
                        <a:ea typeface="ＭＳ Ｐ明朝" panose="02020600040205080304" pitchFamily="18" charset="-128"/>
                      </a:endParaRPr>
                    </a:p>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000" b="1" i="1" u="none" strike="noStrike" cap="none" normalizeH="0" baseline="0" smtClean="0">
                          <a:ln>
                            <a:noFill/>
                          </a:ln>
                          <a:solidFill>
                            <a:srgbClr val="800000"/>
                          </a:solidFill>
                          <a:effectLst/>
                          <a:latin typeface="Arial" panose="020B0604020202020204" pitchFamily="34" charset="0"/>
                          <a:ea typeface="ＭＳ Ｐ明朝" panose="02020600040205080304" pitchFamily="18" charset="-128"/>
                        </a:rPr>
                        <a:t>社長</a:t>
                      </a:r>
                    </a:p>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000" b="1" i="1" u="none" strike="noStrike" cap="none" normalizeH="0" baseline="0" smtClean="0">
                        <a:ln>
                          <a:noFill/>
                        </a:ln>
                        <a:solidFill>
                          <a:srgbClr val="800000"/>
                        </a:solidFill>
                        <a:effectLst/>
                        <a:latin typeface="Arial" panose="020B0604020202020204" pitchFamily="34" charset="0"/>
                        <a:ea typeface="ＭＳ Ｐ明朝" panose="02020600040205080304" pitchFamily="18" charset="-128"/>
                      </a:endParaRP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000" b="1" i="1" u="none" strike="noStrike" cap="none" normalizeH="0" baseline="0" smtClean="0">
                          <a:ln>
                            <a:noFill/>
                          </a:ln>
                          <a:solidFill>
                            <a:srgbClr val="800000"/>
                          </a:solidFill>
                          <a:effectLst/>
                          <a:latin typeface="Arial" panose="020B0604020202020204" pitchFamily="34" charset="0"/>
                          <a:ea typeface="ＭＳ Ｐ明朝" panose="02020600040205080304" pitchFamily="18" charset="-128"/>
                        </a:rPr>
                        <a:t>副社長</a:t>
                      </a:r>
                    </a:p>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000" b="1" i="1" u="none" strike="noStrike" cap="none" normalizeH="0" baseline="0" smtClean="0">
                          <a:ln>
                            <a:noFill/>
                          </a:ln>
                          <a:solidFill>
                            <a:srgbClr val="800000"/>
                          </a:solidFill>
                          <a:effectLst/>
                          <a:latin typeface="Arial" panose="020B0604020202020204" pitchFamily="34" charset="0"/>
                          <a:ea typeface="ＭＳ Ｐ明朝" panose="02020600040205080304" pitchFamily="18" charset="-128"/>
                        </a:rPr>
                        <a:t>または</a:t>
                      </a:r>
                    </a:p>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000" b="1" i="1" u="none" strike="noStrike" cap="none" normalizeH="0" baseline="0" smtClean="0">
                          <a:ln>
                            <a:noFill/>
                          </a:ln>
                          <a:solidFill>
                            <a:srgbClr val="800000"/>
                          </a:solidFill>
                          <a:effectLst/>
                          <a:latin typeface="Arial" panose="020B0604020202020204" pitchFamily="34" charset="0"/>
                          <a:ea typeface="ＭＳ Ｐ明朝" panose="02020600040205080304" pitchFamily="18" charset="-128"/>
                        </a:rPr>
                        <a:t>生産本部長</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556055764"/>
                  </a:ext>
                </a:extLst>
              </a:tr>
              <a:tr h="215900">
                <a:tc gridSpan="5">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Char char="•"/>
                        <a:tabLst/>
                      </a:pPr>
                      <a:endParaRPr kumimoji="1" lang="ja-JP" altLang="ja-JP" sz="600" b="0" i="0" u="none" strike="noStrike" cap="none" normalizeH="0" baseline="0" smtClean="0">
                        <a:ln>
                          <a:noFill/>
                        </a:ln>
                        <a:solidFill>
                          <a:schemeClr val="tx1"/>
                        </a:solidFill>
                        <a:effectLst/>
                        <a:latin typeface="Arial" panose="020B0604020202020204" pitchFamily="34" charset="0"/>
                        <a:ea typeface="HG丸ｺﾞｼｯｸM-PRO" panose="020F0600000000000000" pitchFamily="50" charset="-128"/>
                      </a:endParaRPr>
                    </a:p>
                  </a:txBody>
                  <a:tcPr marL="54000" marR="54000" marT="54000" marB="54000" anchor="ctr" horzOverflow="overflow">
                    <a:lnL cap="flat">
                      <a:noFill/>
                    </a:lnL>
                    <a:lnR cap="flat">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2364323712"/>
                  </a:ext>
                </a:extLst>
              </a:tr>
              <a:tr h="725488">
                <a:tc rowSpan="11">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smtClean="0">
                        <a:ln>
                          <a:noFill/>
                        </a:ln>
                        <a:solidFill>
                          <a:schemeClr val="tx1"/>
                        </a:solidFill>
                        <a:effectLst/>
                        <a:latin typeface="Arial" panose="020B0604020202020204" pitchFamily="34" charset="0"/>
                        <a:ea typeface="HG丸ｺﾞｼｯｸM-PRO" panose="020F0600000000000000" pitchFamily="50" charset="-128"/>
                      </a:endParaRP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Arial" panose="020B0604020202020204" pitchFamily="34" charset="0"/>
                          <a:ea typeface="HG丸ｺﾞｼｯｸM-PRO" panose="020F0600000000000000" pitchFamily="50" charset="-128"/>
                        </a:rPr>
                        <a:t>避難</a:t>
                      </a:r>
                    </a:p>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Arial" panose="020B0604020202020204" pitchFamily="34" charset="0"/>
                          <a:ea typeface="HG丸ｺﾞｼｯｸM-PRO" panose="020F0600000000000000" pitchFamily="50" charset="-128"/>
                        </a:rPr>
                        <a:t>救援活動</a:t>
                      </a:r>
                    </a:p>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Arial" panose="020B0604020202020204" pitchFamily="34" charset="0"/>
                          <a:ea typeface="HG丸ｺﾞｼｯｸM-PRO" panose="020F0600000000000000" pitchFamily="50" charset="-128"/>
                        </a:rPr>
                        <a:t>二次災害防止</a:t>
                      </a:r>
                    </a:p>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Arial" panose="020B0604020202020204" pitchFamily="34" charset="0"/>
                          <a:ea typeface="HG丸ｺﾞｼｯｸM-PRO" panose="020F0600000000000000" pitchFamily="50" charset="-128"/>
                        </a:rPr>
                        <a:t>安否確認</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marL="85725" indent="-857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85725" marR="0" lvl="0" indent="-85725" algn="l" defTabSz="914400" rtl="0" eaLnBrk="1" fontAlgn="base" latinLnBrk="0" hangingPunct="1">
                        <a:lnSpc>
                          <a:spcPct val="100000"/>
                        </a:lnSpc>
                        <a:spcBef>
                          <a:spcPct val="20000"/>
                        </a:spcBef>
                        <a:spcAft>
                          <a:spcPct val="0"/>
                        </a:spcAft>
                        <a:buClrTx/>
                        <a:buSzTx/>
                        <a:buFontTx/>
                        <a:buChar char="•"/>
                        <a:tabLst/>
                      </a:pPr>
                      <a:r>
                        <a:rPr kumimoji="1" lang="ja-JP" altLang="en-US" sz="1000" b="0" i="0" u="none" strike="noStrike" cap="none" normalizeH="0" baseline="0" smtClean="0">
                          <a:ln>
                            <a:noFill/>
                          </a:ln>
                          <a:solidFill>
                            <a:schemeClr val="tx1"/>
                          </a:solidFill>
                          <a:effectLst/>
                          <a:latin typeface="Arial" panose="020B0604020202020204" pitchFamily="34" charset="0"/>
                          <a:ea typeface="HG丸ｺﾞｼｯｸM-PRO" panose="020F0600000000000000" pitchFamily="50" charset="-128"/>
                        </a:rPr>
                        <a:t>避難計画に基づく避難の実施</a:t>
                      </a:r>
                    </a:p>
                    <a:p>
                      <a:pPr marL="85725" marR="0" lvl="0" indent="-85725" algn="l" defTabSz="914400" rtl="0" eaLnBrk="1" fontAlgn="base" latinLnBrk="0" hangingPunct="1">
                        <a:lnSpc>
                          <a:spcPct val="100000"/>
                        </a:lnSpc>
                        <a:spcBef>
                          <a:spcPct val="20000"/>
                        </a:spcBef>
                        <a:spcAft>
                          <a:spcPct val="0"/>
                        </a:spcAft>
                        <a:buClrTx/>
                        <a:buSzTx/>
                        <a:buFontTx/>
                        <a:buChar char="•"/>
                        <a:tabLst/>
                      </a:pPr>
                      <a:r>
                        <a:rPr kumimoji="1" lang="ja-JP" altLang="en-US" sz="1000" b="0" i="0" u="none" strike="noStrike" cap="none" normalizeH="0" baseline="0" smtClean="0">
                          <a:ln>
                            <a:noFill/>
                          </a:ln>
                          <a:solidFill>
                            <a:schemeClr val="tx1"/>
                          </a:solidFill>
                          <a:effectLst/>
                          <a:latin typeface="Arial" panose="020B0604020202020204" pitchFamily="34" charset="0"/>
                          <a:ea typeface="HG丸ｺﾞｼｯｸM-PRO" panose="020F0600000000000000" pitchFamily="50" charset="-128"/>
                        </a:rPr>
                        <a:t>防災備蓄品を用いた救援活動</a:t>
                      </a:r>
                    </a:p>
                    <a:p>
                      <a:pPr marL="85725" marR="0" lvl="0" indent="-85725" algn="l" defTabSz="914400" rtl="0" eaLnBrk="1" fontAlgn="base" latinLnBrk="0" hangingPunct="1">
                        <a:lnSpc>
                          <a:spcPct val="100000"/>
                        </a:lnSpc>
                        <a:spcBef>
                          <a:spcPct val="20000"/>
                        </a:spcBef>
                        <a:spcAft>
                          <a:spcPct val="0"/>
                        </a:spcAft>
                        <a:buClrTx/>
                        <a:buSzTx/>
                        <a:buFontTx/>
                        <a:buChar char="•"/>
                        <a:tabLst/>
                      </a:pPr>
                      <a:r>
                        <a:rPr kumimoji="1" lang="ja-JP" altLang="en-US" sz="1000" b="0" i="0" u="none" strike="noStrike" cap="none" normalizeH="0" baseline="0" smtClean="0">
                          <a:ln>
                            <a:noFill/>
                          </a:ln>
                          <a:solidFill>
                            <a:schemeClr val="tx1"/>
                          </a:solidFill>
                          <a:effectLst/>
                          <a:latin typeface="Arial" panose="020B0604020202020204" pitchFamily="34" charset="0"/>
                          <a:ea typeface="HG丸ｺﾞｼｯｸM-PRO" panose="020F0600000000000000" pitchFamily="50" charset="-128"/>
                        </a:rPr>
                        <a:t>二次災害防止対応</a:t>
                      </a:r>
                    </a:p>
                    <a:p>
                      <a:pPr marL="85725" marR="0" lvl="0" indent="-85725" algn="l" defTabSz="914400" rtl="0" eaLnBrk="1" fontAlgn="base" latinLnBrk="0" hangingPunct="1">
                        <a:lnSpc>
                          <a:spcPct val="100000"/>
                        </a:lnSpc>
                        <a:spcBef>
                          <a:spcPct val="20000"/>
                        </a:spcBef>
                        <a:spcAft>
                          <a:spcPct val="0"/>
                        </a:spcAft>
                        <a:buClrTx/>
                        <a:buSzTx/>
                        <a:buFontTx/>
                        <a:buChar char="•"/>
                        <a:tabLst/>
                      </a:pPr>
                      <a:r>
                        <a:rPr kumimoji="1" lang="ja-JP" altLang="en-US" sz="1000" b="0" i="0" u="none" strike="noStrike" cap="none" normalizeH="0" baseline="0" smtClean="0">
                          <a:ln>
                            <a:noFill/>
                          </a:ln>
                          <a:solidFill>
                            <a:schemeClr val="tx1"/>
                          </a:solidFill>
                          <a:effectLst/>
                          <a:latin typeface="Arial" panose="020B0604020202020204" pitchFamily="34" charset="0"/>
                          <a:ea typeface="HG丸ｺﾞｼｯｸM-PRO" panose="020F0600000000000000" pitchFamily="50" charset="-128"/>
                        </a:rPr>
                        <a:t>ルールに従い従業員・家族の安否確認の実施</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000" b="1" i="1" u="none" strike="noStrike" cap="none" normalizeH="0" baseline="0" smtClean="0">
                          <a:ln>
                            <a:noFill/>
                          </a:ln>
                          <a:solidFill>
                            <a:srgbClr val="800000"/>
                          </a:solidFill>
                          <a:effectLst/>
                          <a:latin typeface="Arial" panose="020B0604020202020204" pitchFamily="34" charset="0"/>
                          <a:ea typeface="ＭＳ Ｐ明朝" panose="02020600040205080304" pitchFamily="18" charset="-128"/>
                        </a:rPr>
                        <a:t>総務部長</a:t>
                      </a:r>
                    </a:p>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800" b="1" i="1" u="none" strike="noStrike" cap="none" normalizeH="0" baseline="0" smtClean="0">
                          <a:ln>
                            <a:noFill/>
                          </a:ln>
                          <a:solidFill>
                            <a:srgbClr val="800000"/>
                          </a:solidFill>
                          <a:effectLst/>
                          <a:latin typeface="Arial" panose="020B0604020202020204" pitchFamily="34" charset="0"/>
                          <a:ea typeface="ＭＳ Ｐ明朝" panose="02020600040205080304" pitchFamily="18" charset="-128"/>
                        </a:rPr>
                        <a:t>（自衛消防隊長）</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000" b="1" i="1" u="none" strike="noStrike" cap="none" normalizeH="0" baseline="0" smtClean="0">
                          <a:ln>
                            <a:noFill/>
                          </a:ln>
                          <a:solidFill>
                            <a:srgbClr val="800000"/>
                          </a:solidFill>
                          <a:effectLst/>
                          <a:latin typeface="Arial" panose="020B0604020202020204" pitchFamily="34" charset="0"/>
                          <a:ea typeface="ＭＳ Ｐ明朝" panose="02020600040205080304" pitchFamily="18" charset="-128"/>
                        </a:rPr>
                        <a:t>△△</a:t>
                      </a:r>
                      <a:r>
                        <a:rPr kumimoji="1" lang="ja-JP" altLang="en-US" sz="1000" b="1" i="1" u="none" strike="noStrike" cap="none" normalizeH="0" baseline="0" smtClean="0">
                          <a:ln>
                            <a:noFill/>
                          </a:ln>
                          <a:solidFill>
                            <a:srgbClr val="800000"/>
                          </a:solidFill>
                          <a:effectLst/>
                          <a:latin typeface="Arial" panose="020B0604020202020204" pitchFamily="34" charset="0"/>
                          <a:ea typeface="ＭＳ Ｐ明朝" panose="02020600040205080304" pitchFamily="18" charset="-128"/>
                        </a:rPr>
                        <a:t>課長</a:t>
                      </a:r>
                    </a:p>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800" b="1" i="1" u="none" strike="noStrike" cap="none" normalizeH="0" baseline="0" smtClean="0">
                          <a:ln>
                            <a:noFill/>
                          </a:ln>
                          <a:solidFill>
                            <a:srgbClr val="800000"/>
                          </a:solidFill>
                          <a:effectLst/>
                          <a:latin typeface="Arial" panose="020B0604020202020204" pitchFamily="34" charset="0"/>
                          <a:ea typeface="ＭＳ Ｐ明朝" panose="02020600040205080304" pitchFamily="18" charset="-128"/>
                        </a:rPr>
                        <a:t>（副隊長）</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633178728"/>
                  </a:ext>
                </a:extLst>
              </a:tr>
              <a:tr h="0">
                <a:tc vMerge="1">
                  <a:txBody>
                    <a:bodyPr/>
                    <a:lstStyle/>
                    <a:p>
                      <a:endParaRPr kumimoji="1" lang="ja-JP" altLang="en-US"/>
                    </a:p>
                  </a:txBody>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smtClean="0">
                        <a:ln>
                          <a:noFill/>
                        </a:ln>
                        <a:solidFill>
                          <a:schemeClr val="tx1"/>
                        </a:solidFill>
                        <a:effectLst/>
                        <a:latin typeface="Arial" panose="020B0604020202020204" pitchFamily="34" charset="0"/>
                        <a:ea typeface="HG丸ｺﾞｼｯｸM-PRO" panose="020F0600000000000000" pitchFamily="50" charset="-128"/>
                      </a:endParaRPr>
                    </a:p>
                  </a:txBody>
                  <a:tcPr marL="54000" marR="54000" marT="54000" marB="54000" anchor="ctr" horzOverflow="overflow">
                    <a:lnL w="6350" cap="flat" cmpd="sng" algn="ctr">
                      <a:solidFill>
                        <a:schemeClr val="tx1"/>
                      </a:solidFill>
                      <a:prstDash val="solid"/>
                      <a:round/>
                      <a:headEnd type="none" w="med" len="med"/>
                      <a:tailEnd type="none" w="med" len="med"/>
                    </a:lnL>
                    <a:lnR>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Char char="•"/>
                        <a:tabLst/>
                      </a:pPr>
                      <a:endParaRPr kumimoji="1" lang="ja-JP" altLang="ja-JP" sz="800" b="0" i="0" u="none" strike="noStrike" cap="none" normalizeH="0" baseline="0" smtClean="0">
                        <a:ln>
                          <a:noFill/>
                        </a:ln>
                        <a:solidFill>
                          <a:schemeClr val="tx1"/>
                        </a:solidFill>
                        <a:effectLst/>
                        <a:latin typeface="Arial" panose="020B0604020202020204" pitchFamily="34" charset="0"/>
                        <a:ea typeface="HG丸ｺﾞｼｯｸM-PRO" panose="020F0600000000000000" pitchFamily="50" charset="-128"/>
                      </a:endParaRPr>
                    </a:p>
                  </a:txBody>
                  <a:tcPr marL="54000" marR="54000" marT="54000" marB="54000" anchor="ctr" horzOverflow="overflow">
                    <a:lnL>
                      <a:noFill/>
                    </a:lnL>
                    <a:lnR>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800" b="0" i="1" u="none" strike="noStrike" cap="none" normalizeH="0" baseline="0" smtClean="0">
                        <a:ln>
                          <a:noFill/>
                        </a:ln>
                        <a:solidFill>
                          <a:srgbClr val="800000"/>
                        </a:solidFill>
                        <a:effectLst/>
                        <a:latin typeface="Arial" panose="020B0604020202020204" pitchFamily="34" charset="0"/>
                        <a:ea typeface="ＭＳ Ｐ明朝" panose="02020600040205080304" pitchFamily="18" charset="-128"/>
                      </a:endParaRPr>
                    </a:p>
                  </a:txBody>
                  <a:tcPr marL="54000" marR="54000" marT="54000" marB="54000" anchor="ctr" horzOverflow="overflow">
                    <a:lnL>
                      <a:noFill/>
                    </a:lnL>
                    <a:lnR>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800" b="0" i="1" u="none" strike="noStrike" cap="none" normalizeH="0" baseline="0" smtClean="0">
                        <a:ln>
                          <a:noFill/>
                        </a:ln>
                        <a:solidFill>
                          <a:srgbClr val="800000"/>
                        </a:solidFill>
                        <a:effectLst/>
                        <a:latin typeface="Arial" panose="020B0604020202020204" pitchFamily="34" charset="0"/>
                        <a:ea typeface="ＭＳ Ｐ明朝" panose="02020600040205080304" pitchFamily="18" charset="-128"/>
                      </a:endParaRPr>
                    </a:p>
                  </a:txBody>
                  <a:tcPr marL="54000" marR="54000" marT="54000" marB="54000" anchor="ctr" horzOverflow="overflow">
                    <a:lnL>
                      <a:noFill/>
                    </a:lnL>
                    <a:lnR cap="flat">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125531468"/>
                  </a:ext>
                </a:extLst>
              </a:tr>
              <a:tr h="720725">
                <a:tc vMerge="1">
                  <a:txBody>
                    <a:bodyPr/>
                    <a:lstStyle/>
                    <a:p>
                      <a:endParaRPr kumimoji="1" lang="ja-JP" altLang="en-US"/>
                    </a:p>
                  </a:txBody>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Arial" panose="020B0604020202020204" pitchFamily="34" charset="0"/>
                          <a:ea typeface="HG丸ｺﾞｼｯｸM-PRO" panose="020F0600000000000000" pitchFamily="50" charset="-128"/>
                        </a:rPr>
                        <a:t>地域貢献</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marL="85725" indent="-857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85725" marR="0" lvl="0" indent="-85725" algn="l" defTabSz="914400" rtl="0" eaLnBrk="1" fontAlgn="base" latinLnBrk="0" hangingPunct="1">
                        <a:lnSpc>
                          <a:spcPct val="100000"/>
                        </a:lnSpc>
                        <a:spcBef>
                          <a:spcPct val="20000"/>
                        </a:spcBef>
                        <a:spcAft>
                          <a:spcPct val="0"/>
                        </a:spcAft>
                        <a:buClrTx/>
                        <a:buSzTx/>
                        <a:buFontTx/>
                        <a:buChar char="•"/>
                        <a:tabLst/>
                      </a:pPr>
                      <a:r>
                        <a:rPr kumimoji="1" lang="ja-JP" altLang="en-US" sz="1000" b="0" i="0" u="none" strike="noStrike" cap="none" normalizeH="0" baseline="0" smtClean="0">
                          <a:ln>
                            <a:noFill/>
                          </a:ln>
                          <a:solidFill>
                            <a:schemeClr val="tx1"/>
                          </a:solidFill>
                          <a:effectLst/>
                          <a:latin typeface="Arial" panose="020B0604020202020204" pitchFamily="34" charset="0"/>
                          <a:ea typeface="HG丸ｺﾞｼｯｸM-PRO" panose="020F0600000000000000" pitchFamily="50" charset="-128"/>
                        </a:rPr>
                        <a:t>初期消火等周辺地域の安全確保に協力</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000" b="1" i="1" u="none" strike="noStrike" cap="none" normalizeH="0" baseline="0" smtClean="0">
                        <a:ln>
                          <a:noFill/>
                        </a:ln>
                        <a:solidFill>
                          <a:srgbClr val="800000"/>
                        </a:solidFill>
                        <a:effectLst/>
                        <a:latin typeface="Arial" panose="020B0604020202020204" pitchFamily="34" charset="0"/>
                        <a:ea typeface="ＭＳ Ｐ明朝" panose="02020600040205080304" pitchFamily="18" charset="-128"/>
                      </a:endParaRPr>
                    </a:p>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000" b="1" i="1" u="none" strike="noStrike" cap="none" normalizeH="0" baseline="0" smtClean="0">
                          <a:ln>
                            <a:noFill/>
                          </a:ln>
                          <a:solidFill>
                            <a:srgbClr val="800000"/>
                          </a:solidFill>
                          <a:effectLst/>
                          <a:latin typeface="Arial" panose="020B0604020202020204" pitchFamily="34" charset="0"/>
                          <a:ea typeface="ＭＳ Ｐ明朝" panose="02020600040205080304" pitchFamily="18" charset="-128"/>
                        </a:rPr>
                        <a:t>総務部長</a:t>
                      </a:r>
                    </a:p>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000" b="1" i="1" u="none" strike="noStrike" cap="none" normalizeH="0" baseline="0" smtClean="0">
                        <a:ln>
                          <a:noFill/>
                        </a:ln>
                        <a:solidFill>
                          <a:srgbClr val="800000"/>
                        </a:solidFill>
                        <a:effectLst/>
                        <a:latin typeface="Arial" panose="020B0604020202020204" pitchFamily="34" charset="0"/>
                        <a:ea typeface="ＭＳ Ｐ明朝" panose="02020600040205080304" pitchFamily="18" charset="-128"/>
                      </a:endParaRP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000" b="1" i="1" u="none" strike="noStrike" cap="none" normalizeH="0" baseline="0" smtClean="0">
                          <a:ln>
                            <a:noFill/>
                          </a:ln>
                          <a:solidFill>
                            <a:srgbClr val="800000"/>
                          </a:solidFill>
                          <a:effectLst/>
                          <a:latin typeface="Arial" panose="020B0604020202020204" pitchFamily="34" charset="0"/>
                          <a:ea typeface="ＭＳ Ｐ明朝" panose="02020600040205080304" pitchFamily="18" charset="-128"/>
                        </a:rPr>
                        <a:t>△△</a:t>
                      </a:r>
                      <a:r>
                        <a:rPr kumimoji="1" lang="ja-JP" altLang="en-US" sz="1000" b="1" i="1" u="none" strike="noStrike" cap="none" normalizeH="0" baseline="0" smtClean="0">
                          <a:ln>
                            <a:noFill/>
                          </a:ln>
                          <a:solidFill>
                            <a:srgbClr val="800000"/>
                          </a:solidFill>
                          <a:effectLst/>
                          <a:latin typeface="Arial" panose="020B0604020202020204" pitchFamily="34" charset="0"/>
                          <a:ea typeface="ＭＳ Ｐ明朝" panose="02020600040205080304" pitchFamily="18" charset="-128"/>
                        </a:rPr>
                        <a:t>課長</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586420895"/>
                  </a:ext>
                </a:extLst>
              </a:tr>
              <a:tr h="669925">
                <a:tc vMerge="1">
                  <a:txBody>
                    <a:bodyPr/>
                    <a:lstStyle/>
                    <a:p>
                      <a:endParaRPr kumimoji="1" lang="ja-JP" altLang="en-US"/>
                    </a:p>
                  </a:txBody>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Arial" panose="020B0604020202020204" pitchFamily="34" charset="0"/>
                          <a:ea typeface="HG丸ｺﾞｼｯｸM-PRO" panose="020F0600000000000000" pitchFamily="50" charset="-128"/>
                        </a:rPr>
                        <a:t>被災状況</a:t>
                      </a:r>
                    </a:p>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Arial" panose="020B0604020202020204" pitchFamily="34" charset="0"/>
                          <a:ea typeface="HG丸ｺﾞｼｯｸM-PRO" panose="020F0600000000000000" pitchFamily="50" charset="-128"/>
                        </a:rPr>
                        <a:t>把握</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marL="85725" indent="-857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85725" marR="0" lvl="0" indent="-85725" algn="l" defTabSz="914400" rtl="0" eaLnBrk="1" fontAlgn="base" latinLnBrk="0" hangingPunct="1">
                        <a:lnSpc>
                          <a:spcPct val="100000"/>
                        </a:lnSpc>
                        <a:spcBef>
                          <a:spcPct val="20000"/>
                        </a:spcBef>
                        <a:spcAft>
                          <a:spcPct val="0"/>
                        </a:spcAft>
                        <a:buClrTx/>
                        <a:buSzTx/>
                        <a:buFontTx/>
                        <a:buChar char="•"/>
                        <a:tabLst/>
                      </a:pPr>
                      <a:r>
                        <a:rPr kumimoji="1" lang="ja-JP" altLang="en-US" sz="1000" b="0" i="0" u="none" strike="noStrike" cap="none" normalizeH="0" baseline="0" smtClean="0">
                          <a:ln>
                            <a:noFill/>
                          </a:ln>
                          <a:solidFill>
                            <a:schemeClr val="tx1"/>
                          </a:solidFill>
                          <a:effectLst/>
                          <a:latin typeface="Arial" panose="020B0604020202020204" pitchFamily="34" charset="0"/>
                          <a:ea typeface="HG丸ｺﾞｼｯｸM-PRO" panose="020F0600000000000000" pitchFamily="50" charset="-128"/>
                        </a:rPr>
                        <a:t>事業所建物、設備、通信システム　等の被害状況の確認</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000" b="1" i="1" u="none" strike="noStrike" cap="none" normalizeH="0" baseline="0" smtClean="0">
                          <a:ln>
                            <a:noFill/>
                          </a:ln>
                          <a:solidFill>
                            <a:srgbClr val="800000"/>
                          </a:solidFill>
                          <a:effectLst/>
                          <a:latin typeface="Arial" panose="020B0604020202020204" pitchFamily="34" charset="0"/>
                          <a:ea typeface="ＭＳ Ｐ明朝" panose="02020600040205080304" pitchFamily="18" charset="-128"/>
                        </a:rPr>
                        <a:t>生産部長</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000" b="1" i="1" u="none" strike="noStrike" cap="none" normalizeH="0" baseline="0" smtClean="0">
                          <a:ln>
                            <a:noFill/>
                          </a:ln>
                          <a:solidFill>
                            <a:srgbClr val="800000"/>
                          </a:solidFill>
                          <a:effectLst/>
                          <a:latin typeface="Arial" panose="020B0604020202020204" pitchFamily="34" charset="0"/>
                          <a:ea typeface="ＭＳ Ｐ明朝" panose="02020600040205080304" pitchFamily="18" charset="-128"/>
                        </a:rPr>
                        <a:t>××</a:t>
                      </a:r>
                      <a:r>
                        <a:rPr kumimoji="1" lang="ja-JP" altLang="en-US" sz="1000" b="1" i="1" u="none" strike="noStrike" cap="none" normalizeH="0" baseline="0" smtClean="0">
                          <a:ln>
                            <a:noFill/>
                          </a:ln>
                          <a:solidFill>
                            <a:srgbClr val="800000"/>
                          </a:solidFill>
                          <a:effectLst/>
                          <a:latin typeface="Arial" panose="020B0604020202020204" pitchFamily="34" charset="0"/>
                          <a:ea typeface="ＭＳ Ｐ明朝" panose="02020600040205080304" pitchFamily="18" charset="-128"/>
                        </a:rPr>
                        <a:t>課長</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105869981"/>
                  </a:ext>
                </a:extLst>
              </a:tr>
              <a:tr h="0">
                <a:tc vMerge="1">
                  <a:txBody>
                    <a:bodyPr/>
                    <a:lstStyle/>
                    <a:p>
                      <a:endParaRPr kumimoji="1" lang="ja-JP" altLang="en-US"/>
                    </a:p>
                  </a:txBody>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smtClean="0">
                        <a:ln>
                          <a:noFill/>
                        </a:ln>
                        <a:solidFill>
                          <a:schemeClr val="tx1"/>
                        </a:solidFill>
                        <a:effectLst/>
                        <a:latin typeface="Arial" panose="020B0604020202020204" pitchFamily="34" charset="0"/>
                        <a:ea typeface="HG丸ｺﾞｼｯｸM-PRO" panose="020F0600000000000000" pitchFamily="50" charset="-128"/>
                      </a:endParaRPr>
                    </a:p>
                  </a:txBody>
                  <a:tcPr marL="54000" marR="54000" marT="54000" marB="54000" anchor="ctr" horzOverflow="overflow">
                    <a:lnL w="6350" cap="flat" cmpd="sng" algn="ctr">
                      <a:solidFill>
                        <a:schemeClr val="tx1"/>
                      </a:solidFill>
                      <a:prstDash val="solid"/>
                      <a:round/>
                      <a:headEnd type="none" w="med" len="med"/>
                      <a:tailEnd type="none" w="med" len="med"/>
                    </a:lnL>
                    <a:lnR>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Char char="•"/>
                        <a:tabLst/>
                      </a:pPr>
                      <a:endParaRPr kumimoji="1" lang="ja-JP" altLang="ja-JP" sz="800" b="0" i="0" u="none" strike="noStrike" cap="none" normalizeH="0" baseline="0" smtClean="0">
                        <a:ln>
                          <a:noFill/>
                        </a:ln>
                        <a:solidFill>
                          <a:schemeClr val="tx1"/>
                        </a:solidFill>
                        <a:effectLst/>
                        <a:latin typeface="Arial" panose="020B0604020202020204" pitchFamily="34" charset="0"/>
                        <a:ea typeface="HG丸ｺﾞｼｯｸM-PRO" panose="020F0600000000000000" pitchFamily="50" charset="-128"/>
                      </a:endParaRPr>
                    </a:p>
                  </a:txBody>
                  <a:tcPr marL="54000" marR="54000" marT="54000" marB="54000" anchor="ctr" horzOverflow="overflow">
                    <a:lnL>
                      <a:noFill/>
                    </a:lnL>
                    <a:lnR>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800" b="0" i="1" u="none" strike="noStrike" cap="none" normalizeH="0" baseline="0" smtClean="0">
                        <a:ln>
                          <a:noFill/>
                        </a:ln>
                        <a:solidFill>
                          <a:srgbClr val="800000"/>
                        </a:solidFill>
                        <a:effectLst/>
                        <a:latin typeface="Arial" panose="020B0604020202020204" pitchFamily="34" charset="0"/>
                        <a:ea typeface="ＭＳ Ｐ明朝" panose="02020600040205080304" pitchFamily="18" charset="-128"/>
                      </a:endParaRPr>
                    </a:p>
                  </a:txBody>
                  <a:tcPr marL="54000" marR="54000" marT="54000" marB="54000" anchor="ctr" horzOverflow="overflow">
                    <a:lnL>
                      <a:noFill/>
                    </a:lnL>
                    <a:lnR>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800" b="0" i="1" u="none" strike="noStrike" cap="none" normalizeH="0" baseline="0" smtClean="0">
                        <a:ln>
                          <a:noFill/>
                        </a:ln>
                        <a:solidFill>
                          <a:srgbClr val="800000"/>
                        </a:solidFill>
                        <a:effectLst/>
                        <a:latin typeface="Arial" panose="020B0604020202020204" pitchFamily="34" charset="0"/>
                        <a:ea typeface="ＭＳ Ｐ明朝" panose="02020600040205080304" pitchFamily="18" charset="-128"/>
                      </a:endParaRPr>
                    </a:p>
                  </a:txBody>
                  <a:tcPr marL="54000" marR="54000" marT="54000" marB="54000" anchor="ctr" horzOverflow="overflow">
                    <a:lnL>
                      <a:noFill/>
                    </a:lnL>
                    <a:lnR cap="flat">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45961913"/>
                  </a:ext>
                </a:extLst>
              </a:tr>
              <a:tr h="720725">
                <a:tc vMerge="1">
                  <a:txBody>
                    <a:bodyPr/>
                    <a:lstStyle/>
                    <a:p>
                      <a:endParaRPr kumimoji="1" lang="ja-JP" altLang="en-US"/>
                    </a:p>
                  </a:txBody>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Arial" panose="020B0604020202020204" pitchFamily="34" charset="0"/>
                          <a:ea typeface="HG丸ｺﾞｼｯｸM-PRO" panose="020F0600000000000000" pitchFamily="50" charset="-128"/>
                        </a:rPr>
                        <a:t>対外的な情報</a:t>
                      </a:r>
                    </a:p>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Arial" panose="020B0604020202020204" pitchFamily="34" charset="0"/>
                          <a:ea typeface="HG丸ｺﾞｼｯｸM-PRO" panose="020F0600000000000000" pitchFamily="50" charset="-128"/>
                        </a:rPr>
                        <a:t>発信および</a:t>
                      </a:r>
                    </a:p>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Arial" panose="020B0604020202020204" pitchFamily="34" charset="0"/>
                          <a:ea typeface="HG丸ｺﾞｼｯｸM-PRO" panose="020F0600000000000000" pitchFamily="50" charset="-128"/>
                        </a:rPr>
                        <a:t>情報共有</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marL="85725" indent="-857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85725" marR="0" lvl="0" indent="-85725" algn="l" defTabSz="914400" rtl="0" eaLnBrk="1" fontAlgn="base" latinLnBrk="0" hangingPunct="1">
                        <a:lnSpc>
                          <a:spcPct val="100000"/>
                        </a:lnSpc>
                        <a:spcBef>
                          <a:spcPct val="20000"/>
                        </a:spcBef>
                        <a:spcAft>
                          <a:spcPct val="0"/>
                        </a:spcAft>
                        <a:buClrTx/>
                        <a:buSzTx/>
                        <a:buFontTx/>
                        <a:buChar char="•"/>
                        <a:tabLst/>
                      </a:pPr>
                      <a:r>
                        <a:rPr kumimoji="1" lang="ja-JP" altLang="en-US" sz="1000" b="0" i="0" u="none" strike="noStrike" cap="none" normalizeH="0" baseline="0" smtClean="0">
                          <a:ln>
                            <a:noFill/>
                          </a:ln>
                          <a:solidFill>
                            <a:schemeClr val="tx1"/>
                          </a:solidFill>
                          <a:effectLst/>
                          <a:latin typeface="Arial" panose="020B0604020202020204" pitchFamily="34" charset="0"/>
                          <a:ea typeface="HG丸ｺﾞｼｯｸM-PRO" panose="020F0600000000000000" pitchFamily="50" charset="-128"/>
                        </a:rPr>
                        <a:t>自社・顧客・関連会社の被災状況　の収集</a:t>
                      </a:r>
                    </a:p>
                    <a:p>
                      <a:pPr marL="85725" marR="0" lvl="0" indent="-85725" algn="l" defTabSz="914400" rtl="0" eaLnBrk="1" fontAlgn="base" latinLnBrk="0" hangingPunct="1">
                        <a:lnSpc>
                          <a:spcPct val="100000"/>
                        </a:lnSpc>
                        <a:spcBef>
                          <a:spcPct val="20000"/>
                        </a:spcBef>
                        <a:spcAft>
                          <a:spcPct val="0"/>
                        </a:spcAft>
                        <a:buClrTx/>
                        <a:buSzTx/>
                        <a:buFontTx/>
                        <a:buChar char="•"/>
                        <a:tabLst/>
                      </a:pPr>
                      <a:r>
                        <a:rPr kumimoji="1" lang="ja-JP" altLang="en-US" sz="1000" b="0" i="0" u="none" strike="noStrike" cap="none" normalizeH="0" baseline="0" smtClean="0">
                          <a:ln>
                            <a:noFill/>
                          </a:ln>
                          <a:solidFill>
                            <a:schemeClr val="tx1"/>
                          </a:solidFill>
                          <a:effectLst/>
                          <a:latin typeface="Arial" panose="020B0604020202020204" pitchFamily="34" charset="0"/>
                          <a:ea typeface="HG丸ｺﾞｼｯｸM-PRO" panose="020F0600000000000000" pitchFamily="50" charset="-128"/>
                        </a:rPr>
                        <a:t>稼働状況の連絡および情報共有</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000" b="1" i="1" u="none" strike="noStrike" cap="none" normalizeH="0" baseline="0" smtClean="0">
                          <a:ln>
                            <a:noFill/>
                          </a:ln>
                          <a:solidFill>
                            <a:srgbClr val="800000"/>
                          </a:solidFill>
                          <a:effectLst/>
                          <a:latin typeface="Arial" panose="020B0604020202020204" pitchFamily="34" charset="0"/>
                          <a:ea typeface="ＭＳ Ｐ明朝" panose="02020600040205080304" pitchFamily="18" charset="-128"/>
                        </a:rPr>
                        <a:t>営業部長</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000" b="1" i="1" u="none" strike="noStrike" cap="none" normalizeH="0" baseline="0" smtClean="0">
                          <a:ln>
                            <a:noFill/>
                          </a:ln>
                          <a:solidFill>
                            <a:srgbClr val="800000"/>
                          </a:solidFill>
                          <a:effectLst/>
                          <a:latin typeface="Arial" panose="020B0604020202020204" pitchFamily="34" charset="0"/>
                          <a:ea typeface="ＭＳ Ｐ明朝" panose="02020600040205080304" pitchFamily="18" charset="-128"/>
                        </a:rPr>
                        <a:t>○○</a:t>
                      </a:r>
                      <a:r>
                        <a:rPr kumimoji="1" lang="ja-JP" altLang="en-US" sz="1000" b="1" i="1" u="none" strike="noStrike" cap="none" normalizeH="0" baseline="0" smtClean="0">
                          <a:ln>
                            <a:noFill/>
                          </a:ln>
                          <a:solidFill>
                            <a:srgbClr val="800000"/>
                          </a:solidFill>
                          <a:effectLst/>
                          <a:latin typeface="Arial" panose="020B0604020202020204" pitchFamily="34" charset="0"/>
                          <a:ea typeface="ＭＳ Ｐ明朝" panose="02020600040205080304" pitchFamily="18" charset="-128"/>
                        </a:rPr>
                        <a:t>課長</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852040069"/>
                  </a:ext>
                </a:extLst>
              </a:tr>
              <a:tr h="0">
                <a:tc vMerge="1">
                  <a:txBody>
                    <a:bodyPr/>
                    <a:lstStyle/>
                    <a:p>
                      <a:endParaRPr kumimoji="1" lang="ja-JP" altLang="en-US"/>
                    </a:p>
                  </a:txBody>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smtClean="0">
                        <a:ln>
                          <a:noFill/>
                        </a:ln>
                        <a:solidFill>
                          <a:schemeClr val="tx1"/>
                        </a:solidFill>
                        <a:effectLst/>
                        <a:latin typeface="Arial" panose="020B0604020202020204" pitchFamily="34" charset="0"/>
                        <a:ea typeface="HG丸ｺﾞｼｯｸM-PRO" panose="020F0600000000000000" pitchFamily="50" charset="-128"/>
                      </a:endParaRPr>
                    </a:p>
                  </a:txBody>
                  <a:tcPr marL="54000" marR="54000" marT="54000" marB="54000" anchor="ctr" horzOverflow="overflow">
                    <a:lnL w="6350" cap="flat" cmpd="sng" algn="ctr">
                      <a:solidFill>
                        <a:schemeClr val="tx1"/>
                      </a:solidFill>
                      <a:prstDash val="solid"/>
                      <a:round/>
                      <a:headEnd type="none" w="med" len="med"/>
                      <a:tailEnd type="none" w="med" len="med"/>
                    </a:lnL>
                    <a:lnR>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Char char="•"/>
                        <a:tabLst/>
                      </a:pPr>
                      <a:endParaRPr kumimoji="1" lang="ja-JP" altLang="ja-JP" sz="800" b="0" i="0" u="none" strike="noStrike" cap="none" normalizeH="0" baseline="0" smtClean="0">
                        <a:ln>
                          <a:noFill/>
                        </a:ln>
                        <a:solidFill>
                          <a:schemeClr val="tx1"/>
                        </a:solidFill>
                        <a:effectLst/>
                        <a:latin typeface="Arial" panose="020B0604020202020204" pitchFamily="34" charset="0"/>
                        <a:ea typeface="HG丸ｺﾞｼｯｸM-PRO" panose="020F0600000000000000" pitchFamily="50" charset="-128"/>
                      </a:endParaRPr>
                    </a:p>
                  </a:txBody>
                  <a:tcPr marL="54000" marR="54000" marT="54000" marB="54000" anchor="ctr" horzOverflow="overflow">
                    <a:lnL>
                      <a:noFill/>
                    </a:lnL>
                    <a:lnR>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800" b="0" i="1" u="none" strike="noStrike" cap="none" normalizeH="0" baseline="0" smtClean="0">
                        <a:ln>
                          <a:noFill/>
                        </a:ln>
                        <a:solidFill>
                          <a:srgbClr val="800000"/>
                        </a:solidFill>
                        <a:effectLst/>
                        <a:latin typeface="Arial" panose="020B0604020202020204" pitchFamily="34" charset="0"/>
                        <a:ea typeface="ＭＳ Ｐ明朝" panose="02020600040205080304" pitchFamily="18" charset="-128"/>
                      </a:endParaRPr>
                    </a:p>
                  </a:txBody>
                  <a:tcPr marL="54000" marR="54000" marT="54000" marB="54000" anchor="ctr" horzOverflow="overflow">
                    <a:lnL>
                      <a:noFill/>
                    </a:lnL>
                    <a:lnR>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800" b="0" i="1" u="none" strike="noStrike" cap="none" normalizeH="0" baseline="0" smtClean="0">
                        <a:ln>
                          <a:noFill/>
                        </a:ln>
                        <a:solidFill>
                          <a:srgbClr val="800000"/>
                        </a:solidFill>
                        <a:effectLst/>
                        <a:latin typeface="Arial" panose="020B0604020202020204" pitchFamily="34" charset="0"/>
                        <a:ea typeface="ＭＳ Ｐ明朝" panose="02020600040205080304" pitchFamily="18" charset="-128"/>
                      </a:endParaRPr>
                    </a:p>
                  </a:txBody>
                  <a:tcPr marL="54000" marR="54000" marT="54000" marB="54000" anchor="ctr" horzOverflow="overflow">
                    <a:lnL>
                      <a:noFill/>
                    </a:lnL>
                    <a:lnR cap="flat">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4072829845"/>
                  </a:ext>
                </a:extLst>
              </a:tr>
              <a:tr h="692150">
                <a:tc vMerge="1">
                  <a:txBody>
                    <a:bodyPr/>
                    <a:lstStyle/>
                    <a:p>
                      <a:endParaRPr kumimoji="1" lang="ja-JP" altLang="en-US"/>
                    </a:p>
                  </a:txBody>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Arial" panose="020B0604020202020204" pitchFamily="34" charset="0"/>
                          <a:ea typeface="HG丸ｺﾞｼｯｸM-PRO" panose="020F0600000000000000" pitchFamily="50" charset="-128"/>
                        </a:rPr>
                        <a:t>復旧作業</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Char char="•"/>
                        <a:tabLst/>
                      </a:pPr>
                      <a:r>
                        <a:rPr kumimoji="1" lang="ja-JP" altLang="en-US" sz="1000" b="0" i="0" u="none" strike="noStrike" cap="none" normalizeH="0" baseline="0" smtClean="0">
                          <a:ln>
                            <a:noFill/>
                          </a:ln>
                          <a:solidFill>
                            <a:schemeClr val="tx1"/>
                          </a:solidFill>
                          <a:effectLst/>
                          <a:latin typeface="Arial" panose="020B0604020202020204" pitchFamily="34" charset="0"/>
                          <a:ea typeface="HG丸ｺﾞｼｯｸM-PRO" panose="020F0600000000000000" pitchFamily="50" charset="-128"/>
                        </a:rPr>
                        <a:t>関連企業と協力した片付け</a:t>
                      </a:r>
                    </a:p>
                    <a:p>
                      <a:pPr marL="0" marR="0" lvl="0" indent="0" algn="l" defTabSz="914400" rtl="0" eaLnBrk="1" fontAlgn="base" latinLnBrk="0" hangingPunct="1">
                        <a:lnSpc>
                          <a:spcPct val="100000"/>
                        </a:lnSpc>
                        <a:spcBef>
                          <a:spcPct val="20000"/>
                        </a:spcBef>
                        <a:spcAft>
                          <a:spcPct val="0"/>
                        </a:spcAft>
                        <a:buClrTx/>
                        <a:buSzTx/>
                        <a:buFontTx/>
                        <a:buChar char="•"/>
                        <a:tabLst/>
                      </a:pPr>
                      <a:r>
                        <a:rPr kumimoji="1" lang="ja-JP" altLang="en-US" sz="1000" b="0" i="0" u="none" strike="noStrike" cap="none" normalizeH="0" baseline="0" smtClean="0">
                          <a:ln>
                            <a:noFill/>
                          </a:ln>
                          <a:solidFill>
                            <a:schemeClr val="tx1"/>
                          </a:solidFill>
                          <a:effectLst/>
                          <a:latin typeface="Arial" panose="020B0604020202020204" pitchFamily="34" charset="0"/>
                          <a:ea typeface="HG丸ｺﾞｼｯｸM-PRO" panose="020F0600000000000000" pitchFamily="50" charset="-128"/>
                        </a:rPr>
                        <a:t>施設、設備、データの復旧作業</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000" b="1" i="1" u="none" strike="noStrike" cap="none" normalizeH="0" baseline="0" smtClean="0">
                          <a:ln>
                            <a:noFill/>
                          </a:ln>
                          <a:solidFill>
                            <a:srgbClr val="800000"/>
                          </a:solidFill>
                          <a:effectLst/>
                          <a:latin typeface="Arial" panose="020B0604020202020204" pitchFamily="34" charset="0"/>
                          <a:ea typeface="ＭＳ Ｐ明朝" panose="02020600040205080304" pitchFamily="18" charset="-128"/>
                        </a:rPr>
                        <a:t>生産部長</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000" b="1" i="1" u="none" strike="noStrike" cap="none" normalizeH="0" baseline="0" smtClean="0">
                          <a:ln>
                            <a:noFill/>
                          </a:ln>
                          <a:solidFill>
                            <a:srgbClr val="800000"/>
                          </a:solidFill>
                          <a:effectLst/>
                          <a:latin typeface="Arial" panose="020B0604020202020204" pitchFamily="34" charset="0"/>
                          <a:ea typeface="ＭＳ Ｐ明朝" panose="02020600040205080304" pitchFamily="18" charset="-128"/>
                        </a:rPr>
                        <a:t>××</a:t>
                      </a:r>
                      <a:r>
                        <a:rPr kumimoji="1" lang="ja-JP" altLang="en-US" sz="1000" b="1" i="1" u="none" strike="noStrike" cap="none" normalizeH="0" baseline="0" smtClean="0">
                          <a:ln>
                            <a:noFill/>
                          </a:ln>
                          <a:solidFill>
                            <a:srgbClr val="800000"/>
                          </a:solidFill>
                          <a:effectLst/>
                          <a:latin typeface="Arial" panose="020B0604020202020204" pitchFamily="34" charset="0"/>
                          <a:ea typeface="ＭＳ Ｐ明朝" panose="02020600040205080304" pitchFamily="18" charset="-128"/>
                        </a:rPr>
                        <a:t>課長</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421469709"/>
                  </a:ext>
                </a:extLst>
              </a:tr>
              <a:tr h="719138">
                <a:tc vMerge="1">
                  <a:txBody>
                    <a:bodyPr/>
                    <a:lstStyle/>
                    <a:p>
                      <a:endParaRPr kumimoji="1" lang="ja-JP" altLang="en-US"/>
                    </a:p>
                  </a:txBody>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Arial" panose="020B0604020202020204" pitchFamily="34" charset="0"/>
                          <a:ea typeface="HG丸ｺﾞｼｯｸM-PRO" panose="020F0600000000000000" pitchFamily="50" charset="-128"/>
                        </a:rPr>
                        <a:t>地域貢献</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marL="85725" indent="-857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85725" marR="0" lvl="0" indent="-85725" algn="l" defTabSz="914400" rtl="0" eaLnBrk="1" fontAlgn="base" latinLnBrk="0" hangingPunct="1">
                        <a:lnSpc>
                          <a:spcPct val="100000"/>
                        </a:lnSpc>
                        <a:spcBef>
                          <a:spcPct val="20000"/>
                        </a:spcBef>
                        <a:spcAft>
                          <a:spcPct val="0"/>
                        </a:spcAft>
                        <a:buClrTx/>
                        <a:buSzTx/>
                        <a:buFontTx/>
                        <a:buChar char="•"/>
                        <a:tabLst/>
                      </a:pPr>
                      <a:r>
                        <a:rPr kumimoji="1" lang="ja-JP" altLang="en-US" sz="1000" b="0" i="0" u="none" strike="noStrike" cap="none" normalizeH="0" baseline="0" smtClean="0">
                          <a:ln>
                            <a:noFill/>
                          </a:ln>
                          <a:solidFill>
                            <a:schemeClr val="tx1"/>
                          </a:solidFill>
                          <a:effectLst/>
                          <a:latin typeface="Arial" panose="020B0604020202020204" pitchFamily="34" charset="0"/>
                          <a:ea typeface="HG丸ｺﾞｼｯｸM-PRO" panose="020F0600000000000000" pitchFamily="50" charset="-128"/>
                        </a:rPr>
                        <a:t>周辺地域の被災建物の片付け作業等に協力し復旧活動に貢献</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000" b="1" i="1" u="none" strike="noStrike" cap="none" normalizeH="0" baseline="0" smtClean="0">
                          <a:ln>
                            <a:noFill/>
                          </a:ln>
                          <a:solidFill>
                            <a:srgbClr val="800000"/>
                          </a:solidFill>
                          <a:effectLst/>
                          <a:latin typeface="Arial" panose="020B0604020202020204" pitchFamily="34" charset="0"/>
                          <a:ea typeface="ＭＳ Ｐ明朝" panose="02020600040205080304" pitchFamily="18" charset="-128"/>
                        </a:rPr>
                        <a:t>総務部長</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000" b="1" i="1" u="none" strike="noStrike" cap="none" normalizeH="0" baseline="0" smtClean="0">
                          <a:ln>
                            <a:noFill/>
                          </a:ln>
                          <a:solidFill>
                            <a:srgbClr val="800000"/>
                          </a:solidFill>
                          <a:effectLst/>
                          <a:latin typeface="Arial" panose="020B0604020202020204" pitchFamily="34" charset="0"/>
                          <a:ea typeface="ＭＳ Ｐ明朝" panose="02020600040205080304" pitchFamily="18" charset="-128"/>
                        </a:rPr>
                        <a:t>△△</a:t>
                      </a:r>
                      <a:r>
                        <a:rPr kumimoji="1" lang="ja-JP" altLang="en-US" sz="1000" b="1" i="1" u="none" strike="noStrike" cap="none" normalizeH="0" baseline="0" smtClean="0">
                          <a:ln>
                            <a:noFill/>
                          </a:ln>
                          <a:solidFill>
                            <a:srgbClr val="800000"/>
                          </a:solidFill>
                          <a:effectLst/>
                          <a:latin typeface="Arial" panose="020B0604020202020204" pitchFamily="34" charset="0"/>
                          <a:ea typeface="ＭＳ Ｐ明朝" panose="02020600040205080304" pitchFamily="18" charset="-128"/>
                        </a:rPr>
                        <a:t>課長</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482631216"/>
                  </a:ext>
                </a:extLst>
              </a:tr>
              <a:tr h="0">
                <a:tc vMerge="1">
                  <a:txBody>
                    <a:bodyPr/>
                    <a:lstStyle/>
                    <a:p>
                      <a:endParaRPr kumimoji="1" lang="ja-JP" altLang="en-US"/>
                    </a:p>
                  </a:txBody>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smtClean="0">
                        <a:ln>
                          <a:noFill/>
                        </a:ln>
                        <a:solidFill>
                          <a:schemeClr val="tx1"/>
                        </a:solidFill>
                        <a:effectLst/>
                        <a:latin typeface="Arial" panose="020B0604020202020204" pitchFamily="34" charset="0"/>
                        <a:ea typeface="HG丸ｺﾞｼｯｸM-PRO" panose="020F0600000000000000" pitchFamily="50" charset="-128"/>
                      </a:endParaRPr>
                    </a:p>
                  </a:txBody>
                  <a:tcPr marL="54000" marR="54000" marT="54000" marB="54000" anchor="ctr" horzOverflow="overflow">
                    <a:lnL w="6350" cap="flat" cmpd="sng" algn="ctr">
                      <a:solidFill>
                        <a:schemeClr val="tx1"/>
                      </a:solidFill>
                      <a:prstDash val="solid"/>
                      <a:round/>
                      <a:headEnd type="none" w="med" len="med"/>
                      <a:tailEnd type="none" w="med" len="med"/>
                    </a:lnL>
                    <a:lnR>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Char char="•"/>
                        <a:tabLst/>
                      </a:pPr>
                      <a:endParaRPr kumimoji="1" lang="ja-JP" altLang="ja-JP" sz="800" b="0" i="0" u="none" strike="noStrike" cap="none" normalizeH="0" baseline="0" smtClean="0">
                        <a:ln>
                          <a:noFill/>
                        </a:ln>
                        <a:solidFill>
                          <a:schemeClr val="tx1"/>
                        </a:solidFill>
                        <a:effectLst/>
                        <a:latin typeface="Arial" panose="020B0604020202020204" pitchFamily="34" charset="0"/>
                        <a:ea typeface="HG丸ｺﾞｼｯｸM-PRO" panose="020F0600000000000000" pitchFamily="50" charset="-128"/>
                      </a:endParaRPr>
                    </a:p>
                  </a:txBody>
                  <a:tcPr marL="54000" marR="54000" marT="54000" marB="54000" anchor="ctr" horzOverflow="overflow">
                    <a:lnL>
                      <a:noFill/>
                    </a:lnL>
                    <a:lnR>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800" b="0" i="1" u="none" strike="noStrike" cap="none" normalizeH="0" baseline="0" smtClean="0">
                        <a:ln>
                          <a:noFill/>
                        </a:ln>
                        <a:solidFill>
                          <a:srgbClr val="800000"/>
                        </a:solidFill>
                        <a:effectLst/>
                        <a:latin typeface="Arial" panose="020B0604020202020204" pitchFamily="34" charset="0"/>
                        <a:ea typeface="ＭＳ Ｐ明朝" panose="02020600040205080304" pitchFamily="18" charset="-128"/>
                      </a:endParaRPr>
                    </a:p>
                  </a:txBody>
                  <a:tcPr marL="54000" marR="54000" marT="54000" marB="54000" anchor="ctr" horzOverflow="overflow">
                    <a:lnL>
                      <a:noFill/>
                    </a:lnL>
                    <a:lnR>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800" b="0" i="1" u="none" strike="noStrike" cap="none" normalizeH="0" baseline="0" smtClean="0">
                        <a:ln>
                          <a:noFill/>
                        </a:ln>
                        <a:solidFill>
                          <a:srgbClr val="800000"/>
                        </a:solidFill>
                        <a:effectLst/>
                        <a:latin typeface="Arial" panose="020B0604020202020204" pitchFamily="34" charset="0"/>
                        <a:ea typeface="ＭＳ Ｐ明朝" panose="02020600040205080304" pitchFamily="18" charset="-128"/>
                      </a:endParaRPr>
                    </a:p>
                  </a:txBody>
                  <a:tcPr marL="54000" marR="54000" marT="54000" marB="54000" anchor="ctr" horzOverflow="overflow">
                    <a:lnL>
                      <a:noFill/>
                    </a:lnL>
                    <a:lnR cap="flat">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61455532"/>
                  </a:ext>
                </a:extLst>
              </a:tr>
              <a:tr h="719138">
                <a:tc vMerge="1">
                  <a:txBody>
                    <a:bodyPr/>
                    <a:lstStyle/>
                    <a:p>
                      <a:endParaRPr kumimoji="1" lang="ja-JP" altLang="en-US"/>
                    </a:p>
                  </a:txBody>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Arial" panose="020B0604020202020204" pitchFamily="34" charset="0"/>
                          <a:ea typeface="HG丸ｺﾞｼｯｸM-PRO" panose="020F0600000000000000" pitchFamily="50" charset="-128"/>
                        </a:rPr>
                        <a:t>対外的な情報</a:t>
                      </a:r>
                    </a:p>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Arial" panose="020B0604020202020204" pitchFamily="34" charset="0"/>
                          <a:ea typeface="HG丸ｺﾞｼｯｸM-PRO" panose="020F0600000000000000" pitchFamily="50" charset="-128"/>
                        </a:rPr>
                        <a:t>発信および</a:t>
                      </a:r>
                    </a:p>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Arial" panose="020B0604020202020204" pitchFamily="34" charset="0"/>
                          <a:ea typeface="HG丸ｺﾞｼｯｸM-PRO" panose="020F0600000000000000" pitchFamily="50" charset="-128"/>
                        </a:rPr>
                        <a:t>情報共有</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marL="85725" indent="-857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85725" marR="0" lvl="0" indent="-85725" algn="l" defTabSz="914400" rtl="0" eaLnBrk="1" fontAlgn="base" latinLnBrk="0" hangingPunct="1">
                        <a:lnSpc>
                          <a:spcPct val="100000"/>
                        </a:lnSpc>
                        <a:spcBef>
                          <a:spcPct val="20000"/>
                        </a:spcBef>
                        <a:spcAft>
                          <a:spcPct val="0"/>
                        </a:spcAft>
                        <a:buClrTx/>
                        <a:buSzTx/>
                        <a:buFontTx/>
                        <a:buChar char="•"/>
                        <a:tabLst/>
                      </a:pPr>
                      <a:r>
                        <a:rPr kumimoji="1" lang="ja-JP" altLang="en-US" sz="1000" b="0" i="0" u="none" strike="noStrike" cap="none" normalizeH="0" baseline="0" smtClean="0">
                          <a:ln>
                            <a:noFill/>
                          </a:ln>
                          <a:solidFill>
                            <a:schemeClr val="tx1"/>
                          </a:solidFill>
                          <a:effectLst/>
                          <a:latin typeface="Arial" panose="020B0604020202020204" pitchFamily="34" charset="0"/>
                          <a:ea typeface="HG丸ｺﾞｼｯｸM-PRO" panose="020F0600000000000000" pitchFamily="50" charset="-128"/>
                        </a:rPr>
                        <a:t>重要業務の（製造）再開</a:t>
                      </a:r>
                    </a:p>
                    <a:p>
                      <a:pPr marL="85725" marR="0" lvl="0" indent="-85725" algn="l" defTabSz="914400" rtl="0" eaLnBrk="1" fontAlgn="base" latinLnBrk="0" hangingPunct="1">
                        <a:lnSpc>
                          <a:spcPct val="100000"/>
                        </a:lnSpc>
                        <a:spcBef>
                          <a:spcPct val="20000"/>
                        </a:spcBef>
                        <a:spcAft>
                          <a:spcPct val="0"/>
                        </a:spcAft>
                        <a:buClrTx/>
                        <a:buSzTx/>
                        <a:buFontTx/>
                        <a:buChar char="•"/>
                        <a:tabLst/>
                      </a:pPr>
                      <a:r>
                        <a:rPr kumimoji="1" lang="ja-JP" altLang="en-US" sz="1000" b="0" i="0" u="none" strike="noStrike" cap="none" normalizeH="0" baseline="0" smtClean="0">
                          <a:ln>
                            <a:noFill/>
                          </a:ln>
                          <a:solidFill>
                            <a:schemeClr val="tx1"/>
                          </a:solidFill>
                          <a:effectLst/>
                          <a:latin typeface="Arial" panose="020B0604020202020204" pitchFamily="34" charset="0"/>
                          <a:ea typeface="HG丸ｺﾞｼｯｸM-PRO" panose="020F0600000000000000" pitchFamily="50" charset="-128"/>
                        </a:rPr>
                        <a:t>各種取引先への連絡、調整</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000" b="1" i="1" u="none" strike="noStrike" cap="none" normalizeH="0" baseline="0" smtClean="0">
                          <a:ln>
                            <a:noFill/>
                          </a:ln>
                          <a:solidFill>
                            <a:srgbClr val="800000"/>
                          </a:solidFill>
                          <a:effectLst/>
                          <a:latin typeface="Arial" panose="020B0604020202020204" pitchFamily="34" charset="0"/>
                          <a:ea typeface="ＭＳ Ｐ明朝" panose="02020600040205080304" pitchFamily="18" charset="-128"/>
                        </a:rPr>
                        <a:t>営業部長</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000" b="1" i="1" u="none" strike="noStrike" cap="none" normalizeH="0" baseline="0" smtClean="0">
                          <a:ln>
                            <a:noFill/>
                          </a:ln>
                          <a:solidFill>
                            <a:srgbClr val="800000"/>
                          </a:solidFill>
                          <a:effectLst/>
                          <a:latin typeface="Arial" panose="020B0604020202020204" pitchFamily="34" charset="0"/>
                          <a:ea typeface="ＭＳ Ｐ明朝" panose="02020600040205080304" pitchFamily="18" charset="-128"/>
                        </a:rPr>
                        <a:t>○○</a:t>
                      </a:r>
                      <a:r>
                        <a:rPr kumimoji="1" lang="ja-JP" altLang="en-US" sz="1000" b="1" i="1" u="none" strike="noStrike" cap="none" normalizeH="0" baseline="0" smtClean="0">
                          <a:ln>
                            <a:noFill/>
                          </a:ln>
                          <a:solidFill>
                            <a:srgbClr val="800000"/>
                          </a:solidFill>
                          <a:effectLst/>
                          <a:latin typeface="Arial" panose="020B0604020202020204" pitchFamily="34" charset="0"/>
                          <a:ea typeface="ＭＳ Ｐ明朝" panose="02020600040205080304" pitchFamily="18" charset="-128"/>
                        </a:rPr>
                        <a:t>課長</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090574440"/>
                  </a:ext>
                </a:extLst>
              </a:tr>
            </a:tbl>
          </a:graphicData>
        </a:graphic>
      </p:graphicFrame>
      <p:sp>
        <p:nvSpPr>
          <p:cNvPr id="125165" name="Oval 237"/>
          <p:cNvSpPr>
            <a:spLocks noChangeArrowheads="1"/>
          </p:cNvSpPr>
          <p:nvPr/>
        </p:nvSpPr>
        <p:spPr bwMode="auto">
          <a:xfrm>
            <a:off x="452438" y="8637588"/>
            <a:ext cx="863600" cy="447675"/>
          </a:xfrm>
          <a:prstGeom prst="ellipse">
            <a:avLst/>
          </a:prstGeom>
          <a:solidFill>
            <a:srgbClr val="DDDDDD"/>
          </a:solidFill>
          <a:ln>
            <a:noFill/>
          </a:ln>
          <a:effectLst/>
          <a:extLst>
            <a:ext uri="{91240B29-F687-4F45-9708-019B960494DF}">
              <a14:hiddenLine xmlns:a14="http://schemas.microsoft.com/office/drawing/2010/main" w="28575">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sp>
        <p:nvSpPr>
          <p:cNvPr id="125166" name="AutoShape 238"/>
          <p:cNvSpPr>
            <a:spLocks noChangeArrowheads="1"/>
          </p:cNvSpPr>
          <p:nvPr/>
        </p:nvSpPr>
        <p:spPr bwMode="auto">
          <a:xfrm rot="237933">
            <a:off x="404813" y="3155950"/>
            <a:ext cx="1169987" cy="527050"/>
          </a:xfrm>
          <a:prstGeom prst="irregularSeal2">
            <a:avLst/>
          </a:prstGeom>
          <a:solidFill>
            <a:srgbClr val="DDDDDD"/>
          </a:solidFill>
          <a:ln>
            <a:noFill/>
          </a:ln>
          <a:effectLst/>
          <a:extLst>
            <a:ext uri="{91240B29-F687-4F45-9708-019B960494DF}">
              <a14:hiddenLine xmlns:a14="http://schemas.microsoft.com/office/drawing/2010/main" w="28575">
                <a:solidFill>
                  <a:srgbClr val="808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sp>
        <p:nvSpPr>
          <p:cNvPr id="125141" name="AutoShape 213"/>
          <p:cNvSpPr>
            <a:spLocks noChangeArrowheads="1"/>
          </p:cNvSpPr>
          <p:nvPr/>
        </p:nvSpPr>
        <p:spPr bwMode="auto">
          <a:xfrm>
            <a:off x="3716338" y="3968750"/>
            <a:ext cx="198437" cy="219075"/>
          </a:xfrm>
          <a:prstGeom prst="downArrow">
            <a:avLst>
              <a:gd name="adj1" fmla="val 47204"/>
              <a:gd name="adj2" fmla="val 58446"/>
            </a:avLst>
          </a:prstGeom>
          <a:solidFill>
            <a:schemeClr val="bg2"/>
          </a:solidFill>
          <a:ln>
            <a:noFill/>
          </a:ln>
          <a:effectLst/>
          <a:extLst>
            <a:ext uri="{91240B29-F687-4F45-9708-019B960494DF}">
              <a14:hiddenLine xmlns:a14="http://schemas.microsoft.com/office/drawing/2010/main" w="28575">
                <a:solidFill>
                  <a:srgbClr val="00FF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sp>
        <p:nvSpPr>
          <p:cNvPr id="125142" name="AutoShape 214"/>
          <p:cNvSpPr>
            <a:spLocks noChangeArrowheads="1"/>
          </p:cNvSpPr>
          <p:nvPr/>
        </p:nvSpPr>
        <p:spPr bwMode="auto">
          <a:xfrm>
            <a:off x="3716338" y="5602288"/>
            <a:ext cx="198437" cy="215900"/>
          </a:xfrm>
          <a:prstGeom prst="downArrow">
            <a:avLst>
              <a:gd name="adj1" fmla="val 47204"/>
              <a:gd name="adj2" fmla="val 57599"/>
            </a:avLst>
          </a:prstGeom>
          <a:solidFill>
            <a:schemeClr val="bg2"/>
          </a:solidFill>
          <a:ln>
            <a:noFill/>
          </a:ln>
          <a:effectLst/>
          <a:extLst>
            <a:ext uri="{91240B29-F687-4F45-9708-019B960494DF}">
              <a14:hiddenLine xmlns:a14="http://schemas.microsoft.com/office/drawing/2010/main" w="28575">
                <a:solidFill>
                  <a:srgbClr val="00FF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sp>
        <p:nvSpPr>
          <p:cNvPr id="125143" name="AutoShape 215"/>
          <p:cNvSpPr>
            <a:spLocks noChangeArrowheads="1"/>
          </p:cNvSpPr>
          <p:nvPr/>
        </p:nvSpPr>
        <p:spPr bwMode="auto">
          <a:xfrm>
            <a:off x="3716338" y="6542088"/>
            <a:ext cx="198437" cy="215900"/>
          </a:xfrm>
          <a:prstGeom prst="downArrow">
            <a:avLst>
              <a:gd name="adj1" fmla="val 47204"/>
              <a:gd name="adj2" fmla="val 57599"/>
            </a:avLst>
          </a:prstGeom>
          <a:solidFill>
            <a:schemeClr val="bg2"/>
          </a:solidFill>
          <a:ln>
            <a:noFill/>
          </a:ln>
          <a:effectLst/>
          <a:extLst>
            <a:ext uri="{91240B29-F687-4F45-9708-019B960494DF}">
              <a14:hiddenLine xmlns:a14="http://schemas.microsoft.com/office/drawing/2010/main" w="28575">
                <a:solidFill>
                  <a:srgbClr val="00FF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sp>
        <p:nvSpPr>
          <p:cNvPr id="125144" name="AutoShape 216"/>
          <p:cNvSpPr>
            <a:spLocks noChangeArrowheads="1"/>
          </p:cNvSpPr>
          <p:nvPr/>
        </p:nvSpPr>
        <p:spPr bwMode="auto">
          <a:xfrm>
            <a:off x="3716338" y="8186738"/>
            <a:ext cx="198437" cy="214312"/>
          </a:xfrm>
          <a:prstGeom prst="downArrow">
            <a:avLst>
              <a:gd name="adj1" fmla="val 47204"/>
              <a:gd name="adj2" fmla="val 57175"/>
            </a:avLst>
          </a:prstGeom>
          <a:solidFill>
            <a:schemeClr val="bg2"/>
          </a:solidFill>
          <a:ln>
            <a:noFill/>
          </a:ln>
          <a:effectLst/>
          <a:extLst>
            <a:ext uri="{91240B29-F687-4F45-9708-019B960494DF}">
              <a14:hiddenLine xmlns:a14="http://schemas.microsoft.com/office/drawing/2010/main" w="28575">
                <a:solidFill>
                  <a:srgbClr val="00FF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sp>
        <p:nvSpPr>
          <p:cNvPr id="125157" name="Text Box 229"/>
          <p:cNvSpPr txBox="1">
            <a:spLocks noChangeArrowheads="1"/>
          </p:cNvSpPr>
          <p:nvPr/>
        </p:nvSpPr>
        <p:spPr bwMode="auto">
          <a:xfrm>
            <a:off x="307975" y="3200400"/>
            <a:ext cx="1152525" cy="457200"/>
          </a:xfrm>
          <a:prstGeom prst="rect">
            <a:avLst/>
          </a:prstGeom>
          <a:noFill/>
          <a:ln>
            <a:noFill/>
          </a:ln>
          <a:effectLst/>
          <a:extLst>
            <a:ext uri="{909E8E84-426E-40DD-AFC4-6F175D3DCCD1}">
              <a14:hiddenFill xmlns:a14="http://schemas.microsoft.com/office/drawing/2010/main">
                <a:solidFill>
                  <a:schemeClr val="hlink"/>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ja-JP" altLang="en-US" sz="1200" b="1">
                <a:latin typeface="HG丸ｺﾞｼｯｸM-PRO" panose="020F0600000000000000" pitchFamily="50" charset="-128"/>
              </a:rPr>
              <a:t>（災害発生）</a:t>
            </a:r>
          </a:p>
          <a:p>
            <a:pPr algn="ctr"/>
            <a:r>
              <a:rPr lang="ja-JP" altLang="en-US" sz="1200" b="1">
                <a:latin typeface="HG丸ｺﾞｼｯｸM-PRO" panose="020F0600000000000000" pitchFamily="50" charset="-128"/>
              </a:rPr>
              <a:t>ＢＣＰ発動！</a:t>
            </a:r>
          </a:p>
        </p:txBody>
      </p:sp>
      <p:sp>
        <p:nvSpPr>
          <p:cNvPr id="125158" name="Text Box 230"/>
          <p:cNvSpPr txBox="1">
            <a:spLocks noChangeArrowheads="1"/>
          </p:cNvSpPr>
          <p:nvPr/>
        </p:nvSpPr>
        <p:spPr bwMode="auto">
          <a:xfrm>
            <a:off x="336550" y="8624888"/>
            <a:ext cx="1095375" cy="45720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28575">
                <a:solidFill>
                  <a:srgbClr val="00FF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pPr algn="ctr"/>
            <a:r>
              <a:rPr lang="ja-JP" altLang="en-US" sz="1200" b="1"/>
              <a:t>平時業務</a:t>
            </a:r>
          </a:p>
          <a:p>
            <a:pPr algn="ctr"/>
            <a:r>
              <a:rPr lang="ja-JP" altLang="en-US" sz="1200" b="1"/>
              <a:t>（製造再開）</a:t>
            </a:r>
          </a:p>
        </p:txBody>
      </p:sp>
      <p:sp>
        <p:nvSpPr>
          <p:cNvPr id="125159" name="AutoShape 231"/>
          <p:cNvSpPr>
            <a:spLocks noChangeArrowheads="1"/>
          </p:cNvSpPr>
          <p:nvPr/>
        </p:nvSpPr>
        <p:spPr bwMode="auto">
          <a:xfrm>
            <a:off x="750888" y="3700463"/>
            <a:ext cx="301625" cy="4899025"/>
          </a:xfrm>
          <a:prstGeom prst="downArrow">
            <a:avLst>
              <a:gd name="adj1" fmla="val 51380"/>
              <a:gd name="adj2" fmla="val 167384"/>
            </a:avLst>
          </a:prstGeom>
          <a:gradFill rotWithShape="1">
            <a:gsLst>
              <a:gs pos="0">
                <a:srgbClr val="DDDDDD"/>
              </a:gs>
              <a:gs pos="100000">
                <a:srgbClr val="DDDDDD">
                  <a:gamma/>
                  <a:tint val="0"/>
                  <a:invGamma/>
                </a:srgbClr>
              </a:gs>
            </a:gsLst>
            <a:lin ang="5400000" scaled="1"/>
          </a:gradFill>
          <a:ln w="28575">
            <a:solidFill>
              <a:srgbClr val="808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sp>
        <p:nvSpPr>
          <p:cNvPr id="125161" name="Text Box 233"/>
          <p:cNvSpPr txBox="1">
            <a:spLocks noChangeArrowheads="1"/>
          </p:cNvSpPr>
          <p:nvPr/>
        </p:nvSpPr>
        <p:spPr bwMode="auto">
          <a:xfrm>
            <a:off x="333375" y="635000"/>
            <a:ext cx="6191250" cy="1158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ja-JP" altLang="en-US">
                <a:solidFill>
                  <a:schemeClr val="bg2"/>
                </a:solidFill>
                <a:latin typeface="HG丸ｺﾞｼｯｸM-PRO" panose="020F0600000000000000" pitchFamily="50" charset="-128"/>
              </a:rPr>
              <a:t>　</a:t>
            </a:r>
            <a:r>
              <a:rPr lang="ja-JP" altLang="en-US">
                <a:solidFill>
                  <a:srgbClr val="5F5F5F"/>
                </a:solidFill>
                <a:latin typeface="HG丸ｺﾞｼｯｸM-PRO" panose="020F0600000000000000" pitchFamily="50" charset="-128"/>
              </a:rPr>
              <a:t>災害が発生した時、事業継続のために実施する対応とその担当責任者を整理します。</a:t>
            </a:r>
          </a:p>
          <a:p>
            <a:endParaRPr lang="ja-JP" altLang="en-US">
              <a:solidFill>
                <a:srgbClr val="5F5F5F"/>
              </a:solidFill>
              <a:latin typeface="HG丸ｺﾞｼｯｸM-PRO" panose="020F0600000000000000" pitchFamily="50" charset="-128"/>
            </a:endParaRPr>
          </a:p>
          <a:p>
            <a:endParaRPr lang="ja-JP" altLang="en-US">
              <a:solidFill>
                <a:schemeClr val="bg2"/>
              </a:solidFill>
              <a:latin typeface="HG丸ｺﾞｼｯｸM-PRO" panose="020F0600000000000000" pitchFamily="50" charset="-128"/>
            </a:endParaRPr>
          </a:p>
          <a:p>
            <a:endParaRPr lang="ja-JP" altLang="en-US" sz="1400"/>
          </a:p>
          <a:p>
            <a:r>
              <a:rPr lang="ja-JP" altLang="en-US" sz="1400"/>
              <a:t>（１）ＢＣＰ対応と体制</a:t>
            </a:r>
            <a:endParaRPr lang="ja-JP" altLang="en-US" sz="1400">
              <a:solidFill>
                <a:srgbClr val="FF9933"/>
              </a:solidFill>
              <a:latin typeface="HG丸ｺﾞｼｯｸM-PRO" panose="020F0600000000000000" pitchFamily="50" charset="-128"/>
            </a:endParaRPr>
          </a:p>
          <a:p>
            <a:endParaRPr lang="en-US" altLang="ja-JP" sz="1200">
              <a:solidFill>
                <a:srgbClr val="FF9933"/>
              </a:solidFill>
              <a:latin typeface="HG丸ｺﾞｼｯｸM-PRO" panose="020F0600000000000000" pitchFamily="50" charset="-128"/>
            </a:endParaRPr>
          </a:p>
        </p:txBody>
      </p:sp>
      <p:sp>
        <p:nvSpPr>
          <p:cNvPr id="125164" name="Text Box 236"/>
          <p:cNvSpPr txBox="1">
            <a:spLocks noChangeArrowheads="1"/>
          </p:cNvSpPr>
          <p:nvPr/>
        </p:nvSpPr>
        <p:spPr bwMode="auto">
          <a:xfrm>
            <a:off x="44450" y="57150"/>
            <a:ext cx="3024188"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ja-JP" altLang="en-US" sz="2000">
                <a:latin typeface="HG丸ｺﾞｼｯｸM-PRO" panose="020F0600000000000000" pitchFamily="50" charset="-128"/>
              </a:rPr>
              <a:t>３．事業継続のために</a:t>
            </a:r>
          </a:p>
        </p:txBody>
      </p:sp>
      <p:sp>
        <p:nvSpPr>
          <p:cNvPr id="125167" name="AutoShape 239"/>
          <p:cNvSpPr>
            <a:spLocks noChangeArrowheads="1"/>
          </p:cNvSpPr>
          <p:nvPr/>
        </p:nvSpPr>
        <p:spPr bwMode="auto">
          <a:xfrm rot="5400000">
            <a:off x="-288925" y="7245350"/>
            <a:ext cx="3575050" cy="215900"/>
          </a:xfrm>
          <a:prstGeom prst="homePlate">
            <a:avLst>
              <a:gd name="adj" fmla="val 143816"/>
            </a:avLst>
          </a:prstGeom>
          <a:gradFill rotWithShape="1">
            <a:gsLst>
              <a:gs pos="0">
                <a:srgbClr val="DDDDDD"/>
              </a:gs>
              <a:gs pos="100000">
                <a:srgbClr val="DDDDDD">
                  <a:gamma/>
                  <a:tint val="0"/>
                  <a:invGamma/>
                </a:srgbClr>
              </a:gs>
            </a:gsLst>
            <a:lin ang="0" scaled="1"/>
          </a:gradFill>
          <a:ln w="6350">
            <a:solidFill>
              <a:schemeClr val="bg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nchorCtr="1"/>
          <a:lstStyle/>
          <a:p>
            <a:pPr algn="ctr"/>
            <a:r>
              <a:rPr lang="ja-JP" altLang="en-US" sz="1200"/>
              <a:t>復旧活動</a:t>
            </a:r>
          </a:p>
        </p:txBody>
      </p:sp>
      <p:sp>
        <p:nvSpPr>
          <p:cNvPr id="125150" name="AutoShape 222"/>
          <p:cNvSpPr>
            <a:spLocks noChangeArrowheads="1"/>
          </p:cNvSpPr>
          <p:nvPr/>
        </p:nvSpPr>
        <p:spPr bwMode="auto">
          <a:xfrm rot="5400000">
            <a:off x="83344" y="4314032"/>
            <a:ext cx="2827337" cy="215900"/>
          </a:xfrm>
          <a:prstGeom prst="homePlate">
            <a:avLst>
              <a:gd name="adj" fmla="val 113738"/>
            </a:avLst>
          </a:prstGeom>
          <a:gradFill rotWithShape="1">
            <a:gsLst>
              <a:gs pos="0">
                <a:srgbClr val="DDDDDD"/>
              </a:gs>
              <a:gs pos="100000">
                <a:srgbClr val="DDDDDD">
                  <a:gamma/>
                  <a:tint val="0"/>
                  <a:invGamma/>
                </a:srgbClr>
              </a:gs>
            </a:gsLst>
            <a:lin ang="0" scaled="1"/>
          </a:gradFill>
          <a:ln w="6350">
            <a:solidFill>
              <a:schemeClr val="bg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nchorCtr="1"/>
          <a:lstStyle/>
          <a:p>
            <a:pPr algn="ctr"/>
            <a:r>
              <a:rPr lang="ja-JP" altLang="en-US" sz="1200"/>
              <a:t>初動対応</a:t>
            </a:r>
          </a:p>
        </p:txBody>
      </p:sp>
      <p:sp>
        <p:nvSpPr>
          <p:cNvPr id="125168" name="Text Box 240"/>
          <p:cNvSpPr txBox="1">
            <a:spLocks noChangeArrowheads="1"/>
          </p:cNvSpPr>
          <p:nvPr/>
        </p:nvSpPr>
        <p:spPr bwMode="auto">
          <a:xfrm>
            <a:off x="3295650" y="9647238"/>
            <a:ext cx="265113" cy="27463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28575">
                <a:solidFill>
                  <a:srgbClr val="00FF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pPr algn="ctr"/>
            <a:r>
              <a:rPr lang="en-US" altLang="ja-JP" sz="1200" b="1">
                <a:solidFill>
                  <a:srgbClr val="3333FF"/>
                </a:solidFill>
                <a:effectLst>
                  <a:outerShdw blurRad="38100" dist="38100" dir="2700000" algn="tl">
                    <a:srgbClr val="C0C0C0"/>
                  </a:outerShdw>
                </a:effectLst>
                <a:ea typeface="ＭＳ Ｐゴシック" panose="020B0600070205080204" pitchFamily="50" charset="-128"/>
              </a:rPr>
              <a:t>6</a:t>
            </a:r>
          </a:p>
        </p:txBody>
      </p:sp>
      <p:sp>
        <p:nvSpPr>
          <p:cNvPr id="125177" name="Text Box 249"/>
          <p:cNvSpPr txBox="1">
            <a:spLocks noChangeArrowheads="1"/>
          </p:cNvSpPr>
          <p:nvPr/>
        </p:nvSpPr>
        <p:spPr bwMode="auto">
          <a:xfrm>
            <a:off x="476250" y="847725"/>
            <a:ext cx="6308725" cy="39687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28575">
                <a:solidFill>
                  <a:srgbClr val="00FF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lvl1pPr marL="85725" indent="-85725">
              <a:defRPr kumimoji="1">
                <a:solidFill>
                  <a:schemeClr val="tx1"/>
                </a:solidFill>
                <a:latin typeface="Arial" panose="020B0604020202020204" pitchFamily="34" charset="0"/>
                <a:ea typeface="ＭＳ Ｐゴシック" panose="020B0600070205080204" pitchFamily="50" charset="-128"/>
              </a:defRPr>
            </a:lvl1pPr>
            <a:lvl2pPr>
              <a:defRPr kumimoji="1">
                <a:solidFill>
                  <a:schemeClr val="tx1"/>
                </a:solidFill>
                <a:latin typeface="Arial" panose="020B0604020202020204" pitchFamily="34" charset="0"/>
                <a:ea typeface="ＭＳ Ｐゴシック" panose="020B0600070205080204" pitchFamily="50" charset="-128"/>
              </a:defRPr>
            </a:lvl2pPr>
            <a:lvl3pPr>
              <a:defRPr kumimoji="1">
                <a:solidFill>
                  <a:schemeClr val="tx1"/>
                </a:solidFill>
                <a:latin typeface="Arial" panose="020B0604020202020204" pitchFamily="34" charset="0"/>
                <a:ea typeface="ＭＳ Ｐゴシック" panose="020B0600070205080204" pitchFamily="50" charset="-128"/>
              </a:defRPr>
            </a:lvl3pPr>
            <a:lvl4pPr>
              <a:defRPr kumimoji="1">
                <a:solidFill>
                  <a:schemeClr val="tx1"/>
                </a:solidFill>
                <a:latin typeface="Arial" panose="020B0604020202020204" pitchFamily="34" charset="0"/>
                <a:ea typeface="ＭＳ Ｐゴシック" panose="020B0600070205080204" pitchFamily="50" charset="-128"/>
              </a:defRPr>
            </a:lvl4pPr>
            <a:lvl5pPr>
              <a:defRPr kumimoji="1">
                <a:solidFill>
                  <a:schemeClr val="tx1"/>
                </a:solidFill>
                <a:latin typeface="Arial" panose="020B0604020202020204" pitchFamily="34" charset="0"/>
                <a:ea typeface="ＭＳ Ｐゴシック" panose="020B0600070205080204" pitchFamily="50" charset="-128"/>
              </a:defRPr>
            </a:lvl5pPr>
            <a:lvl6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en-US" altLang="ja-JP" i="1">
                <a:solidFill>
                  <a:schemeClr val="hlink"/>
                </a:solidFill>
                <a:ea typeface="HG丸ｺﾞｼｯｸM-PRO" panose="020F0600000000000000" pitchFamily="50" charset="-128"/>
              </a:rPr>
              <a:t>※</a:t>
            </a:r>
            <a:r>
              <a:rPr lang="ja-JP" altLang="en-US" i="1">
                <a:solidFill>
                  <a:schemeClr val="hlink"/>
                </a:solidFill>
                <a:ea typeface="HG丸ｺﾞｼｯｸM-PRO" panose="020F0600000000000000" pitchFamily="50" charset="-128"/>
              </a:rPr>
              <a:t>東海地震に関する情報（観測・注意・予知情報）が発表された場合には、警戒宣言やあらかじめ決められている市町村の防災計画等に従って、適切な行動をしてください。</a:t>
            </a:r>
          </a:p>
        </p:txBody>
      </p:sp>
      <p:graphicFrame>
        <p:nvGraphicFramePr>
          <p:cNvPr id="125195" name="Group 267"/>
          <p:cNvGraphicFramePr>
            <a:graphicFrameLocks noGrp="1"/>
          </p:cNvGraphicFramePr>
          <p:nvPr/>
        </p:nvGraphicFramePr>
        <p:xfrm>
          <a:off x="404813" y="9231313"/>
          <a:ext cx="6184900" cy="396875"/>
        </p:xfrm>
        <a:graphic>
          <a:graphicData uri="http://schemas.openxmlformats.org/drawingml/2006/table">
            <a:tbl>
              <a:tblPr/>
              <a:tblGrid>
                <a:gridCol w="1249362">
                  <a:extLst>
                    <a:ext uri="{9D8B030D-6E8A-4147-A177-3AD203B41FA5}">
                      <a16:colId xmlns:a16="http://schemas.microsoft.com/office/drawing/2014/main" val="1959459737"/>
                    </a:ext>
                  </a:extLst>
                </a:gridCol>
                <a:gridCol w="1046163">
                  <a:extLst>
                    <a:ext uri="{9D8B030D-6E8A-4147-A177-3AD203B41FA5}">
                      <a16:colId xmlns:a16="http://schemas.microsoft.com/office/drawing/2014/main" val="103762660"/>
                    </a:ext>
                  </a:extLst>
                </a:gridCol>
                <a:gridCol w="3889375">
                  <a:extLst>
                    <a:ext uri="{9D8B030D-6E8A-4147-A177-3AD203B41FA5}">
                      <a16:colId xmlns:a16="http://schemas.microsoft.com/office/drawing/2014/main" val="3404940271"/>
                    </a:ext>
                  </a:extLst>
                </a:gridCol>
              </a:tblGrid>
              <a:tr h="384175">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BCP</a:t>
                      </a: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対応要員以外の従業員</a:t>
                      </a:r>
                    </a:p>
                  </a:txBody>
                  <a:tcPr marL="90000" marR="90000" marT="46800" marB="468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初動対応</a:t>
                      </a:r>
                    </a:p>
                  </a:txBody>
                  <a:tcPr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Arial" panose="020B0604020202020204" pitchFamily="34" charset="0"/>
                          <a:ea typeface="HG丸ｺﾞｼｯｸM-PRO" panose="020F0600000000000000" pitchFamily="50" charset="-128"/>
                        </a:rPr>
                        <a:t>・決められたルール（従業員携帯カードに記載）</a:t>
                      </a: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に基づく対応</a:t>
                      </a:r>
                    </a:p>
                  </a:txBody>
                  <a:tcPr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300138829"/>
                  </a:ext>
                </a:extLst>
              </a:tr>
            </a:tbl>
          </a:graphicData>
        </a:graphic>
      </p:graphicFrame>
      <p:sp>
        <p:nvSpPr>
          <p:cNvPr id="125202" name="AutoShape 274"/>
          <p:cNvSpPr>
            <a:spLocks noChangeArrowheads="1"/>
          </p:cNvSpPr>
          <p:nvPr/>
        </p:nvSpPr>
        <p:spPr bwMode="auto">
          <a:xfrm>
            <a:off x="4752975" y="1136650"/>
            <a:ext cx="2060575" cy="360363"/>
          </a:xfrm>
          <a:prstGeom prst="wedgeRectCallout">
            <a:avLst>
              <a:gd name="adj1" fmla="val 18565"/>
              <a:gd name="adj2" fmla="val 152204"/>
            </a:avLst>
          </a:prstGeom>
          <a:solidFill>
            <a:srgbClr val="E5FFB7"/>
          </a:solidFill>
          <a:ln w="9525">
            <a:solidFill>
              <a:srgbClr val="0033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r>
              <a:rPr lang="ja-JP" altLang="en-US" sz="900">
                <a:solidFill>
                  <a:srgbClr val="003300"/>
                </a:solidFill>
              </a:rPr>
              <a:t>担当責任者が不在の場合もありますので、副担当も決めておきましょう。</a:t>
            </a:r>
          </a:p>
        </p:txBody>
      </p:sp>
      <p:sp>
        <p:nvSpPr>
          <p:cNvPr id="125203" name="AutoShape 275"/>
          <p:cNvSpPr>
            <a:spLocks noChangeArrowheads="1"/>
          </p:cNvSpPr>
          <p:nvPr/>
        </p:nvSpPr>
        <p:spPr bwMode="auto">
          <a:xfrm>
            <a:off x="4581525" y="8983663"/>
            <a:ext cx="1844675" cy="363537"/>
          </a:xfrm>
          <a:prstGeom prst="wedgeRectCallout">
            <a:avLst>
              <a:gd name="adj1" fmla="val 29176"/>
              <a:gd name="adj2" fmla="val -76870"/>
            </a:avLst>
          </a:prstGeom>
          <a:solidFill>
            <a:srgbClr val="E5FFB7"/>
          </a:solidFill>
          <a:ln w="9525">
            <a:solidFill>
              <a:srgbClr val="0033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r>
              <a:rPr lang="ja-JP" altLang="en-US" sz="900">
                <a:solidFill>
                  <a:srgbClr val="003300"/>
                </a:solidFill>
              </a:rPr>
              <a:t>ここで決めた担当責任者は、</a:t>
            </a:r>
          </a:p>
          <a:p>
            <a:r>
              <a:rPr lang="ja-JP" altLang="en-US" sz="900">
                <a:solidFill>
                  <a:srgbClr val="003300"/>
                </a:solidFill>
              </a:rPr>
              <a:t>従業員全員に周知しましょう。</a:t>
            </a:r>
          </a:p>
        </p:txBody>
      </p:sp>
      <p:sp>
        <p:nvSpPr>
          <p:cNvPr id="125204" name="AutoShape 276"/>
          <p:cNvSpPr>
            <a:spLocks noChangeArrowheads="1"/>
          </p:cNvSpPr>
          <p:nvPr/>
        </p:nvSpPr>
        <p:spPr bwMode="auto">
          <a:xfrm>
            <a:off x="44450" y="3944938"/>
            <a:ext cx="1152525" cy="647700"/>
          </a:xfrm>
          <a:prstGeom prst="wedgeRectCallout">
            <a:avLst>
              <a:gd name="adj1" fmla="val -1931"/>
              <a:gd name="adj2" fmla="val -99755"/>
            </a:avLst>
          </a:prstGeom>
          <a:solidFill>
            <a:srgbClr val="E5FFB7"/>
          </a:solidFill>
          <a:ln w="9525">
            <a:solidFill>
              <a:srgbClr val="0033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r>
              <a:rPr lang="ja-JP" altLang="en-US" sz="900">
                <a:solidFill>
                  <a:srgbClr val="003300"/>
                </a:solidFill>
                <a:latin typeface="HG丸ｺﾞｼｯｸM-PRO" panose="020F0600000000000000" pitchFamily="50" charset="-128"/>
              </a:rPr>
              <a:t>「震度</a:t>
            </a:r>
            <a:r>
              <a:rPr lang="en-US" altLang="ja-JP" sz="900">
                <a:solidFill>
                  <a:srgbClr val="003300"/>
                </a:solidFill>
                <a:latin typeface="HG丸ｺﾞｼｯｸM-PRO" panose="020F0600000000000000" pitchFamily="50" charset="-128"/>
              </a:rPr>
              <a:t>5</a:t>
            </a:r>
            <a:r>
              <a:rPr lang="ja-JP" altLang="en-US" sz="900">
                <a:solidFill>
                  <a:srgbClr val="003300"/>
                </a:solidFill>
                <a:latin typeface="HG丸ｺﾞｼｯｸM-PRO" panose="020F0600000000000000" pitchFamily="50" charset="-128"/>
              </a:rPr>
              <a:t>強以上で発動する」など、発動基準を決めておきましょう。</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5359" name="Group 127"/>
          <p:cNvGraphicFramePr>
            <a:graphicFrameLocks noGrp="1"/>
          </p:cNvGraphicFramePr>
          <p:nvPr/>
        </p:nvGraphicFramePr>
        <p:xfrm>
          <a:off x="549275" y="7404100"/>
          <a:ext cx="5832475" cy="1590675"/>
        </p:xfrm>
        <a:graphic>
          <a:graphicData uri="http://schemas.openxmlformats.org/drawingml/2006/table">
            <a:tbl>
              <a:tblPr/>
              <a:tblGrid>
                <a:gridCol w="2089150">
                  <a:extLst>
                    <a:ext uri="{9D8B030D-6E8A-4147-A177-3AD203B41FA5}">
                      <a16:colId xmlns:a16="http://schemas.microsoft.com/office/drawing/2014/main" val="3690802724"/>
                    </a:ext>
                  </a:extLst>
                </a:gridCol>
                <a:gridCol w="3743325">
                  <a:extLst>
                    <a:ext uri="{9D8B030D-6E8A-4147-A177-3AD203B41FA5}">
                      <a16:colId xmlns:a16="http://schemas.microsoft.com/office/drawing/2014/main" val="917826906"/>
                    </a:ext>
                  </a:extLst>
                </a:gridCol>
              </a:tblGrid>
              <a:tr h="284163">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smtClean="0">
                          <a:ln>
                            <a:noFill/>
                          </a:ln>
                          <a:solidFill>
                            <a:schemeClr val="tx1"/>
                          </a:solidFill>
                          <a:effectLst/>
                          <a:latin typeface="Arial" panose="020B0604020202020204" pitchFamily="34" charset="0"/>
                          <a:ea typeface="HG丸ｺﾞｼｯｸM-PRO" panose="020F0600000000000000" pitchFamily="50" charset="-128"/>
                        </a:rPr>
                        <a:t>項　目</a:t>
                      </a:r>
                    </a:p>
                  </a:txBody>
                  <a:tcP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smtClean="0">
                          <a:ln>
                            <a:noFill/>
                          </a:ln>
                          <a:solidFill>
                            <a:schemeClr val="tx1"/>
                          </a:solidFill>
                          <a:effectLst/>
                          <a:latin typeface="Arial" panose="020B0604020202020204" pitchFamily="34" charset="0"/>
                          <a:ea typeface="HG丸ｺﾞｼｯｸM-PRO" panose="020F0600000000000000" pitchFamily="50" charset="-128"/>
                        </a:rPr>
                        <a:t>具体的な対応策</a:t>
                      </a:r>
                    </a:p>
                  </a:txBody>
                  <a:tcP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DDDDDD"/>
                    </a:solidFill>
                  </a:tcPr>
                </a:tc>
                <a:extLst>
                  <a:ext uri="{0D108BD9-81ED-4DB2-BD59-A6C34878D82A}">
                    <a16:rowId xmlns:a16="http://schemas.microsoft.com/office/drawing/2014/main" val="1319132127"/>
                  </a:ext>
                </a:extLst>
              </a:tr>
              <a:tr h="415925">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200" b="1" i="1" u="none" strike="noStrike" cap="none" normalizeH="0" baseline="0" smtClean="0">
                          <a:ln>
                            <a:noFill/>
                          </a:ln>
                          <a:solidFill>
                            <a:srgbClr val="800000"/>
                          </a:solidFill>
                          <a:effectLst/>
                          <a:latin typeface="Arial" panose="020B0604020202020204" pitchFamily="34" charset="0"/>
                          <a:ea typeface="ＭＳ Ｐ明朝" panose="02020600040205080304" pitchFamily="18" charset="-128"/>
                        </a:rPr>
                        <a:t>共同防災訓練への参加</a:t>
                      </a:r>
                    </a:p>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200" b="1" i="1" u="none" strike="noStrike" cap="none" normalizeH="0" baseline="0" smtClean="0">
                          <a:ln>
                            <a:noFill/>
                          </a:ln>
                          <a:solidFill>
                            <a:srgbClr val="800000"/>
                          </a:solidFill>
                          <a:effectLst/>
                          <a:latin typeface="Arial" panose="020B0604020202020204" pitchFamily="34" charset="0"/>
                          <a:ea typeface="ＭＳ Ｐ明朝" panose="02020600040205080304" pitchFamily="18" charset="-128"/>
                        </a:rPr>
                        <a:t>（平時）</a:t>
                      </a:r>
                    </a:p>
                  </a:txBody>
                  <a:tcP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200" b="1" i="1" u="none" strike="noStrike" cap="none" normalizeH="0" baseline="0" smtClean="0">
                          <a:ln>
                            <a:noFill/>
                          </a:ln>
                          <a:solidFill>
                            <a:srgbClr val="800000"/>
                          </a:solidFill>
                          <a:effectLst/>
                          <a:latin typeface="Arial" panose="020B0604020202020204" pitchFamily="34" charset="0"/>
                          <a:ea typeface="ＭＳ Ｐ明朝" panose="02020600040205080304" pitchFamily="18" charset="-128"/>
                        </a:rPr>
                        <a:t>地域の防災訓練に積極的に参加し、平時から地域と連携して地域防災に取り組む。</a:t>
                      </a:r>
                    </a:p>
                  </a:txBody>
                  <a:tcP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519372601"/>
                  </a:ext>
                </a:extLst>
              </a:tr>
              <a:tr h="415925">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200" b="1" i="1" u="none" strike="noStrike" cap="none" normalizeH="0" baseline="0" smtClean="0">
                          <a:ln>
                            <a:noFill/>
                          </a:ln>
                          <a:solidFill>
                            <a:srgbClr val="800000"/>
                          </a:solidFill>
                          <a:effectLst/>
                          <a:latin typeface="Arial" panose="020B0604020202020204" pitchFamily="34" charset="0"/>
                          <a:ea typeface="ＭＳ Ｐ明朝" panose="02020600040205080304" pitchFamily="18" charset="-128"/>
                        </a:rPr>
                        <a:t>初期消火活動</a:t>
                      </a:r>
                    </a:p>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200" b="1" i="1" u="none" strike="noStrike" cap="none" normalizeH="0" baseline="0" smtClean="0">
                          <a:ln>
                            <a:noFill/>
                          </a:ln>
                          <a:solidFill>
                            <a:srgbClr val="800000"/>
                          </a:solidFill>
                          <a:effectLst/>
                          <a:latin typeface="Arial" panose="020B0604020202020204" pitchFamily="34" charset="0"/>
                          <a:ea typeface="ＭＳ Ｐ明朝" panose="02020600040205080304" pitchFamily="18" charset="-128"/>
                        </a:rPr>
                        <a:t>（発災直後）</a:t>
                      </a:r>
                    </a:p>
                  </a:txBody>
                  <a:tcP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200" b="1" i="1" u="none" strike="noStrike" cap="none" normalizeH="0" baseline="0" smtClean="0">
                          <a:ln>
                            <a:noFill/>
                          </a:ln>
                          <a:solidFill>
                            <a:srgbClr val="800000"/>
                          </a:solidFill>
                          <a:effectLst/>
                          <a:latin typeface="Arial" panose="020B0604020202020204" pitchFamily="34" charset="0"/>
                          <a:ea typeface="ＭＳ Ｐ明朝" panose="02020600040205080304" pitchFamily="18" charset="-128"/>
                        </a:rPr>
                        <a:t>本社工場周辺で火災が発生した場合に初期消火に協力し、周辺地域の安全確保に努める。</a:t>
                      </a:r>
                    </a:p>
                  </a:txBody>
                  <a:tcP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493803879"/>
                  </a:ext>
                </a:extLst>
              </a:tr>
              <a:tr h="474663">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200" b="1" i="1" u="none" strike="noStrike" cap="none" normalizeH="0" baseline="0" smtClean="0">
                          <a:ln>
                            <a:noFill/>
                          </a:ln>
                          <a:solidFill>
                            <a:srgbClr val="800000"/>
                          </a:solidFill>
                          <a:effectLst/>
                          <a:latin typeface="Arial" panose="020B0604020202020204" pitchFamily="34" charset="0"/>
                          <a:ea typeface="ＭＳ Ｐ明朝" panose="02020600040205080304" pitchFamily="18" charset="-128"/>
                        </a:rPr>
                        <a:t>片付け</a:t>
                      </a:r>
                    </a:p>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200" b="1" i="1" u="none" strike="noStrike" cap="none" normalizeH="0" baseline="0" smtClean="0">
                          <a:ln>
                            <a:noFill/>
                          </a:ln>
                          <a:solidFill>
                            <a:srgbClr val="800000"/>
                          </a:solidFill>
                          <a:effectLst/>
                          <a:latin typeface="Arial" panose="020B0604020202020204" pitchFamily="34" charset="0"/>
                          <a:ea typeface="ＭＳ Ｐ明朝" panose="02020600040205080304" pitchFamily="18" charset="-128"/>
                        </a:rPr>
                        <a:t>（発災から数日間）</a:t>
                      </a:r>
                    </a:p>
                  </a:txBody>
                  <a:tcP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200" b="1" i="1" u="none" strike="noStrike" cap="none" normalizeH="0" baseline="0" smtClean="0">
                          <a:ln>
                            <a:noFill/>
                          </a:ln>
                          <a:solidFill>
                            <a:srgbClr val="800000"/>
                          </a:solidFill>
                          <a:effectLst/>
                          <a:latin typeface="Arial" panose="020B0604020202020204" pitchFamily="34" charset="0"/>
                          <a:ea typeface="ＭＳ Ｐ明朝" panose="02020600040205080304" pitchFamily="18" charset="-128"/>
                        </a:rPr>
                        <a:t>本社工場周辺での被災建物の片付け等の活動に協力し、周辺地域の復旧活動に貢献する。</a:t>
                      </a:r>
                    </a:p>
                  </a:txBody>
                  <a:tcP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774270952"/>
                  </a:ext>
                </a:extLst>
              </a:tr>
            </a:tbl>
          </a:graphicData>
        </a:graphic>
      </p:graphicFrame>
      <p:graphicFrame>
        <p:nvGraphicFramePr>
          <p:cNvPr id="95358" name="Group 126"/>
          <p:cNvGraphicFramePr>
            <a:graphicFrameLocks noGrp="1"/>
          </p:cNvGraphicFramePr>
          <p:nvPr/>
        </p:nvGraphicFramePr>
        <p:xfrm>
          <a:off x="549275" y="4837113"/>
          <a:ext cx="5832475" cy="1233487"/>
        </p:xfrm>
        <a:graphic>
          <a:graphicData uri="http://schemas.openxmlformats.org/drawingml/2006/table">
            <a:tbl>
              <a:tblPr/>
              <a:tblGrid>
                <a:gridCol w="3600450">
                  <a:extLst>
                    <a:ext uri="{9D8B030D-6E8A-4147-A177-3AD203B41FA5}">
                      <a16:colId xmlns:a16="http://schemas.microsoft.com/office/drawing/2014/main" val="3949340522"/>
                    </a:ext>
                  </a:extLst>
                </a:gridCol>
                <a:gridCol w="2232025">
                  <a:extLst>
                    <a:ext uri="{9D8B030D-6E8A-4147-A177-3AD203B41FA5}">
                      <a16:colId xmlns:a16="http://schemas.microsoft.com/office/drawing/2014/main" val="3114029573"/>
                    </a:ext>
                  </a:extLst>
                </a:gridCol>
              </a:tblGrid>
              <a:tr h="284163">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チェックすべき箇所・項目</a:t>
                      </a:r>
                    </a:p>
                  </a:txBody>
                  <a:tcP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確認者</a:t>
                      </a:r>
                    </a:p>
                  </a:txBody>
                  <a:tcP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DDDDDD"/>
                    </a:solidFill>
                  </a:tcPr>
                </a:tc>
                <a:extLst>
                  <a:ext uri="{0D108BD9-81ED-4DB2-BD59-A6C34878D82A}">
                    <a16:rowId xmlns:a16="http://schemas.microsoft.com/office/drawing/2014/main" val="186679"/>
                  </a:ext>
                </a:extLst>
              </a:tr>
              <a:tr h="474663">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2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危険物倉庫・可燃物保管場所</a:t>
                      </a:r>
                    </a:p>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2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（初期消火活動）</a:t>
                      </a:r>
                    </a:p>
                  </a:txBody>
                  <a:tcP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2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総務部 ○○課長</a:t>
                      </a:r>
                    </a:p>
                  </a:txBody>
                  <a:tcP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825159180"/>
                  </a:ext>
                </a:extLst>
              </a:tr>
              <a:tr h="474663">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2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機械油保管場所</a:t>
                      </a:r>
                    </a:p>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2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（機械油の漏洩防止）</a:t>
                      </a:r>
                    </a:p>
                  </a:txBody>
                  <a:tcP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2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生産部 ○○課長</a:t>
                      </a:r>
                    </a:p>
                  </a:txBody>
                  <a:tcP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623061634"/>
                  </a:ext>
                </a:extLst>
              </a:tr>
            </a:tbl>
          </a:graphicData>
        </a:graphic>
      </p:graphicFrame>
      <p:sp>
        <p:nvSpPr>
          <p:cNvPr id="95278" name="Text Box 46"/>
          <p:cNvSpPr txBox="1">
            <a:spLocks noChangeArrowheads="1"/>
          </p:cNvSpPr>
          <p:nvPr/>
        </p:nvSpPr>
        <p:spPr bwMode="auto">
          <a:xfrm>
            <a:off x="404813" y="4262438"/>
            <a:ext cx="6119812"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ja-JP" altLang="en-US" sz="1400"/>
              <a:t>－二次災害防止－</a:t>
            </a:r>
            <a:endParaRPr lang="ja-JP" altLang="en-US" sz="1400">
              <a:solidFill>
                <a:srgbClr val="FF9933"/>
              </a:solidFill>
              <a:latin typeface="HG丸ｺﾞｼｯｸM-PRO" panose="020F0600000000000000" pitchFamily="50" charset="-128"/>
            </a:endParaRPr>
          </a:p>
        </p:txBody>
      </p:sp>
      <p:sp>
        <p:nvSpPr>
          <p:cNvPr id="95280" name="Text Box 48"/>
          <p:cNvSpPr txBox="1">
            <a:spLocks noChangeArrowheads="1"/>
          </p:cNvSpPr>
          <p:nvPr/>
        </p:nvSpPr>
        <p:spPr bwMode="auto">
          <a:xfrm>
            <a:off x="404813" y="6396038"/>
            <a:ext cx="6119812"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ja-JP" altLang="en-US" sz="1400"/>
              <a:t>－地域貢献－</a:t>
            </a:r>
            <a:endParaRPr lang="ja-JP" altLang="en-US">
              <a:solidFill>
                <a:schemeClr val="accent2"/>
              </a:solidFill>
              <a:latin typeface="HG丸ｺﾞｼｯｸM-PRO" panose="020F0600000000000000" pitchFamily="50" charset="-128"/>
            </a:endParaRPr>
          </a:p>
        </p:txBody>
      </p:sp>
      <p:sp>
        <p:nvSpPr>
          <p:cNvPr id="95281" name="Text Box 49"/>
          <p:cNvSpPr txBox="1">
            <a:spLocks noChangeArrowheads="1"/>
          </p:cNvSpPr>
          <p:nvPr/>
        </p:nvSpPr>
        <p:spPr bwMode="auto">
          <a:xfrm>
            <a:off x="3295650" y="9647238"/>
            <a:ext cx="265113" cy="27463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28575">
                <a:solidFill>
                  <a:srgbClr val="00FF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pPr algn="ctr"/>
            <a:r>
              <a:rPr lang="en-US" altLang="ja-JP" sz="1200" b="1">
                <a:solidFill>
                  <a:srgbClr val="3333FF"/>
                </a:solidFill>
                <a:effectLst>
                  <a:outerShdw blurRad="38100" dist="38100" dir="2700000" algn="tl">
                    <a:srgbClr val="C0C0C0"/>
                  </a:outerShdw>
                </a:effectLst>
                <a:ea typeface="ＭＳ Ｐゴシック" panose="020B0600070205080204" pitchFamily="50" charset="-128"/>
              </a:rPr>
              <a:t>7</a:t>
            </a:r>
          </a:p>
        </p:txBody>
      </p:sp>
      <p:graphicFrame>
        <p:nvGraphicFramePr>
          <p:cNvPr id="95321" name="Group 89"/>
          <p:cNvGraphicFramePr>
            <a:graphicFrameLocks noGrp="1"/>
          </p:cNvGraphicFramePr>
          <p:nvPr/>
        </p:nvGraphicFramePr>
        <p:xfrm>
          <a:off x="584200" y="1784350"/>
          <a:ext cx="5832475" cy="1674813"/>
        </p:xfrm>
        <a:graphic>
          <a:graphicData uri="http://schemas.openxmlformats.org/drawingml/2006/table">
            <a:tbl>
              <a:tblPr/>
              <a:tblGrid>
                <a:gridCol w="1150938">
                  <a:extLst>
                    <a:ext uri="{9D8B030D-6E8A-4147-A177-3AD203B41FA5}">
                      <a16:colId xmlns:a16="http://schemas.microsoft.com/office/drawing/2014/main" val="423579658"/>
                    </a:ext>
                  </a:extLst>
                </a:gridCol>
                <a:gridCol w="4681537">
                  <a:extLst>
                    <a:ext uri="{9D8B030D-6E8A-4147-A177-3AD203B41FA5}">
                      <a16:colId xmlns:a16="http://schemas.microsoft.com/office/drawing/2014/main" val="2378182229"/>
                    </a:ext>
                  </a:extLst>
                </a:gridCol>
              </a:tblGrid>
              <a:tr h="792163">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安否確認手段</a:t>
                      </a:r>
                    </a:p>
                  </a:txBody>
                  <a:tcPr marL="90000" marR="90000" marT="46800" marB="468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2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・携帯メールによる一斉確認（メーリングリスト）</a:t>
                      </a:r>
                    </a:p>
                  </a:txBody>
                  <a:tcPr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62869278"/>
                  </a:ext>
                </a:extLst>
              </a:tr>
              <a:tr h="882650">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安否確認</a:t>
                      </a:r>
                    </a:p>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実施基準</a:t>
                      </a:r>
                    </a:p>
                  </a:txBody>
                  <a:tcPr marL="90000" marR="90000" marT="46800" marB="468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2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・愛知県内で「震度５強」以上の地震が発生した時</a:t>
                      </a:r>
                    </a:p>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2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・その他社長が必要と判断した場合</a:t>
                      </a:r>
                      <a:endParaRPr kumimoji="1" lang="ja-JP" altLang="en-US"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426878157"/>
                  </a:ext>
                </a:extLst>
              </a:tr>
            </a:tbl>
          </a:graphicData>
        </a:graphic>
      </p:graphicFrame>
      <p:sp>
        <p:nvSpPr>
          <p:cNvPr id="95299" name="Text Box 67"/>
          <p:cNvSpPr txBox="1">
            <a:spLocks noChangeArrowheads="1"/>
          </p:cNvSpPr>
          <p:nvPr/>
        </p:nvSpPr>
        <p:spPr bwMode="auto">
          <a:xfrm>
            <a:off x="404813" y="1136650"/>
            <a:ext cx="6119812" cy="306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ja-JP" altLang="en-US" sz="1400"/>
              <a:t>－安否確認－</a:t>
            </a:r>
            <a:endParaRPr lang="ja-JP" altLang="en-US">
              <a:solidFill>
                <a:schemeClr val="accent2"/>
              </a:solidFill>
            </a:endParaRPr>
          </a:p>
        </p:txBody>
      </p:sp>
      <p:sp>
        <p:nvSpPr>
          <p:cNvPr id="95303" name="Text Box 71"/>
          <p:cNvSpPr txBox="1">
            <a:spLocks noChangeArrowheads="1"/>
          </p:cNvSpPr>
          <p:nvPr/>
        </p:nvSpPr>
        <p:spPr bwMode="auto">
          <a:xfrm>
            <a:off x="333375" y="703263"/>
            <a:ext cx="6191250" cy="306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ja-JP" altLang="en-US" sz="1400"/>
              <a:t>（２）人命の安全確保に必要な対応</a:t>
            </a:r>
            <a:endParaRPr lang="ja-JP" altLang="en-US" sz="1200">
              <a:solidFill>
                <a:srgbClr val="FF9933"/>
              </a:solidFill>
              <a:latin typeface="HG丸ｺﾞｼｯｸM-PRO" panose="020F0600000000000000" pitchFamily="50" charset="-128"/>
            </a:endParaRPr>
          </a:p>
        </p:txBody>
      </p:sp>
      <p:sp>
        <p:nvSpPr>
          <p:cNvPr id="95304" name="Text Box 72"/>
          <p:cNvSpPr txBox="1">
            <a:spLocks noChangeArrowheads="1"/>
          </p:cNvSpPr>
          <p:nvPr/>
        </p:nvSpPr>
        <p:spPr bwMode="auto">
          <a:xfrm>
            <a:off x="728663" y="3460750"/>
            <a:ext cx="5868987" cy="8524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174625" indent="-174625">
              <a:defRPr kumimoji="1">
                <a:solidFill>
                  <a:schemeClr val="tx1"/>
                </a:solidFill>
                <a:latin typeface="Arial" panose="020B0604020202020204" pitchFamily="34" charset="0"/>
                <a:ea typeface="ＭＳ Ｐゴシック" panose="020B0600070205080204" pitchFamily="50" charset="-128"/>
              </a:defRPr>
            </a:lvl1pPr>
            <a:lvl2pPr>
              <a:defRPr kumimoji="1">
                <a:solidFill>
                  <a:schemeClr val="tx1"/>
                </a:solidFill>
                <a:latin typeface="Arial" panose="020B0604020202020204" pitchFamily="34" charset="0"/>
                <a:ea typeface="ＭＳ Ｐゴシック" panose="020B0600070205080204" pitchFamily="50" charset="-128"/>
              </a:defRPr>
            </a:lvl2pPr>
            <a:lvl3pPr>
              <a:defRPr kumimoji="1">
                <a:solidFill>
                  <a:schemeClr val="tx1"/>
                </a:solidFill>
                <a:latin typeface="Arial" panose="020B0604020202020204" pitchFamily="34" charset="0"/>
                <a:ea typeface="ＭＳ Ｐゴシック" panose="020B0600070205080204" pitchFamily="50" charset="-128"/>
              </a:defRPr>
            </a:lvl3pPr>
            <a:lvl4pPr>
              <a:defRPr kumimoji="1">
                <a:solidFill>
                  <a:schemeClr val="tx1"/>
                </a:solidFill>
                <a:latin typeface="Arial" panose="020B0604020202020204" pitchFamily="34" charset="0"/>
                <a:ea typeface="ＭＳ Ｐゴシック" panose="020B0600070205080204" pitchFamily="50" charset="-128"/>
              </a:defRPr>
            </a:lvl4pPr>
            <a:lvl5pPr>
              <a:defRPr kumimoji="1">
                <a:solidFill>
                  <a:schemeClr val="tx1"/>
                </a:solidFill>
                <a:latin typeface="Arial" panose="020B0604020202020204" pitchFamily="34" charset="0"/>
                <a:ea typeface="ＭＳ Ｐゴシック" panose="020B0600070205080204" pitchFamily="50" charset="-128"/>
              </a:defRPr>
            </a:lvl5pPr>
            <a:lvl6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buFont typeface="HG丸ｺﾞｼｯｸM-PRO" panose="020F0600000000000000" pitchFamily="50" charset="-128"/>
              <a:buChar char="※"/>
            </a:pPr>
            <a:r>
              <a:rPr lang="ja-JP" altLang="en-US">
                <a:solidFill>
                  <a:schemeClr val="bg2"/>
                </a:solidFill>
                <a:latin typeface="HG丸ｺﾞｼｯｸM-PRO" panose="020F0600000000000000" pitchFamily="50" charset="-128"/>
                <a:ea typeface="HG丸ｺﾞｼｯｸM-PRO" panose="020F0600000000000000" pitchFamily="50" charset="-128"/>
              </a:rPr>
              <a:t>実施基準の設定は、各自が共通して判断が可能となる「愛知県内で震度</a:t>
            </a:r>
            <a:r>
              <a:rPr lang="en-US" altLang="ja-JP">
                <a:solidFill>
                  <a:schemeClr val="bg2"/>
                </a:solidFill>
                <a:latin typeface="HG丸ｺﾞｼｯｸM-PRO" panose="020F0600000000000000" pitchFamily="50" charset="-128"/>
                <a:ea typeface="HG丸ｺﾞｼｯｸM-PRO" panose="020F0600000000000000" pitchFamily="50" charset="-128"/>
              </a:rPr>
              <a:t>5</a:t>
            </a:r>
            <a:r>
              <a:rPr lang="ja-JP" altLang="en-US">
                <a:solidFill>
                  <a:schemeClr val="bg2"/>
                </a:solidFill>
                <a:latin typeface="HG丸ｺﾞｼｯｸM-PRO" panose="020F0600000000000000" pitchFamily="50" charset="-128"/>
                <a:ea typeface="HG丸ｺﾞｼｯｸM-PRO" panose="020F0600000000000000" pitchFamily="50" charset="-128"/>
              </a:rPr>
              <a:t>強以上の地震が発生した時」と設定することをお勧めします。</a:t>
            </a:r>
          </a:p>
          <a:p>
            <a:pPr>
              <a:buFont typeface="HG丸ｺﾞｼｯｸM-PRO" panose="020F0600000000000000" pitchFamily="50" charset="-128"/>
              <a:buChar char="※"/>
            </a:pPr>
            <a:r>
              <a:rPr lang="ja-JP" altLang="en-US">
                <a:solidFill>
                  <a:schemeClr val="bg2"/>
                </a:solidFill>
                <a:latin typeface="HG丸ｺﾞｼｯｸM-PRO" panose="020F0600000000000000" pitchFamily="50" charset="-128"/>
                <a:ea typeface="HG丸ｺﾞｼｯｸM-PRO" panose="020F0600000000000000" pitchFamily="50" charset="-128"/>
              </a:rPr>
              <a:t>安否確認を行う際には、</a:t>
            </a:r>
            <a:r>
              <a:rPr lang="en-US" altLang="ja-JP">
                <a:solidFill>
                  <a:schemeClr val="bg2"/>
                </a:solidFill>
                <a:latin typeface="HG丸ｺﾞｼｯｸM-PRO" panose="020F0600000000000000" pitchFamily="50" charset="-128"/>
                <a:ea typeface="HG丸ｺﾞｼｯｸM-PRO" panose="020F0600000000000000" pitchFamily="50" charset="-128"/>
              </a:rPr>
              <a:t>【</a:t>
            </a:r>
            <a:r>
              <a:rPr lang="ja-JP" altLang="en-US">
                <a:solidFill>
                  <a:schemeClr val="bg2"/>
                </a:solidFill>
                <a:latin typeface="HG丸ｺﾞｼｯｸM-PRO" panose="020F0600000000000000" pitchFamily="50" charset="-128"/>
                <a:ea typeface="HG丸ｺﾞｼｯｸM-PRO" panose="020F0600000000000000" pitchFamily="50" charset="-128"/>
              </a:rPr>
              <a:t>様式 ①</a:t>
            </a:r>
            <a:r>
              <a:rPr lang="en-US" altLang="ja-JP">
                <a:solidFill>
                  <a:schemeClr val="bg2"/>
                </a:solidFill>
                <a:latin typeface="HG丸ｺﾞｼｯｸM-PRO" panose="020F0600000000000000" pitchFamily="50" charset="-128"/>
                <a:ea typeface="HG丸ｺﾞｼｯｸM-PRO" panose="020F0600000000000000" pitchFamily="50" charset="-128"/>
              </a:rPr>
              <a:t>】</a:t>
            </a:r>
            <a:r>
              <a:rPr lang="ja-JP" altLang="en-US">
                <a:solidFill>
                  <a:schemeClr val="bg2"/>
                </a:solidFill>
                <a:latin typeface="HG丸ｺﾞｼｯｸM-PRO" panose="020F0600000000000000" pitchFamily="50" charset="-128"/>
                <a:ea typeface="HG丸ｺﾞｼｯｸM-PRO" panose="020F0600000000000000" pitchFamily="50" charset="-128"/>
              </a:rPr>
              <a:t>の「従業員連絡先リスト」を活用してください。</a:t>
            </a:r>
          </a:p>
          <a:p>
            <a:pPr>
              <a:buFont typeface="HG丸ｺﾞｼｯｸM-PRO" panose="020F0600000000000000" pitchFamily="50" charset="-128"/>
              <a:buChar char="※"/>
            </a:pPr>
            <a:r>
              <a:rPr lang="ja-JP" altLang="en-US">
                <a:solidFill>
                  <a:schemeClr val="bg2"/>
                </a:solidFill>
                <a:latin typeface="HG丸ｺﾞｼｯｸM-PRO" panose="020F0600000000000000" pitchFamily="50" charset="-128"/>
                <a:ea typeface="HG丸ｺﾞｼｯｸM-PRO" panose="020F0600000000000000" pitchFamily="50" charset="-128"/>
              </a:rPr>
              <a:t>必要な情報を</a:t>
            </a:r>
            <a:r>
              <a:rPr lang="en-US" altLang="ja-JP">
                <a:solidFill>
                  <a:schemeClr val="bg2"/>
                </a:solidFill>
                <a:latin typeface="HG丸ｺﾞｼｯｸM-PRO" panose="020F0600000000000000" pitchFamily="50" charset="-128"/>
                <a:ea typeface="HG丸ｺﾞｼｯｸM-PRO" panose="020F0600000000000000" pitchFamily="50" charset="-128"/>
              </a:rPr>
              <a:t>【</a:t>
            </a:r>
            <a:r>
              <a:rPr lang="ja-JP" altLang="en-US">
                <a:solidFill>
                  <a:schemeClr val="bg2"/>
                </a:solidFill>
                <a:latin typeface="HG丸ｺﾞｼｯｸM-PRO" panose="020F0600000000000000" pitchFamily="50" charset="-128"/>
                <a:ea typeface="HG丸ｺﾞｼｯｸM-PRO" panose="020F0600000000000000" pitchFamily="50" charset="-128"/>
              </a:rPr>
              <a:t>様式 ⑤</a:t>
            </a:r>
            <a:r>
              <a:rPr lang="en-US" altLang="ja-JP">
                <a:solidFill>
                  <a:schemeClr val="bg2"/>
                </a:solidFill>
                <a:latin typeface="HG丸ｺﾞｼｯｸM-PRO" panose="020F0600000000000000" pitchFamily="50" charset="-128"/>
                <a:ea typeface="HG丸ｺﾞｼｯｸM-PRO" panose="020F0600000000000000" pitchFamily="50" charset="-128"/>
              </a:rPr>
              <a:t>】</a:t>
            </a:r>
            <a:r>
              <a:rPr lang="ja-JP" altLang="en-US">
                <a:solidFill>
                  <a:schemeClr val="bg2"/>
                </a:solidFill>
                <a:latin typeface="HG丸ｺﾞｼｯｸM-PRO" panose="020F0600000000000000" pitchFamily="50" charset="-128"/>
                <a:ea typeface="HG丸ｺﾞｼｯｸM-PRO" panose="020F0600000000000000" pitchFamily="50" charset="-128"/>
              </a:rPr>
              <a:t>の「従業員携帯カード」に記載し、従業員全員に携帯させてください。</a:t>
            </a:r>
          </a:p>
          <a:p>
            <a:endParaRPr lang="en-US" altLang="ja-JP">
              <a:solidFill>
                <a:schemeClr val="bg2"/>
              </a:solidFill>
              <a:latin typeface="HG丸ｺﾞｼｯｸM-PRO" panose="020F0600000000000000" pitchFamily="50" charset="-128"/>
              <a:ea typeface="HG丸ｺﾞｼｯｸM-PRO" panose="020F0600000000000000" pitchFamily="50" charset="-128"/>
            </a:endParaRPr>
          </a:p>
        </p:txBody>
      </p:sp>
      <p:sp>
        <p:nvSpPr>
          <p:cNvPr id="95341" name="Text Box 109"/>
          <p:cNvSpPr txBox="1">
            <a:spLocks noChangeArrowheads="1"/>
          </p:cNvSpPr>
          <p:nvPr/>
        </p:nvSpPr>
        <p:spPr bwMode="auto">
          <a:xfrm>
            <a:off x="4221163" y="6556375"/>
            <a:ext cx="2565400"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ja-JP" altLang="en-US">
                <a:solidFill>
                  <a:schemeClr val="accent2"/>
                </a:solidFill>
                <a:latin typeface="HG丸ｺﾞｼｯｸM-PRO" panose="020F0600000000000000" pitchFamily="50" charset="-128"/>
              </a:rPr>
              <a:t>地域との連携策など具体的な事例は「ＢＣＰ取組み事例集」 </a:t>
            </a:r>
            <a:r>
              <a:rPr lang="ja-JP" altLang="en-US">
                <a:solidFill>
                  <a:srgbClr val="333399"/>
                </a:solidFill>
                <a:latin typeface="HG丸ｺﾞｼｯｸM-PRO" panose="020F0600000000000000" pitchFamily="50" charset="-128"/>
              </a:rPr>
              <a:t>（</a:t>
            </a:r>
            <a:r>
              <a:rPr lang="en-US" altLang="ja-JP">
                <a:solidFill>
                  <a:srgbClr val="333399"/>
                </a:solidFill>
                <a:latin typeface="HG丸ｺﾞｼｯｸM-PRO" panose="020F0600000000000000" pitchFamily="50" charset="-128"/>
              </a:rPr>
              <a:t>Ⅲ</a:t>
            </a:r>
            <a:r>
              <a:rPr lang="ja-JP" altLang="en-US">
                <a:solidFill>
                  <a:srgbClr val="333399"/>
                </a:solidFill>
                <a:latin typeface="HG丸ｺﾞｼｯｸM-PRO" panose="020F0600000000000000" pitchFamily="50" charset="-128"/>
              </a:rPr>
              <a:t>．ＢＣＰ取組みの連携事例・アイデア集）</a:t>
            </a:r>
            <a:r>
              <a:rPr lang="ja-JP" altLang="en-US">
                <a:solidFill>
                  <a:schemeClr val="accent2"/>
                </a:solidFill>
                <a:latin typeface="HG丸ｺﾞｼｯｸM-PRO" panose="020F0600000000000000" pitchFamily="50" charset="-128"/>
              </a:rPr>
              <a:t>を参照してください。</a:t>
            </a:r>
          </a:p>
        </p:txBody>
      </p:sp>
      <p:grpSp>
        <p:nvGrpSpPr>
          <p:cNvPr id="95342" name="Group 110"/>
          <p:cNvGrpSpPr>
            <a:grpSpLocks/>
          </p:cNvGrpSpPr>
          <p:nvPr/>
        </p:nvGrpSpPr>
        <p:grpSpPr bwMode="auto">
          <a:xfrm>
            <a:off x="4292600" y="6248400"/>
            <a:ext cx="1584325" cy="314325"/>
            <a:chOff x="2675" y="4828"/>
            <a:chExt cx="998" cy="198"/>
          </a:xfrm>
        </p:grpSpPr>
        <p:sp>
          <p:nvSpPr>
            <p:cNvPr id="95343" name="AutoShape 111"/>
            <p:cNvSpPr>
              <a:spLocks noChangeArrowheads="1"/>
            </p:cNvSpPr>
            <p:nvPr/>
          </p:nvSpPr>
          <p:spPr bwMode="auto">
            <a:xfrm>
              <a:off x="2675" y="4828"/>
              <a:ext cx="998" cy="198"/>
            </a:xfrm>
            <a:prstGeom prst="roundRect">
              <a:avLst>
                <a:gd name="adj" fmla="val 16667"/>
              </a:avLst>
            </a:prstGeom>
            <a:solidFill>
              <a:schemeClr val="bg1"/>
            </a:solidFill>
            <a:ln w="19050">
              <a:solidFill>
                <a:srgbClr val="0000FF"/>
              </a:solidFill>
              <a:round/>
              <a:headEnd/>
              <a:tailEnd/>
            </a:ln>
            <a:effectLst>
              <a:outerShdw dist="17961" dir="2700000" algn="ctr" rotWithShape="0">
                <a:schemeClr val="bg2"/>
              </a:outerShdw>
            </a:effectLst>
          </p:spPr>
          <p:txBody>
            <a:bodyPr>
              <a:spAutoFit/>
            </a:bodyPr>
            <a:lstStyle/>
            <a:p>
              <a:r>
                <a:rPr lang="ja-JP" altLang="en-US" sz="1200">
                  <a:solidFill>
                    <a:schemeClr val="accent2"/>
                  </a:solidFill>
                  <a:ea typeface="HGS創英角ﾎﾟｯﾌﾟ体" panose="040B0A00000000000000" pitchFamily="50" charset="-128"/>
                </a:rPr>
                <a:t>連携が有効！</a:t>
              </a:r>
            </a:p>
          </p:txBody>
        </p:sp>
        <p:pic>
          <p:nvPicPr>
            <p:cNvPr id="95344" name="Picture 112" descr="j0305433"/>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387" y="4828"/>
              <a:ext cx="234" cy="187"/>
            </a:xfrm>
            <a:prstGeom prst="rect">
              <a:avLst/>
            </a:prstGeom>
            <a:noFill/>
            <a:extLst>
              <a:ext uri="{909E8E84-426E-40DD-AFC4-6F175D3DCCD1}">
                <a14:hiddenFill xmlns:a14="http://schemas.microsoft.com/office/drawing/2010/main">
                  <a:solidFill>
                    <a:srgbClr val="FFFFFF"/>
                  </a:solidFill>
                </a14:hiddenFill>
              </a:ext>
            </a:extLst>
          </p:spPr>
        </p:pic>
      </p:grpSp>
      <p:sp>
        <p:nvSpPr>
          <p:cNvPr id="95360" name="AutoShape 128"/>
          <p:cNvSpPr>
            <a:spLocks noChangeArrowheads="1"/>
          </p:cNvSpPr>
          <p:nvPr/>
        </p:nvSpPr>
        <p:spPr bwMode="auto">
          <a:xfrm>
            <a:off x="2924175" y="1208088"/>
            <a:ext cx="3529013" cy="431800"/>
          </a:xfrm>
          <a:prstGeom prst="wedgeRectCallout">
            <a:avLst>
              <a:gd name="adj1" fmla="val 968"/>
              <a:gd name="adj2" fmla="val 165074"/>
            </a:avLst>
          </a:prstGeom>
          <a:solidFill>
            <a:srgbClr val="E5FFB7"/>
          </a:solidFill>
          <a:ln w="9525">
            <a:solidFill>
              <a:srgbClr val="0033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r>
              <a:rPr lang="ja-JP" altLang="en-US">
                <a:solidFill>
                  <a:srgbClr val="003300"/>
                </a:solidFill>
              </a:rPr>
              <a:t>被災直後に、従業員やその家族の安否確認を速やかに実施できるように安否確認手段、実施基準を決めましょう。</a:t>
            </a:r>
          </a:p>
        </p:txBody>
      </p:sp>
      <p:sp>
        <p:nvSpPr>
          <p:cNvPr id="95361" name="AutoShape 129"/>
          <p:cNvSpPr>
            <a:spLocks noChangeArrowheads="1"/>
          </p:cNvSpPr>
          <p:nvPr/>
        </p:nvSpPr>
        <p:spPr bwMode="auto">
          <a:xfrm>
            <a:off x="2924175" y="4232275"/>
            <a:ext cx="3529013" cy="431800"/>
          </a:xfrm>
          <a:prstGeom prst="wedgeRectCallout">
            <a:avLst>
              <a:gd name="adj1" fmla="val -39023"/>
              <a:gd name="adj2" fmla="val 116176"/>
            </a:avLst>
          </a:prstGeom>
          <a:solidFill>
            <a:srgbClr val="E5FFB7"/>
          </a:solidFill>
          <a:ln w="9525">
            <a:solidFill>
              <a:srgbClr val="0033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pPr>
              <a:spcBef>
                <a:spcPct val="10000"/>
              </a:spcBef>
            </a:pPr>
            <a:r>
              <a:rPr lang="ja-JP" altLang="en-US">
                <a:solidFill>
                  <a:srgbClr val="003300"/>
                </a:solidFill>
              </a:rPr>
              <a:t>被害を最小限に留め、火災などの二次災害発生を未然に防ぐための要点検箇所を、整理しましょう。</a:t>
            </a:r>
          </a:p>
        </p:txBody>
      </p:sp>
      <p:sp>
        <p:nvSpPr>
          <p:cNvPr id="95362" name="AutoShape 130"/>
          <p:cNvSpPr>
            <a:spLocks noChangeArrowheads="1"/>
          </p:cNvSpPr>
          <p:nvPr/>
        </p:nvSpPr>
        <p:spPr bwMode="auto">
          <a:xfrm>
            <a:off x="549275" y="6753225"/>
            <a:ext cx="3671888" cy="574675"/>
          </a:xfrm>
          <a:prstGeom prst="wedgeRectCallout">
            <a:avLst>
              <a:gd name="adj1" fmla="val 1838"/>
              <a:gd name="adj2" fmla="val 79005"/>
            </a:avLst>
          </a:prstGeom>
          <a:solidFill>
            <a:srgbClr val="E5FFB7"/>
          </a:solidFill>
          <a:ln w="9525">
            <a:solidFill>
              <a:srgbClr val="0033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pPr>
              <a:spcBef>
                <a:spcPct val="10000"/>
              </a:spcBef>
            </a:pPr>
            <a:r>
              <a:rPr lang="ja-JP" altLang="en-US">
                <a:solidFill>
                  <a:srgbClr val="003300"/>
                </a:solidFill>
              </a:rPr>
              <a:t>例えば、構内を一時避難所として開放したり、初期消火や救命活動の援助などが考えられます。あなたの会社の地域貢献策として決定した方針や計画などを、整理しましょう。</a:t>
            </a:r>
          </a:p>
        </p:txBody>
      </p:sp>
      <p:sp>
        <p:nvSpPr>
          <p:cNvPr id="95372" name="AutoShape 140"/>
          <p:cNvSpPr>
            <a:spLocks noChangeArrowheads="1"/>
          </p:cNvSpPr>
          <p:nvPr/>
        </p:nvSpPr>
        <p:spPr bwMode="auto">
          <a:xfrm>
            <a:off x="549275" y="9285288"/>
            <a:ext cx="5761038" cy="346075"/>
          </a:xfrm>
          <a:prstGeom prst="roundRect">
            <a:avLst>
              <a:gd name="adj" fmla="val 16667"/>
            </a:avLst>
          </a:prstGeom>
          <a:solidFill>
            <a:srgbClr val="CCFF66"/>
          </a:solidFill>
          <a:ln w="6350">
            <a:solidFill>
              <a:srgbClr val="0033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sp>
        <p:nvSpPr>
          <p:cNvPr id="95373" name="Text Box 141"/>
          <p:cNvSpPr txBox="1">
            <a:spLocks noChangeArrowheads="1"/>
          </p:cNvSpPr>
          <p:nvPr/>
        </p:nvSpPr>
        <p:spPr bwMode="auto">
          <a:xfrm>
            <a:off x="892175" y="9236075"/>
            <a:ext cx="5489575" cy="39687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28575">
                <a:solidFill>
                  <a:srgbClr val="00FF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p>
            <a:r>
              <a:rPr lang="ja-JP" altLang="en-US">
                <a:solidFill>
                  <a:srgbClr val="003300"/>
                </a:solidFill>
              </a:rPr>
              <a:t>ここまでで決めたＢＣＰ対応を従業員に定着させる</a:t>
            </a:r>
            <a:r>
              <a:rPr lang="ja-JP" altLang="en-US">
                <a:solidFill>
                  <a:srgbClr val="003300"/>
                </a:solidFill>
                <a:latin typeface="HG丸ｺﾞｼｯｸM-PRO" panose="020F0600000000000000" pitchFamily="50" charset="-128"/>
              </a:rPr>
              <a:t>ための方策を、次の「４</a:t>
            </a:r>
            <a:r>
              <a:rPr lang="en-US" altLang="ja-JP">
                <a:solidFill>
                  <a:srgbClr val="003300"/>
                </a:solidFill>
                <a:latin typeface="HG丸ｺﾞｼｯｸM-PRO" panose="020F0600000000000000" pitchFamily="50" charset="-128"/>
              </a:rPr>
              <a:t>.</a:t>
            </a:r>
            <a:r>
              <a:rPr lang="ja-JP" altLang="en-US">
                <a:solidFill>
                  <a:srgbClr val="003300"/>
                </a:solidFill>
                <a:latin typeface="HG丸ｺﾞｼｯｸM-PRO" panose="020F0600000000000000" pitchFamily="50" charset="-128"/>
              </a:rPr>
              <a:t>　教育・訓練計画」で検討します。</a:t>
            </a:r>
          </a:p>
        </p:txBody>
      </p:sp>
      <p:sp>
        <p:nvSpPr>
          <p:cNvPr id="95374" name="Line 142"/>
          <p:cNvSpPr>
            <a:spLocks noChangeShapeType="1"/>
          </p:cNvSpPr>
          <p:nvPr/>
        </p:nvSpPr>
        <p:spPr bwMode="auto">
          <a:xfrm>
            <a:off x="693738" y="9359900"/>
            <a:ext cx="215900" cy="0"/>
          </a:xfrm>
          <a:prstGeom prst="line">
            <a:avLst/>
          </a:prstGeom>
          <a:noFill/>
          <a:ln w="28575" cap="rnd">
            <a:solidFill>
              <a:srgbClr val="003300"/>
            </a:solidFill>
            <a:prstDash val="sysDot"/>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標準デザイン">
  <a:themeElements>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標準デザイン">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bg1"/>
        </a:solidFill>
        <a:ln w="28575" cap="flat" cmpd="sng" algn="ctr">
          <a:solidFill>
            <a:srgbClr val="00FF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0000" tIns="46800" rIns="90000" bIns="4680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ja-JP" altLang="en-US" sz="1000" b="0" i="0" u="none" strike="noStrike" cap="none" normalizeH="0" baseline="0" smtClean="0">
            <a:ln>
              <a:noFill/>
            </a:ln>
            <a:solidFill>
              <a:schemeClr val="tx1"/>
            </a:solidFill>
            <a:effectLst/>
            <a:latin typeface="Arial" panose="020B0604020202020204" pitchFamily="34" charset="0"/>
            <a:ea typeface="HG丸ｺﾞｼｯｸM-PRO" panose="020F0600000000000000" pitchFamily="50" charset="-128"/>
          </a:defRPr>
        </a:defPPr>
      </a:lstStyle>
    </a:spDef>
    <a:lnDef>
      <a:spPr bwMode="auto">
        <a:xfrm>
          <a:off x="0" y="0"/>
          <a:ext cx="1" cy="1"/>
        </a:xfrm>
        <a:custGeom>
          <a:avLst/>
          <a:gdLst/>
          <a:ahLst/>
          <a:cxnLst/>
          <a:rect l="0" t="0" r="0" b="0"/>
          <a:pathLst/>
        </a:custGeom>
        <a:solidFill>
          <a:schemeClr val="bg1"/>
        </a:solidFill>
        <a:ln w="28575" cap="flat" cmpd="sng" algn="ctr">
          <a:solidFill>
            <a:srgbClr val="00FF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0000" tIns="46800" rIns="90000" bIns="4680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ja-JP" altLang="en-US" sz="1000" b="0" i="0" u="none" strike="noStrike" cap="none" normalizeH="0" baseline="0" smtClean="0">
            <a:ln>
              <a:noFill/>
            </a:ln>
            <a:solidFill>
              <a:schemeClr val="tx1"/>
            </a:solidFill>
            <a:effectLst/>
            <a:latin typeface="Arial" panose="020B0604020202020204" pitchFamily="34" charset="0"/>
            <a:ea typeface="HG丸ｺﾞｼｯｸM-PRO" panose="020F0600000000000000" pitchFamily="50" charset="-128"/>
          </a:defRPr>
        </a:defPPr>
      </a:lstStyle>
    </a:lnDef>
  </a:objectDefaults>
  <a:extraClrSchemeLst>
    <a:extraClrScheme>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デザインの設定">
  <a:themeElements>
    <a:clrScheme name="デザインの設定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デザインの設定">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bg1"/>
        </a:solidFill>
        <a:ln w="28575" cap="flat" cmpd="sng" algn="ctr">
          <a:solidFill>
            <a:srgbClr val="00FF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0000" tIns="46800" rIns="90000" bIns="4680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ja-JP" altLang="en-US" sz="1000" b="0" i="0" u="none" strike="noStrike" cap="none" normalizeH="0" baseline="0" smtClean="0">
            <a:ln>
              <a:noFill/>
            </a:ln>
            <a:solidFill>
              <a:schemeClr val="tx1"/>
            </a:solidFill>
            <a:effectLst/>
            <a:latin typeface="Arial" panose="020B0604020202020204" pitchFamily="34" charset="0"/>
            <a:ea typeface="HG丸ｺﾞｼｯｸM-PRO" panose="020F0600000000000000" pitchFamily="50" charset="-128"/>
          </a:defRPr>
        </a:defPPr>
      </a:lstStyle>
    </a:spDef>
    <a:lnDef>
      <a:spPr bwMode="auto">
        <a:xfrm>
          <a:off x="0" y="0"/>
          <a:ext cx="1" cy="1"/>
        </a:xfrm>
        <a:custGeom>
          <a:avLst/>
          <a:gdLst/>
          <a:ahLst/>
          <a:cxnLst/>
          <a:rect l="0" t="0" r="0" b="0"/>
          <a:pathLst/>
        </a:custGeom>
        <a:solidFill>
          <a:schemeClr val="bg1"/>
        </a:solidFill>
        <a:ln w="28575" cap="flat" cmpd="sng" algn="ctr">
          <a:solidFill>
            <a:srgbClr val="00FF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0000" tIns="46800" rIns="90000" bIns="4680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ja-JP" altLang="en-US" sz="1000" b="0" i="0" u="none" strike="noStrike" cap="none" normalizeH="0" baseline="0" smtClean="0">
            <a:ln>
              <a:noFill/>
            </a:ln>
            <a:solidFill>
              <a:schemeClr val="tx1"/>
            </a:solidFill>
            <a:effectLst/>
            <a:latin typeface="Arial" panose="020B0604020202020204" pitchFamily="34" charset="0"/>
            <a:ea typeface="HG丸ｺﾞｼｯｸM-PRO" panose="020F0600000000000000" pitchFamily="50" charset="-128"/>
          </a:defRPr>
        </a:defPPr>
      </a:lstStyle>
    </a:lnDef>
  </a:objectDefaults>
  <a:extraClrSchemeLst>
    <a:extraClrScheme>
      <a:clrScheme name="デザインの設定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デザインの設定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デザインの設定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デザインの設定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デザインの設定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デザインの設定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デザインの設定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デザインの設定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デザインの設定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デザインの設定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デザインの設定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デザインの設定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12493</TotalTime>
  <Words>6180</Words>
  <Application>Microsoft Office PowerPoint</Application>
  <PresentationFormat>A4 210 x 297 mm</PresentationFormat>
  <Paragraphs>1140</Paragraphs>
  <Slides>17</Slides>
  <Notes>1</Notes>
  <HiddenSlides>0</HiddenSlides>
  <MMClips>0</MMClips>
  <ScaleCrop>false</ScaleCrop>
  <HeadingPairs>
    <vt:vector size="8" baseType="variant">
      <vt:variant>
        <vt:lpstr>使用されているフォント</vt:lpstr>
      </vt:variant>
      <vt:variant>
        <vt:i4>10</vt:i4>
      </vt:variant>
      <vt:variant>
        <vt:lpstr>テーマ</vt:lpstr>
      </vt:variant>
      <vt:variant>
        <vt:i4>2</vt:i4>
      </vt:variant>
      <vt:variant>
        <vt:lpstr>埋め込まれた OLE サーバー</vt:lpstr>
      </vt:variant>
      <vt:variant>
        <vt:i4>1</vt:i4>
      </vt:variant>
      <vt:variant>
        <vt:lpstr>スライド タイトル</vt:lpstr>
      </vt:variant>
      <vt:variant>
        <vt:i4>17</vt:i4>
      </vt:variant>
    </vt:vector>
  </HeadingPairs>
  <TitlesOfParts>
    <vt:vector size="30" baseType="lpstr">
      <vt:lpstr>HGS創英角ｺﾞｼｯｸUB</vt:lpstr>
      <vt:lpstr>HGS創英角ﾎﾟｯﾌﾟ体</vt:lpstr>
      <vt:lpstr>HG丸ｺﾞｼｯｸM-PRO</vt:lpstr>
      <vt:lpstr>HG創英角ｺﾞｼｯｸUB</vt:lpstr>
      <vt:lpstr>ＭＳ Ｐゴシック</vt:lpstr>
      <vt:lpstr>ＭＳ Ｐ明朝</vt:lpstr>
      <vt:lpstr>ＭＳ ゴシック</vt:lpstr>
      <vt:lpstr>Arial</vt:lpstr>
      <vt:lpstr>Times New Roman</vt:lpstr>
      <vt:lpstr>Wingdings</vt:lpstr>
      <vt:lpstr>標準デザイン</vt:lpstr>
      <vt:lpstr>デザインの設定</vt:lpstr>
      <vt:lpstr>Photo Editor 写真</vt:lpstr>
      <vt:lpstr>事業継続計画書 （ＢＣＰ）</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shuichiro terasaka</dc:creator>
  <cp:lastModifiedBy>oa</cp:lastModifiedBy>
  <cp:revision>559</cp:revision>
  <dcterms:created xsi:type="dcterms:W3CDTF">2007-09-05T01:05:48Z</dcterms:created>
  <dcterms:modified xsi:type="dcterms:W3CDTF">2020-12-24T02:38:30Z</dcterms:modified>
</cp:coreProperties>
</file>