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 id="2147483649" r:id="rId2"/>
  </p:sldMasterIdLst>
  <p:notesMasterIdLst>
    <p:notesMasterId r:id="rId20"/>
  </p:notesMasterIdLst>
  <p:sldIdLst>
    <p:sldId id="265" r:id="rId3"/>
    <p:sldId id="313" r:id="rId4"/>
    <p:sldId id="267" r:id="rId5"/>
    <p:sldId id="332" r:id="rId6"/>
    <p:sldId id="335" r:id="rId7"/>
    <p:sldId id="333" r:id="rId8"/>
    <p:sldId id="334" r:id="rId9"/>
    <p:sldId id="336" r:id="rId10"/>
    <p:sldId id="320" r:id="rId11"/>
    <p:sldId id="321" r:id="rId12"/>
    <p:sldId id="329" r:id="rId13"/>
    <p:sldId id="314" r:id="rId14"/>
    <p:sldId id="326" r:id="rId15"/>
    <p:sldId id="327" r:id="rId16"/>
    <p:sldId id="328" r:id="rId17"/>
    <p:sldId id="337" r:id="rId18"/>
    <p:sldId id="338" r:id="rId19"/>
  </p:sldIdLst>
  <p:sldSz cx="6858000" cy="9906000" type="A4"/>
  <p:notesSz cx="6735763" cy="9866313"/>
  <p:defaultTextStyle>
    <a:defPPr>
      <a:defRPr lang="ja-JP"/>
    </a:defPPr>
    <a:lvl1pPr algn="l" rtl="0" fontAlgn="base">
      <a:spcBef>
        <a:spcPct val="0"/>
      </a:spcBef>
      <a:spcAft>
        <a:spcPct val="0"/>
      </a:spcAft>
      <a:defRPr kumimoji="1" sz="1000" kern="1200">
        <a:solidFill>
          <a:schemeClr val="tx1"/>
        </a:solidFill>
        <a:latin typeface="Arial" panose="020B0604020202020204" pitchFamily="34" charset="0"/>
        <a:ea typeface="HG丸ｺﾞｼｯｸM-PRO" panose="020F0600000000000000" pitchFamily="50" charset="-128"/>
        <a:cs typeface="+mn-cs"/>
      </a:defRPr>
    </a:lvl1pPr>
    <a:lvl2pPr marL="457200" algn="l" rtl="0" fontAlgn="base">
      <a:spcBef>
        <a:spcPct val="0"/>
      </a:spcBef>
      <a:spcAft>
        <a:spcPct val="0"/>
      </a:spcAft>
      <a:defRPr kumimoji="1" sz="1000" kern="1200">
        <a:solidFill>
          <a:schemeClr val="tx1"/>
        </a:solidFill>
        <a:latin typeface="Arial" panose="020B0604020202020204" pitchFamily="34" charset="0"/>
        <a:ea typeface="HG丸ｺﾞｼｯｸM-PRO" panose="020F0600000000000000" pitchFamily="50" charset="-128"/>
        <a:cs typeface="+mn-cs"/>
      </a:defRPr>
    </a:lvl2pPr>
    <a:lvl3pPr marL="914400" algn="l" rtl="0" fontAlgn="base">
      <a:spcBef>
        <a:spcPct val="0"/>
      </a:spcBef>
      <a:spcAft>
        <a:spcPct val="0"/>
      </a:spcAft>
      <a:defRPr kumimoji="1" sz="1000" kern="1200">
        <a:solidFill>
          <a:schemeClr val="tx1"/>
        </a:solidFill>
        <a:latin typeface="Arial" panose="020B0604020202020204" pitchFamily="34" charset="0"/>
        <a:ea typeface="HG丸ｺﾞｼｯｸM-PRO" panose="020F0600000000000000" pitchFamily="50" charset="-128"/>
        <a:cs typeface="+mn-cs"/>
      </a:defRPr>
    </a:lvl3pPr>
    <a:lvl4pPr marL="1371600" algn="l" rtl="0" fontAlgn="base">
      <a:spcBef>
        <a:spcPct val="0"/>
      </a:spcBef>
      <a:spcAft>
        <a:spcPct val="0"/>
      </a:spcAft>
      <a:defRPr kumimoji="1" sz="1000" kern="1200">
        <a:solidFill>
          <a:schemeClr val="tx1"/>
        </a:solidFill>
        <a:latin typeface="Arial" panose="020B0604020202020204" pitchFamily="34" charset="0"/>
        <a:ea typeface="HG丸ｺﾞｼｯｸM-PRO" panose="020F0600000000000000" pitchFamily="50" charset="-128"/>
        <a:cs typeface="+mn-cs"/>
      </a:defRPr>
    </a:lvl4pPr>
    <a:lvl5pPr marL="1828800" algn="l" rtl="0" fontAlgn="base">
      <a:spcBef>
        <a:spcPct val="0"/>
      </a:spcBef>
      <a:spcAft>
        <a:spcPct val="0"/>
      </a:spcAft>
      <a:defRPr kumimoji="1" sz="1000" kern="1200">
        <a:solidFill>
          <a:schemeClr val="tx1"/>
        </a:solidFill>
        <a:latin typeface="Arial" panose="020B0604020202020204" pitchFamily="34" charset="0"/>
        <a:ea typeface="HG丸ｺﾞｼｯｸM-PRO" panose="020F0600000000000000" pitchFamily="50" charset="-128"/>
        <a:cs typeface="+mn-cs"/>
      </a:defRPr>
    </a:lvl5pPr>
    <a:lvl6pPr marL="2286000" algn="l" defTabSz="914400" rtl="0" eaLnBrk="1" latinLnBrk="0" hangingPunct="1">
      <a:defRPr kumimoji="1" sz="1000" kern="1200">
        <a:solidFill>
          <a:schemeClr val="tx1"/>
        </a:solidFill>
        <a:latin typeface="Arial" panose="020B0604020202020204" pitchFamily="34" charset="0"/>
        <a:ea typeface="HG丸ｺﾞｼｯｸM-PRO" panose="020F0600000000000000" pitchFamily="50" charset="-128"/>
        <a:cs typeface="+mn-cs"/>
      </a:defRPr>
    </a:lvl6pPr>
    <a:lvl7pPr marL="2743200" algn="l" defTabSz="914400" rtl="0" eaLnBrk="1" latinLnBrk="0" hangingPunct="1">
      <a:defRPr kumimoji="1" sz="1000" kern="1200">
        <a:solidFill>
          <a:schemeClr val="tx1"/>
        </a:solidFill>
        <a:latin typeface="Arial" panose="020B0604020202020204" pitchFamily="34" charset="0"/>
        <a:ea typeface="HG丸ｺﾞｼｯｸM-PRO" panose="020F0600000000000000" pitchFamily="50" charset="-128"/>
        <a:cs typeface="+mn-cs"/>
      </a:defRPr>
    </a:lvl7pPr>
    <a:lvl8pPr marL="3200400" algn="l" defTabSz="914400" rtl="0" eaLnBrk="1" latinLnBrk="0" hangingPunct="1">
      <a:defRPr kumimoji="1" sz="1000" kern="1200">
        <a:solidFill>
          <a:schemeClr val="tx1"/>
        </a:solidFill>
        <a:latin typeface="Arial" panose="020B0604020202020204" pitchFamily="34" charset="0"/>
        <a:ea typeface="HG丸ｺﾞｼｯｸM-PRO" panose="020F0600000000000000" pitchFamily="50" charset="-128"/>
        <a:cs typeface="+mn-cs"/>
      </a:defRPr>
    </a:lvl8pPr>
    <a:lvl9pPr marL="3657600" algn="l" defTabSz="914400" rtl="0" eaLnBrk="1" latinLnBrk="0" hangingPunct="1">
      <a:defRPr kumimoji="1" sz="1000" kern="1200">
        <a:solidFill>
          <a:schemeClr val="tx1"/>
        </a:solidFill>
        <a:latin typeface="Arial" panose="020B0604020202020204" pitchFamily="34" charset="0"/>
        <a:ea typeface="HG丸ｺﾞｼｯｸM-PRO" panose="020F0600000000000000" pitchFamily="50" charset="-128"/>
        <a:cs typeface="+mn-cs"/>
      </a:defRPr>
    </a:lvl9pPr>
  </p:defaultTextStyle>
  <p:extLst>
    <p:ext uri="{EFAFB233-063F-42B5-8137-9DF3F51BA10A}">
      <p15:sldGuideLst xmlns:p15="http://schemas.microsoft.com/office/powerpoint/2012/main">
        <p15:guide id="1" orient="horz" pos="30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0066"/>
    <a:srgbClr val="CCECFF"/>
    <a:srgbClr val="003300"/>
    <a:srgbClr val="DDDDDD"/>
    <a:srgbClr val="FFFFB2"/>
    <a:srgbClr val="3333FF"/>
    <a:srgbClr val="FAC8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57" autoAdjust="0"/>
    <p:restoredTop sz="94692" autoAdjust="0"/>
  </p:normalViewPr>
  <p:slideViewPr>
    <p:cSldViewPr>
      <p:cViewPr varScale="1">
        <p:scale>
          <a:sx n="51" d="100"/>
          <a:sy n="51" d="100"/>
        </p:scale>
        <p:origin x="2646" y="84"/>
      </p:cViewPr>
      <p:guideLst>
        <p:guide orient="horz" pos="3075"/>
        <p:guide pos="216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ea typeface="ＭＳ Ｐゴシック" panose="020B0600070205080204" pitchFamily="50" charset="-128"/>
              </a:defRPr>
            </a:lvl1pPr>
          </a:lstStyle>
          <a:p>
            <a:endParaRPr lang="en-US" altLang="ja-JP"/>
          </a:p>
        </p:txBody>
      </p:sp>
      <p:sp>
        <p:nvSpPr>
          <p:cNvPr id="51203" name="Rectangle 3"/>
          <p:cNvSpPr>
            <a:spLocks noGrp="1" noChangeArrowheads="1"/>
          </p:cNvSpPr>
          <p:nvPr>
            <p:ph type="dt" idx="1"/>
          </p:nvPr>
        </p:nvSpPr>
        <p:spPr bwMode="auto">
          <a:xfrm>
            <a:off x="3814763" y="0"/>
            <a:ext cx="2919412"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ea typeface="ＭＳ Ｐゴシック" panose="020B0600070205080204" pitchFamily="50" charset="-128"/>
              </a:defRPr>
            </a:lvl1pPr>
          </a:lstStyle>
          <a:p>
            <a:endParaRPr lang="en-US" altLang="ja-JP"/>
          </a:p>
        </p:txBody>
      </p:sp>
      <p:sp>
        <p:nvSpPr>
          <p:cNvPr id="51204" name="Rectangle 4"/>
          <p:cNvSpPr>
            <a:spLocks noGrp="1" noRot="1" noChangeAspect="1" noChangeArrowheads="1" noTextEdit="1"/>
          </p:cNvSpPr>
          <p:nvPr>
            <p:ph type="sldImg" idx="2"/>
          </p:nvPr>
        </p:nvSpPr>
        <p:spPr bwMode="auto">
          <a:xfrm>
            <a:off x="2087563" y="739775"/>
            <a:ext cx="2560637" cy="370046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05" name="Rectangle 5"/>
          <p:cNvSpPr>
            <a:spLocks noGrp="1" noChangeArrowheads="1"/>
          </p:cNvSpPr>
          <p:nvPr>
            <p:ph type="body" sz="quarter" idx="3"/>
          </p:nvPr>
        </p:nvSpPr>
        <p:spPr bwMode="auto">
          <a:xfrm>
            <a:off x="673100" y="4686300"/>
            <a:ext cx="5389563" cy="444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51206" name="Rectangle 6"/>
          <p:cNvSpPr>
            <a:spLocks noGrp="1" noChangeArrowheads="1"/>
          </p:cNvSpPr>
          <p:nvPr>
            <p:ph type="ftr" sz="quarter" idx="4"/>
          </p:nvPr>
        </p:nvSpPr>
        <p:spPr bwMode="auto">
          <a:xfrm>
            <a:off x="0" y="9371013"/>
            <a:ext cx="2919413"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a typeface="ＭＳ Ｐゴシック" panose="020B0600070205080204" pitchFamily="50" charset="-128"/>
              </a:defRPr>
            </a:lvl1pPr>
          </a:lstStyle>
          <a:p>
            <a:endParaRPr lang="en-US" altLang="ja-JP"/>
          </a:p>
        </p:txBody>
      </p:sp>
      <p:sp>
        <p:nvSpPr>
          <p:cNvPr id="51207" name="Rectangle 7"/>
          <p:cNvSpPr>
            <a:spLocks noGrp="1" noChangeArrowheads="1"/>
          </p:cNvSpPr>
          <p:nvPr>
            <p:ph type="sldNum" sz="quarter" idx="5"/>
          </p:nvPr>
        </p:nvSpPr>
        <p:spPr bwMode="auto">
          <a:xfrm>
            <a:off x="3814763" y="9371013"/>
            <a:ext cx="2919412"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ea typeface="ＭＳ Ｐゴシック" panose="020B0600070205080204" pitchFamily="50" charset="-128"/>
              </a:defRPr>
            </a:lvl1pPr>
          </a:lstStyle>
          <a:p>
            <a:fld id="{4F6C04F1-00FD-41DF-81F2-E58916E15A93}" type="slidenum">
              <a:rPr lang="en-US" altLang="ja-JP"/>
              <a:pPr/>
              <a: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A9D7D1-12C9-4D8B-A3DC-1257413DF70F}" type="slidenum">
              <a:rPr lang="en-US" altLang="ja-JP"/>
              <a:pPr/>
              <a:t>0</a:t>
            </a:fld>
            <a:endParaRPr lang="en-US" altLang="ja-JP"/>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0838"/>
            <a:ext cx="5143500" cy="3449637"/>
          </a:xfrm>
          <a:prstGeom prst="rect">
            <a:avLst/>
          </a:prstGeo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857250" y="5202238"/>
            <a:ext cx="5143500" cy="23923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Tree>
    <p:extLst>
      <p:ext uri="{BB962C8B-B14F-4D97-AF65-F5344CB8AC3E}">
        <p14:creationId xmlns:p14="http://schemas.microsoft.com/office/powerpoint/2010/main" val="2079859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a:prstGeom prst="rect">
            <a:avLst/>
          </a:prstGeom>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71488" y="2636838"/>
            <a:ext cx="5915025" cy="6284912"/>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42820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8550" y="527050"/>
            <a:ext cx="1477963" cy="8394700"/>
          </a:xfrm>
          <a:prstGeom prst="rect">
            <a:avLst/>
          </a:prstGeo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71488" y="527050"/>
            <a:ext cx="4284662" cy="8394700"/>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234383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71488" y="527050"/>
            <a:ext cx="5915025" cy="8394700"/>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1893656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0838"/>
            <a:ext cx="5143500" cy="3449637"/>
          </a:xfrm>
          <a:prstGeom prst="rect">
            <a:avLst/>
          </a:prstGeo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857250" y="5202238"/>
            <a:ext cx="5143500" cy="23923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Tree>
    <p:extLst>
      <p:ext uri="{BB962C8B-B14F-4D97-AF65-F5344CB8AC3E}">
        <p14:creationId xmlns:p14="http://schemas.microsoft.com/office/powerpoint/2010/main" val="31003876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471488" y="2636838"/>
            <a:ext cx="5915025" cy="628491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5578620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8313" y="2470150"/>
            <a:ext cx="5915025" cy="4119563"/>
          </a:xfrm>
          <a:prstGeom prst="rect">
            <a:avLst/>
          </a:prstGeo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68313" y="6629400"/>
            <a:ext cx="5915025" cy="2166938"/>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8524588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71488" y="2636838"/>
            <a:ext cx="2881312" cy="628491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3505200" y="2636838"/>
            <a:ext cx="2881313" cy="628491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4783333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527050"/>
            <a:ext cx="5915025" cy="1914525"/>
          </a:xfrm>
          <a:prstGeom prst="rect">
            <a:avLst/>
          </a:prstGeo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73075" y="2428875"/>
            <a:ext cx="2900363" cy="118903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73075" y="3617913"/>
            <a:ext cx="2900363" cy="5322887"/>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3471863" y="2428875"/>
            <a:ext cx="2916237" cy="118903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3471863" y="3617913"/>
            <a:ext cx="2916237" cy="5322887"/>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6562825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a:prstGeom prst="rect">
            <a:avLst/>
          </a:prstGeo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31727835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750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471488" y="2636838"/>
            <a:ext cx="5915025" cy="628491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5254032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660400"/>
            <a:ext cx="2211388" cy="2311400"/>
          </a:xfrm>
          <a:prstGeom prst="rect">
            <a:avLst/>
          </a:prstGeo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2916238" y="1425575"/>
            <a:ext cx="3471862" cy="70405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73075" y="2971800"/>
            <a:ext cx="2211388" cy="550545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21310901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660400"/>
            <a:ext cx="2211388" cy="2311400"/>
          </a:xfrm>
          <a:prstGeom prst="rect">
            <a:avLst/>
          </a:prstGeo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916238" y="1425575"/>
            <a:ext cx="3471862" cy="704056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473075" y="2971800"/>
            <a:ext cx="2211388" cy="550545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852536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a:prstGeom prst="rect">
            <a:avLst/>
          </a:prstGeom>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71488" y="2636838"/>
            <a:ext cx="5915025" cy="6284912"/>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6266173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8550" y="527050"/>
            <a:ext cx="1477963" cy="8394700"/>
          </a:xfrm>
          <a:prstGeom prst="rect">
            <a:avLst/>
          </a:prstGeo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71488" y="527050"/>
            <a:ext cx="4284662" cy="8394700"/>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022051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8313" y="2470150"/>
            <a:ext cx="5915025" cy="4119563"/>
          </a:xfrm>
          <a:prstGeom prst="rect">
            <a:avLst/>
          </a:prstGeo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68313" y="6629400"/>
            <a:ext cx="5915025" cy="2166938"/>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744449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71488" y="2636838"/>
            <a:ext cx="2881312" cy="628491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3505200" y="2636838"/>
            <a:ext cx="2881313" cy="628491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555005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527050"/>
            <a:ext cx="5915025" cy="1914525"/>
          </a:xfrm>
          <a:prstGeom prst="rect">
            <a:avLst/>
          </a:prstGeo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73075" y="2428875"/>
            <a:ext cx="2900363" cy="118903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73075" y="3617913"/>
            <a:ext cx="2900363" cy="5322887"/>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3471863" y="2428875"/>
            <a:ext cx="2916237" cy="118903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3471863" y="3617913"/>
            <a:ext cx="2916237" cy="5322887"/>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272728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a:prstGeom prst="rect">
            <a:avLst/>
          </a:prstGeo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3738472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295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660400"/>
            <a:ext cx="2211388" cy="2311400"/>
          </a:xfrm>
          <a:prstGeom prst="rect">
            <a:avLst/>
          </a:prstGeo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2916238" y="1425575"/>
            <a:ext cx="3471862" cy="70405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73075" y="2971800"/>
            <a:ext cx="2211388" cy="550545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243825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660400"/>
            <a:ext cx="2211388" cy="2311400"/>
          </a:xfrm>
          <a:prstGeom prst="rect">
            <a:avLst/>
          </a:prstGeo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916238" y="1425575"/>
            <a:ext cx="3471862" cy="704056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473075" y="2971800"/>
            <a:ext cx="2211388" cy="550545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3819265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Line 8"/>
          <p:cNvSpPr>
            <a:spLocks noChangeShapeType="1"/>
          </p:cNvSpPr>
          <p:nvPr/>
        </p:nvSpPr>
        <p:spPr bwMode="auto">
          <a:xfrm>
            <a:off x="0" y="558800"/>
            <a:ext cx="819150" cy="0"/>
          </a:xfrm>
          <a:prstGeom prst="line">
            <a:avLst/>
          </a:prstGeom>
          <a:noFill/>
          <a:ln w="1270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3" name="Line 9"/>
          <p:cNvSpPr>
            <a:spLocks noChangeShapeType="1"/>
          </p:cNvSpPr>
          <p:nvPr/>
        </p:nvSpPr>
        <p:spPr bwMode="auto">
          <a:xfrm>
            <a:off x="881063" y="558800"/>
            <a:ext cx="5976937" cy="0"/>
          </a:xfrm>
          <a:prstGeom prst="line">
            <a:avLst/>
          </a:prstGeom>
          <a:noFill/>
          <a:ln w="12700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72" r:id="rId12"/>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5" Type="http://schemas.openxmlformats.org/officeDocument/2006/relationships/image" Target="../media/image4.emf"/><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8.emf"/><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5.xml.rels><?xml version="1.0" encoding="UTF-8" standalone="yes"?>
<Relationships xmlns="http://schemas.openxmlformats.org/package/2006/relationships"><Relationship Id="rId8" Type="http://schemas.openxmlformats.org/officeDocument/2006/relationships/image" Target="../media/image16.jpeg"/><Relationship Id="rId13" Type="http://schemas.openxmlformats.org/officeDocument/2006/relationships/image" Target="../media/image21.wmf"/><Relationship Id="rId3" Type="http://schemas.openxmlformats.org/officeDocument/2006/relationships/oleObject" Target="../embeddings/oleObject1.bin"/><Relationship Id="rId7" Type="http://schemas.openxmlformats.org/officeDocument/2006/relationships/image" Target="../media/image15.wmf"/><Relationship Id="rId12" Type="http://schemas.openxmlformats.org/officeDocument/2006/relationships/image" Target="../media/image20.w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4.wmf"/><Relationship Id="rId11" Type="http://schemas.openxmlformats.org/officeDocument/2006/relationships/image" Target="../media/image19.wmf"/><Relationship Id="rId5" Type="http://schemas.openxmlformats.org/officeDocument/2006/relationships/image" Target="../media/image13.wmf"/><Relationship Id="rId15" Type="http://schemas.openxmlformats.org/officeDocument/2006/relationships/image" Target="../media/image7.jpe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wmf"/><Relationship Id="rId14" Type="http://schemas.openxmlformats.org/officeDocument/2006/relationships/image" Target="../media/image22.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03" name="AutoShape 67"/>
          <p:cNvSpPr>
            <a:spLocks noChangeArrowheads="1"/>
          </p:cNvSpPr>
          <p:nvPr/>
        </p:nvSpPr>
        <p:spPr bwMode="auto">
          <a:xfrm>
            <a:off x="765175" y="3081338"/>
            <a:ext cx="5329238" cy="2159000"/>
          </a:xfrm>
          <a:prstGeom prst="roundRect">
            <a:avLst>
              <a:gd name="adj" fmla="val 20736"/>
            </a:avLst>
          </a:prstGeom>
          <a:solidFill>
            <a:schemeClr val="bg1"/>
          </a:solidFill>
          <a:ln w="6350">
            <a:solidFill>
              <a:schemeClr val="tx1"/>
            </a:solidFill>
            <a:round/>
            <a:headEnd/>
            <a:tailEnd/>
          </a:ln>
          <a:effectLst>
            <a:outerShdw dist="35921" dir="2700000" algn="ctr" rotWithShape="0">
              <a:schemeClr val="bg2"/>
            </a:outerShdw>
          </a:effectLst>
        </p:spPr>
        <p:txBody>
          <a:bodyPr wrap="none" lIns="90000" tIns="46800" rIns="90000" bIns="46800" anchor="ctr"/>
          <a:lstStyle/>
          <a:p>
            <a:endParaRPr lang="ja-JP" altLang="en-US"/>
          </a:p>
        </p:txBody>
      </p:sp>
      <p:sp>
        <p:nvSpPr>
          <p:cNvPr id="14338" name="Rectangle 2"/>
          <p:cNvSpPr>
            <a:spLocks noGrp="1" noChangeArrowheads="1"/>
          </p:cNvSpPr>
          <p:nvPr>
            <p:ph type="ctrTitle"/>
          </p:nvPr>
        </p:nvSpPr>
        <p:spPr bwMode="auto">
          <a:xfrm>
            <a:off x="514350" y="3076575"/>
            <a:ext cx="5829300" cy="2124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1" compatLnSpc="1">
            <a:prstTxWarp prst="textNoShape">
              <a:avLst/>
            </a:prstTxWarp>
          </a:bodyPr>
          <a:lstStyle/>
          <a:p>
            <a:r>
              <a:rPr lang="ja-JP" altLang="en-US" sz="4000">
                <a:ea typeface="HG丸ｺﾞｼｯｸM-PRO" panose="020F0600000000000000" pitchFamily="50" charset="-128"/>
              </a:rPr>
              <a:t>事業継続計画書</a:t>
            </a:r>
            <a:br>
              <a:rPr lang="ja-JP" altLang="en-US" sz="4000">
                <a:ea typeface="HG丸ｺﾞｼｯｸM-PRO" panose="020F0600000000000000" pitchFamily="50" charset="-128"/>
              </a:rPr>
            </a:br>
            <a:r>
              <a:rPr lang="ja-JP" altLang="en-US" sz="4000">
                <a:ea typeface="HG丸ｺﾞｼｯｸM-PRO" panose="020F0600000000000000" pitchFamily="50" charset="-128"/>
              </a:rPr>
              <a:t>（ＢＣＰ）</a:t>
            </a:r>
          </a:p>
        </p:txBody>
      </p:sp>
      <p:sp>
        <p:nvSpPr>
          <p:cNvPr id="14340" name="Text Box 4"/>
          <p:cNvSpPr txBox="1">
            <a:spLocks noChangeArrowheads="1"/>
          </p:cNvSpPr>
          <p:nvPr/>
        </p:nvSpPr>
        <p:spPr bwMode="auto">
          <a:xfrm>
            <a:off x="115888" y="128588"/>
            <a:ext cx="4926012"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800">
                <a:latin typeface="HG丸ｺﾞｼｯｸM-PRO" panose="020F0600000000000000" pitchFamily="50" charset="-128"/>
              </a:rPr>
              <a:t>あいちＢＣＰモデル</a:t>
            </a:r>
          </a:p>
          <a:p>
            <a:endParaRPr lang="ja-JP" altLang="en-US" sz="1800">
              <a:latin typeface="HG丸ｺﾞｼｯｸM-PRO" panose="020F0600000000000000" pitchFamily="50" charset="-128"/>
            </a:endParaRPr>
          </a:p>
          <a:p>
            <a:r>
              <a:rPr lang="ja-JP" altLang="en-US" sz="1800">
                <a:latin typeface="HG丸ｺﾞｼｯｸM-PRO" panose="020F0600000000000000" pitchFamily="50" charset="-128"/>
              </a:rPr>
              <a:t>［中小製造業向け　コンパクト版（第</a:t>
            </a:r>
            <a:r>
              <a:rPr lang="en-US" altLang="ja-JP" sz="1800">
                <a:latin typeface="HG丸ｺﾞｼｯｸM-PRO" panose="020F0600000000000000" pitchFamily="50" charset="-128"/>
              </a:rPr>
              <a:t>1</a:t>
            </a:r>
            <a:r>
              <a:rPr lang="ja-JP" altLang="en-US" sz="1800">
                <a:latin typeface="HG丸ｺﾞｼｯｸM-PRO" panose="020F0600000000000000" pitchFamily="50" charset="-128"/>
              </a:rPr>
              <a:t>版）］</a:t>
            </a:r>
          </a:p>
        </p:txBody>
      </p:sp>
      <p:sp>
        <p:nvSpPr>
          <p:cNvPr id="14342" name="Text Box 6"/>
          <p:cNvSpPr txBox="1">
            <a:spLocks noChangeArrowheads="1"/>
          </p:cNvSpPr>
          <p:nvPr/>
        </p:nvSpPr>
        <p:spPr bwMode="auto">
          <a:xfrm>
            <a:off x="1484313" y="8570913"/>
            <a:ext cx="529113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dirty="0" smtClean="0"/>
              <a:t>　　</a:t>
            </a:r>
            <a:r>
              <a:rPr lang="ja-JP" altLang="en-US" sz="2000" dirty="0"/>
              <a:t>　　年　　月　　日　作成</a:t>
            </a:r>
          </a:p>
          <a:p>
            <a:r>
              <a:rPr lang="ja-JP" altLang="en-US" sz="2000" smtClean="0"/>
              <a:t>　　</a:t>
            </a:r>
            <a:r>
              <a:rPr lang="ja-JP" altLang="en-US" sz="2000" dirty="0"/>
              <a:t>　　年　　月　　日　改定（第　　版）</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302" name="Text Box 46"/>
          <p:cNvSpPr txBox="1">
            <a:spLocks noChangeArrowheads="1"/>
          </p:cNvSpPr>
          <p:nvPr/>
        </p:nvSpPr>
        <p:spPr bwMode="auto">
          <a:xfrm>
            <a:off x="44450" y="57150"/>
            <a:ext cx="27082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a:latin typeface="HG丸ｺﾞｼｯｸM-PRO" panose="020F0600000000000000" pitchFamily="50" charset="-128"/>
              </a:rPr>
              <a:t>４．教育・訓練計画</a:t>
            </a:r>
          </a:p>
        </p:txBody>
      </p:sp>
      <p:sp>
        <p:nvSpPr>
          <p:cNvPr id="96337" name="Line 81"/>
          <p:cNvSpPr>
            <a:spLocks noChangeShapeType="1"/>
          </p:cNvSpPr>
          <p:nvPr/>
        </p:nvSpPr>
        <p:spPr bwMode="auto">
          <a:xfrm>
            <a:off x="0" y="4595813"/>
            <a:ext cx="819150" cy="0"/>
          </a:xfrm>
          <a:prstGeom prst="line">
            <a:avLst/>
          </a:prstGeom>
          <a:noFill/>
          <a:ln w="1270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6338" name="Line 82"/>
          <p:cNvSpPr>
            <a:spLocks noChangeShapeType="1"/>
          </p:cNvSpPr>
          <p:nvPr/>
        </p:nvSpPr>
        <p:spPr bwMode="auto">
          <a:xfrm>
            <a:off x="881063" y="4595813"/>
            <a:ext cx="5976937" cy="0"/>
          </a:xfrm>
          <a:prstGeom prst="line">
            <a:avLst/>
          </a:prstGeom>
          <a:noFill/>
          <a:ln w="12700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6339" name="Text Box 83"/>
          <p:cNvSpPr txBox="1">
            <a:spLocks noChangeArrowheads="1"/>
          </p:cNvSpPr>
          <p:nvPr/>
        </p:nvSpPr>
        <p:spPr bwMode="auto">
          <a:xfrm>
            <a:off x="333375" y="4773613"/>
            <a:ext cx="61912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a:solidFill>
                  <a:srgbClr val="5F5F5F"/>
                </a:solidFill>
                <a:latin typeface="HG丸ｺﾞｼｯｸM-PRO" panose="020F0600000000000000" pitchFamily="50" charset="-128"/>
              </a:rPr>
              <a:t>　ＢＣＰで決めた各種対応策の実施状況等を踏まえ、定期的な見直しを行う必要があります。</a:t>
            </a:r>
          </a:p>
          <a:p>
            <a:r>
              <a:rPr lang="ja-JP" altLang="en-US">
                <a:solidFill>
                  <a:srgbClr val="5F5F5F"/>
                </a:solidFill>
                <a:latin typeface="HG丸ｺﾞｼｯｸM-PRO" panose="020F0600000000000000" pitchFamily="50" charset="-128"/>
              </a:rPr>
              <a:t>　また、それ以外に見直しを行うべき場合も、あらかじめ決めておきましょう。</a:t>
            </a:r>
            <a:endParaRPr lang="ja-JP" altLang="en-US" sz="1400">
              <a:solidFill>
                <a:srgbClr val="5F5F5F"/>
              </a:solidFill>
              <a:ea typeface="ＭＳ Ｐゴシック" panose="020B0600070205080204" pitchFamily="50" charset="-128"/>
            </a:endParaRPr>
          </a:p>
        </p:txBody>
      </p:sp>
      <p:sp>
        <p:nvSpPr>
          <p:cNvPr id="96389" name="Text Box 133"/>
          <p:cNvSpPr txBox="1">
            <a:spLocks noChangeArrowheads="1"/>
          </p:cNvSpPr>
          <p:nvPr/>
        </p:nvSpPr>
        <p:spPr bwMode="auto">
          <a:xfrm>
            <a:off x="44450" y="4087813"/>
            <a:ext cx="36718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a:latin typeface="HG丸ｺﾞｼｯｸM-PRO" panose="020F0600000000000000" pitchFamily="50" charset="-128"/>
              </a:rPr>
              <a:t>５．点検・是正措置・見直し</a:t>
            </a:r>
          </a:p>
        </p:txBody>
      </p:sp>
      <p:sp>
        <p:nvSpPr>
          <p:cNvPr id="96396" name="Text Box 140"/>
          <p:cNvSpPr txBox="1">
            <a:spLocks noChangeArrowheads="1"/>
          </p:cNvSpPr>
          <p:nvPr/>
        </p:nvSpPr>
        <p:spPr bwMode="auto">
          <a:xfrm>
            <a:off x="331788" y="703263"/>
            <a:ext cx="6192837" cy="7016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ltLang="ja-JP">
              <a:solidFill>
                <a:srgbClr val="5F5F5F"/>
              </a:solidFill>
            </a:endParaRPr>
          </a:p>
          <a:p>
            <a:r>
              <a:rPr lang="ja-JP" altLang="en-US">
                <a:solidFill>
                  <a:srgbClr val="5F5F5F"/>
                </a:solidFill>
              </a:rPr>
              <a:t>　</a:t>
            </a:r>
            <a:r>
              <a:rPr lang="ja-JP" altLang="en-US">
                <a:solidFill>
                  <a:schemeClr val="bg2"/>
                </a:solidFill>
              </a:rPr>
              <a:t>被災時に、従業員の皆様が適切な行動を行うためには、災害に備えた訓練や教育が欠かせません。</a:t>
            </a:r>
          </a:p>
          <a:p>
            <a:r>
              <a:rPr lang="ja-JP" altLang="en-US">
                <a:solidFill>
                  <a:schemeClr val="bg2"/>
                </a:solidFill>
              </a:rPr>
              <a:t>　はじめは消火訓練など簡単な訓練でも構いませんので、定期的に訓練を実施し、従業員の理解に応じて、より広範な訓練を実施していくことが重要です。</a:t>
            </a:r>
          </a:p>
        </p:txBody>
      </p:sp>
      <p:sp>
        <p:nvSpPr>
          <p:cNvPr id="96397" name="Text Box 141"/>
          <p:cNvSpPr txBox="1">
            <a:spLocks noChangeArrowheads="1"/>
          </p:cNvSpPr>
          <p:nvPr/>
        </p:nvSpPr>
        <p:spPr bwMode="auto">
          <a:xfrm>
            <a:off x="3295650" y="9647238"/>
            <a:ext cx="265113"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ea typeface="ＭＳ Ｐゴシック" panose="020B0600070205080204" pitchFamily="50" charset="-128"/>
              </a:rPr>
              <a:t>8</a:t>
            </a:r>
          </a:p>
        </p:txBody>
      </p:sp>
      <p:graphicFrame>
        <p:nvGraphicFramePr>
          <p:cNvPr id="96753" name="Group 497"/>
          <p:cNvGraphicFramePr>
            <a:graphicFrameLocks noGrp="1"/>
          </p:cNvGraphicFramePr>
          <p:nvPr/>
        </p:nvGraphicFramePr>
        <p:xfrm>
          <a:off x="404813" y="1928813"/>
          <a:ext cx="6018212" cy="1538287"/>
        </p:xfrm>
        <a:graphic>
          <a:graphicData uri="http://schemas.openxmlformats.org/drawingml/2006/table">
            <a:tbl>
              <a:tblPr/>
              <a:tblGrid>
                <a:gridCol w="488950">
                  <a:extLst>
                    <a:ext uri="{9D8B030D-6E8A-4147-A177-3AD203B41FA5}">
                      <a16:colId xmlns:a16="http://schemas.microsoft.com/office/drawing/2014/main" val="1707774333"/>
                    </a:ext>
                  </a:extLst>
                </a:gridCol>
                <a:gridCol w="2232025">
                  <a:extLst>
                    <a:ext uri="{9D8B030D-6E8A-4147-A177-3AD203B41FA5}">
                      <a16:colId xmlns:a16="http://schemas.microsoft.com/office/drawing/2014/main" val="596751990"/>
                    </a:ext>
                  </a:extLst>
                </a:gridCol>
                <a:gridCol w="488950">
                  <a:extLst>
                    <a:ext uri="{9D8B030D-6E8A-4147-A177-3AD203B41FA5}">
                      <a16:colId xmlns:a16="http://schemas.microsoft.com/office/drawing/2014/main" val="789546001"/>
                    </a:ext>
                  </a:extLst>
                </a:gridCol>
                <a:gridCol w="2808287">
                  <a:extLst>
                    <a:ext uri="{9D8B030D-6E8A-4147-A177-3AD203B41FA5}">
                      <a16:colId xmlns:a16="http://schemas.microsoft.com/office/drawing/2014/main" val="3851609262"/>
                    </a:ext>
                  </a:extLst>
                </a:gridCol>
              </a:tblGrid>
              <a:tr h="284163">
                <a:tc gridSpan="4">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教育・訓練計画</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74213772"/>
                  </a:ext>
                </a:extLst>
              </a:tr>
              <a:tr h="434975">
                <a:tc gridSpan="4">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以下の教育・訓練項目を毎年　　回以上実施する</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75427667"/>
                  </a:ext>
                </a:extLst>
              </a:tr>
              <a:tr h="2444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教育</a:t>
                      </a:r>
                      <a:endParaRPr kumimoji="1" lang="ja-JP" altLang="en-US" sz="12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目的</a:t>
                      </a:r>
                      <a:endParaRPr kumimoji="1" lang="ja-JP" altLang="en-US" sz="12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84532864"/>
                  </a:ext>
                </a:extLst>
              </a:tr>
              <a:tr h="2476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訓練</a:t>
                      </a:r>
                      <a:endParaRPr kumimoji="1" lang="ja-JP" altLang="en-US" sz="12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目的</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09504783"/>
                  </a:ext>
                </a:extLst>
              </a:tr>
              <a:tr h="2476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訓練</a:t>
                      </a:r>
                      <a:endParaRPr kumimoji="1" lang="ja-JP" altLang="en-US" sz="12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目的</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74151152"/>
                  </a:ext>
                </a:extLst>
              </a:tr>
            </a:tbl>
          </a:graphicData>
        </a:graphic>
      </p:graphicFrame>
      <p:graphicFrame>
        <p:nvGraphicFramePr>
          <p:cNvPr id="96762" name="Group 506"/>
          <p:cNvGraphicFramePr>
            <a:graphicFrameLocks noGrp="1"/>
          </p:cNvGraphicFramePr>
          <p:nvPr/>
        </p:nvGraphicFramePr>
        <p:xfrm>
          <a:off x="404813" y="5354638"/>
          <a:ext cx="5975350" cy="1111250"/>
        </p:xfrm>
        <a:graphic>
          <a:graphicData uri="http://schemas.openxmlformats.org/drawingml/2006/table">
            <a:tbl>
              <a:tblPr/>
              <a:tblGrid>
                <a:gridCol w="1295400">
                  <a:extLst>
                    <a:ext uri="{9D8B030D-6E8A-4147-A177-3AD203B41FA5}">
                      <a16:colId xmlns:a16="http://schemas.microsoft.com/office/drawing/2014/main" val="3027109753"/>
                    </a:ext>
                  </a:extLst>
                </a:gridCol>
                <a:gridCol w="4679950">
                  <a:extLst>
                    <a:ext uri="{9D8B030D-6E8A-4147-A177-3AD203B41FA5}">
                      <a16:colId xmlns:a16="http://schemas.microsoft.com/office/drawing/2014/main" val="2816786871"/>
                    </a:ext>
                  </a:extLst>
                </a:gridCol>
              </a:tblGrid>
              <a:tr h="284163">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点検・是正措置・見直しの基準</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extLst>
                  <a:ext uri="{0D108BD9-81ED-4DB2-BD59-A6C34878D82A}">
                    <a16:rowId xmlns:a16="http://schemas.microsoft.com/office/drawing/2014/main" val="3874826794"/>
                  </a:ext>
                </a:extLst>
              </a:tr>
              <a:tr h="434975">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事業継続計画書（ＢＣＰ）を毎年</a:t>
                      </a:r>
                      <a:r>
                        <a:rPr kumimoji="1" lang="ja-JP" altLang="en-US" sz="1600" b="1"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rPr>
                        <a:t> 　</a:t>
                      </a: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回見直しを行う</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（ただし、下記に該当する場合は、その都度見直すこと）</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420009703"/>
                  </a:ext>
                </a:extLst>
              </a:tr>
              <a:tr h="2444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見直し該当事項</a:t>
                      </a:r>
                    </a:p>
                  </a:txBody>
                  <a:tcP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組織・業務形態の大幅な変更、経営者が必要と判断した場合</a:t>
                      </a:r>
                    </a:p>
                  </a:txBody>
                  <a:tcP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58106353"/>
                  </a:ext>
                </a:extLst>
              </a:tr>
            </a:tbl>
          </a:graphicData>
        </a:graphic>
      </p:graphicFrame>
      <p:graphicFrame>
        <p:nvGraphicFramePr>
          <p:cNvPr id="96777" name="Group 521"/>
          <p:cNvGraphicFramePr>
            <a:graphicFrameLocks noGrp="1"/>
          </p:cNvGraphicFramePr>
          <p:nvPr/>
        </p:nvGraphicFramePr>
        <p:xfrm>
          <a:off x="1916113" y="7199313"/>
          <a:ext cx="4465637" cy="1254125"/>
        </p:xfrm>
        <a:graphic>
          <a:graphicData uri="http://schemas.openxmlformats.org/drawingml/2006/table">
            <a:tbl>
              <a:tblPr/>
              <a:tblGrid>
                <a:gridCol w="3817937">
                  <a:extLst>
                    <a:ext uri="{9D8B030D-6E8A-4147-A177-3AD203B41FA5}">
                      <a16:colId xmlns:a16="http://schemas.microsoft.com/office/drawing/2014/main" val="2544229496"/>
                    </a:ext>
                  </a:extLst>
                </a:gridCol>
                <a:gridCol w="647700">
                  <a:extLst>
                    <a:ext uri="{9D8B030D-6E8A-4147-A177-3AD203B41FA5}">
                      <a16:colId xmlns:a16="http://schemas.microsoft.com/office/drawing/2014/main" val="977824033"/>
                    </a:ext>
                  </a:extLst>
                </a:gridCol>
              </a:tblGrid>
              <a:tr h="260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5F5F5F"/>
                          </a:solidFill>
                          <a:effectLst/>
                          <a:latin typeface="ＭＳ Ｐゴシック" panose="020B0600070205080204" pitchFamily="50" charset="-128"/>
                          <a:ea typeface="ＭＳ Ｐゴシック" panose="020B0600070205080204" pitchFamily="50" charset="-128"/>
                        </a:rPr>
                        <a:t>点検・見直しを行う着眼点（例）</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5F5F5F"/>
                          </a:solidFill>
                          <a:effectLst/>
                          <a:latin typeface="ＭＳ Ｐゴシック" panose="020B0600070205080204" pitchFamily="50" charset="-128"/>
                          <a:ea typeface="ＭＳ Ｐゴシック" panose="020B0600070205080204" pitchFamily="50" charset="-128"/>
                        </a:rPr>
                        <a:t>チェック</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04003889"/>
                  </a:ext>
                </a:extLst>
              </a:tr>
              <a:tr h="1778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主要な製品や取引先に変更はないか？</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5F5F5F"/>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44180778"/>
                  </a:ext>
                </a:extLst>
              </a:tr>
              <a:tr h="260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重要業務に必要な各種経営資源に変更はないか？</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5F5F5F"/>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9385130"/>
                  </a:ext>
                </a:extLst>
              </a:tr>
              <a:tr h="1778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ＢＣＰ対応策の優先順位、実施時期に変更はないか？</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5F5F5F"/>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75564679"/>
                  </a:ext>
                </a:extLst>
              </a:tr>
              <a:tr h="1778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会社の組織体制に変更はないか？</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5F5F5F"/>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92163081"/>
                  </a:ext>
                </a:extLst>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237" name="Rectangle 2549"/>
          <p:cNvSpPr>
            <a:spLocks noChangeArrowheads="1"/>
          </p:cNvSpPr>
          <p:nvPr/>
        </p:nvSpPr>
        <p:spPr bwMode="auto">
          <a:xfrm>
            <a:off x="333375" y="200025"/>
            <a:ext cx="3600450" cy="269875"/>
          </a:xfrm>
          <a:prstGeom prst="rect">
            <a:avLst/>
          </a:prstGeom>
          <a:gradFill rotWithShape="1">
            <a:gsLst>
              <a:gs pos="0">
                <a:srgbClr val="DDDDDD"/>
              </a:gs>
              <a:gs pos="50000">
                <a:srgbClr val="DDDDDD">
                  <a:gamma/>
                  <a:tint val="0"/>
                  <a:invGamma/>
                </a:srgbClr>
              </a:gs>
              <a:gs pos="100000">
                <a:srgbClr val="DDDDDD"/>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05474" name="Text Box 2"/>
          <p:cNvSpPr txBox="1">
            <a:spLocks noChangeArrowheads="1"/>
          </p:cNvSpPr>
          <p:nvPr/>
        </p:nvSpPr>
        <p:spPr bwMode="auto">
          <a:xfrm>
            <a:off x="241300" y="133350"/>
            <a:ext cx="1784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t>【</a:t>
            </a:r>
            <a:r>
              <a:rPr lang="ja-JP" altLang="en-US" sz="1800"/>
              <a:t>様式　①</a:t>
            </a:r>
            <a:r>
              <a:rPr lang="en-US" altLang="ja-JP" sz="1800"/>
              <a:t>】</a:t>
            </a:r>
            <a:r>
              <a:rPr lang="ja-JP" altLang="en-US" sz="1800"/>
              <a:t>　</a:t>
            </a:r>
          </a:p>
        </p:txBody>
      </p:sp>
      <p:sp>
        <p:nvSpPr>
          <p:cNvPr id="105475" name="Text Box 3"/>
          <p:cNvSpPr txBox="1">
            <a:spLocks noChangeArrowheads="1"/>
          </p:cNvSpPr>
          <p:nvPr/>
        </p:nvSpPr>
        <p:spPr bwMode="auto">
          <a:xfrm>
            <a:off x="1700213" y="133350"/>
            <a:ext cx="2241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800"/>
              <a:t>従業員連絡先リスト</a:t>
            </a:r>
          </a:p>
        </p:txBody>
      </p:sp>
      <p:sp>
        <p:nvSpPr>
          <p:cNvPr id="105478" name="Text Box 6"/>
          <p:cNvSpPr txBox="1">
            <a:spLocks noChangeArrowheads="1"/>
          </p:cNvSpPr>
          <p:nvPr/>
        </p:nvSpPr>
        <p:spPr bwMode="auto">
          <a:xfrm>
            <a:off x="295275" y="715963"/>
            <a:ext cx="6229350" cy="85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87313" indent="-87313">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Tx/>
              <a:buChar char="•"/>
            </a:pPr>
            <a:r>
              <a:rPr lang="ja-JP" altLang="en-US">
                <a:solidFill>
                  <a:srgbClr val="808080"/>
                </a:solidFill>
                <a:latin typeface="HG丸ｺﾞｼｯｸM-PRO" panose="020F0600000000000000" pitchFamily="50" charset="-128"/>
                <a:ea typeface="HG丸ｺﾞｼｯｸM-PRO" panose="020F0600000000000000" pitchFamily="50" charset="-128"/>
              </a:rPr>
              <a:t>この様式に記載した内容を基に、「安否確認チェックシート」「緊急時出社メンバーリスト」や「部単位のリスト」などに適宜加工し、利用するようにしてください。</a:t>
            </a:r>
          </a:p>
          <a:p>
            <a:pPr>
              <a:buFontTx/>
              <a:buChar char="•"/>
            </a:pPr>
            <a:r>
              <a:rPr lang="ja-JP" altLang="en-US">
                <a:solidFill>
                  <a:srgbClr val="808080"/>
                </a:solidFill>
                <a:latin typeface="HG丸ｺﾞｼｯｸM-PRO" panose="020F0600000000000000" pitchFamily="50" charset="-128"/>
                <a:ea typeface="HG丸ｺﾞｼｯｸM-PRO" panose="020F0600000000000000" pitchFamily="50" charset="-128"/>
              </a:rPr>
              <a:t>既存の同様のリストがある場合は、それを加工することで、作業を軽減できます。</a:t>
            </a:r>
          </a:p>
          <a:p>
            <a:pPr>
              <a:buFontTx/>
              <a:buChar char="•"/>
            </a:pPr>
            <a:r>
              <a:rPr lang="ja-JP" altLang="en-US" i="1">
                <a:solidFill>
                  <a:schemeClr val="hlink"/>
                </a:solidFill>
                <a:latin typeface="HG丸ｺﾞｼｯｸM-PRO" panose="020F0600000000000000" pitchFamily="50" charset="-128"/>
                <a:ea typeface="HG丸ｺﾞｼｯｸM-PRO" panose="020F0600000000000000" pitchFamily="50" charset="-128"/>
              </a:rPr>
              <a:t>被災時において、雇用形態は関係ありません。役員・職員だけでなく、パートやアルバイトの情報も記載しましょう。</a:t>
            </a:r>
          </a:p>
        </p:txBody>
      </p:sp>
      <p:sp>
        <p:nvSpPr>
          <p:cNvPr id="105480" name="Text Box 8"/>
          <p:cNvSpPr txBox="1">
            <a:spLocks noChangeArrowheads="1"/>
          </p:cNvSpPr>
          <p:nvPr/>
        </p:nvSpPr>
        <p:spPr bwMode="auto">
          <a:xfrm>
            <a:off x="3295650" y="9647238"/>
            <a:ext cx="265113"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ea typeface="ＭＳ Ｐゴシック" panose="020B0600070205080204" pitchFamily="50" charset="-128"/>
              </a:rPr>
              <a:t>9</a:t>
            </a:r>
          </a:p>
        </p:txBody>
      </p:sp>
      <p:graphicFrame>
        <p:nvGraphicFramePr>
          <p:cNvPr id="117236" name="Group 2548"/>
          <p:cNvGraphicFramePr>
            <a:graphicFrameLocks noGrp="1"/>
          </p:cNvGraphicFramePr>
          <p:nvPr/>
        </p:nvGraphicFramePr>
        <p:xfrm>
          <a:off x="166688" y="1758950"/>
          <a:ext cx="6569075" cy="7493000"/>
        </p:xfrm>
        <a:graphic>
          <a:graphicData uri="http://schemas.openxmlformats.org/drawingml/2006/table">
            <a:tbl>
              <a:tblPr/>
              <a:tblGrid>
                <a:gridCol w="673100">
                  <a:extLst>
                    <a:ext uri="{9D8B030D-6E8A-4147-A177-3AD203B41FA5}">
                      <a16:colId xmlns:a16="http://schemas.microsoft.com/office/drawing/2014/main" val="1568690145"/>
                    </a:ext>
                  </a:extLst>
                </a:gridCol>
                <a:gridCol w="523875">
                  <a:extLst>
                    <a:ext uri="{9D8B030D-6E8A-4147-A177-3AD203B41FA5}">
                      <a16:colId xmlns:a16="http://schemas.microsoft.com/office/drawing/2014/main" val="1398654662"/>
                    </a:ext>
                  </a:extLst>
                </a:gridCol>
                <a:gridCol w="523875">
                  <a:extLst>
                    <a:ext uri="{9D8B030D-6E8A-4147-A177-3AD203B41FA5}">
                      <a16:colId xmlns:a16="http://schemas.microsoft.com/office/drawing/2014/main" val="1011304850"/>
                    </a:ext>
                  </a:extLst>
                </a:gridCol>
                <a:gridCol w="865187">
                  <a:extLst>
                    <a:ext uri="{9D8B030D-6E8A-4147-A177-3AD203B41FA5}">
                      <a16:colId xmlns:a16="http://schemas.microsoft.com/office/drawing/2014/main" val="3574026586"/>
                    </a:ext>
                  </a:extLst>
                </a:gridCol>
                <a:gridCol w="865188">
                  <a:extLst>
                    <a:ext uri="{9D8B030D-6E8A-4147-A177-3AD203B41FA5}">
                      <a16:colId xmlns:a16="http://schemas.microsoft.com/office/drawing/2014/main" val="3377671003"/>
                    </a:ext>
                  </a:extLst>
                </a:gridCol>
                <a:gridCol w="865187">
                  <a:extLst>
                    <a:ext uri="{9D8B030D-6E8A-4147-A177-3AD203B41FA5}">
                      <a16:colId xmlns:a16="http://schemas.microsoft.com/office/drawing/2014/main" val="697900549"/>
                    </a:ext>
                  </a:extLst>
                </a:gridCol>
                <a:gridCol w="865188">
                  <a:extLst>
                    <a:ext uri="{9D8B030D-6E8A-4147-A177-3AD203B41FA5}">
                      <a16:colId xmlns:a16="http://schemas.microsoft.com/office/drawing/2014/main" val="2424040155"/>
                    </a:ext>
                  </a:extLst>
                </a:gridCol>
                <a:gridCol w="561975">
                  <a:extLst>
                    <a:ext uri="{9D8B030D-6E8A-4147-A177-3AD203B41FA5}">
                      <a16:colId xmlns:a16="http://schemas.microsoft.com/office/drawing/2014/main" val="3577610916"/>
                    </a:ext>
                  </a:extLst>
                </a:gridCol>
                <a:gridCol w="825500">
                  <a:extLst>
                    <a:ext uri="{9D8B030D-6E8A-4147-A177-3AD203B41FA5}">
                      <a16:colId xmlns:a16="http://schemas.microsoft.com/office/drawing/2014/main" val="2173269514"/>
                    </a:ext>
                  </a:extLst>
                </a:gridCol>
              </a:tblGrid>
              <a:tr h="314325">
                <a:tc gridSpan="9">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　　年　月　日　更新）</a:t>
                      </a:r>
                      <a:endPar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90000" marR="90000" marT="46800" marB="46800" anchor="b" horzOverflow="overflow">
                    <a:lnL cap="flat">
                      <a:noFill/>
                    </a:lnL>
                    <a:lnR cap="flat">
                      <a:noFill/>
                    </a:lnR>
                    <a:lnT cap="flat">
                      <a:noFill/>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15868240"/>
                  </a:ext>
                </a:extLst>
              </a:tr>
              <a:tr h="4572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氏名</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部署</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役職</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電話番号</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携帯番号</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緊急連絡先</a:t>
                      </a:r>
                      <a:b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b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（家族など）</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携帯メール</a:t>
                      </a:r>
                      <a:b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b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アドレス</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緊急時</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出社の</a:t>
                      </a:r>
                      <a:b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b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必要性</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キーとなる</a:t>
                      </a:r>
                      <a:b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b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スキル</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675336304"/>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98550675"/>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40234052"/>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89792881"/>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79891977"/>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06133207"/>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02349760"/>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85152518"/>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95172829"/>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94174276"/>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00119577"/>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59056120"/>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3752345"/>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17046282"/>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30743869"/>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72519929"/>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23057202"/>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09995296"/>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19459018"/>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51801981"/>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12081991"/>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53249252"/>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97347081"/>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56377804"/>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44069909"/>
                  </a:ext>
                </a:extLst>
              </a:tr>
            </a:tbl>
          </a:graphicData>
        </a:graphic>
      </p:graphicFrame>
      <p:sp>
        <p:nvSpPr>
          <p:cNvPr id="110178" name="Text Box 1634"/>
          <p:cNvSpPr txBox="1">
            <a:spLocks noChangeArrowheads="1"/>
          </p:cNvSpPr>
          <p:nvPr/>
        </p:nvSpPr>
        <p:spPr bwMode="auto">
          <a:xfrm>
            <a:off x="115888" y="9245600"/>
            <a:ext cx="6340475" cy="2460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　上記リストに追加する際には、連絡・指示に用いる</a:t>
            </a:r>
            <a:r>
              <a:rPr lang="en-US" altLang="ja-JP"/>
              <a:t>『</a:t>
            </a:r>
            <a:r>
              <a:rPr lang="ja-JP" altLang="en-US"/>
              <a:t>安否確認用ﾒｰﾘﾝｸﾞﾘｽﾄ</a:t>
            </a:r>
            <a:r>
              <a:rPr lang="en-US" altLang="ja-JP"/>
              <a:t>』</a:t>
            </a:r>
            <a:r>
              <a:rPr lang="ja-JP" altLang="en-US"/>
              <a:t>についても更新を行うこと。</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051" name="Rectangle 1387"/>
          <p:cNvSpPr>
            <a:spLocks noChangeArrowheads="1"/>
          </p:cNvSpPr>
          <p:nvPr/>
        </p:nvSpPr>
        <p:spPr bwMode="auto">
          <a:xfrm>
            <a:off x="333375" y="200025"/>
            <a:ext cx="3455988" cy="269875"/>
          </a:xfrm>
          <a:prstGeom prst="rect">
            <a:avLst/>
          </a:prstGeom>
          <a:gradFill rotWithShape="1">
            <a:gsLst>
              <a:gs pos="0">
                <a:srgbClr val="DDDDDD"/>
              </a:gs>
              <a:gs pos="50000">
                <a:srgbClr val="DDDDDD">
                  <a:gamma/>
                  <a:tint val="0"/>
                  <a:invGamma/>
                </a:srgbClr>
              </a:gs>
              <a:gs pos="100000">
                <a:srgbClr val="DDDDDD"/>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89460" name="Text Box 372"/>
          <p:cNvSpPr txBox="1">
            <a:spLocks noChangeArrowheads="1"/>
          </p:cNvSpPr>
          <p:nvPr/>
        </p:nvSpPr>
        <p:spPr bwMode="auto">
          <a:xfrm>
            <a:off x="1700213" y="133350"/>
            <a:ext cx="2012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800"/>
              <a:t>主要連絡先リスト</a:t>
            </a:r>
          </a:p>
        </p:txBody>
      </p:sp>
      <p:sp>
        <p:nvSpPr>
          <p:cNvPr id="89461" name="Text Box 373"/>
          <p:cNvSpPr txBox="1">
            <a:spLocks noChangeArrowheads="1"/>
          </p:cNvSpPr>
          <p:nvPr/>
        </p:nvSpPr>
        <p:spPr bwMode="auto">
          <a:xfrm>
            <a:off x="241300" y="133350"/>
            <a:ext cx="1784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t>【</a:t>
            </a:r>
            <a:r>
              <a:rPr lang="ja-JP" altLang="en-US" sz="1800"/>
              <a:t>様式　②</a:t>
            </a:r>
            <a:r>
              <a:rPr lang="en-US" altLang="ja-JP" sz="1800"/>
              <a:t>】</a:t>
            </a:r>
            <a:r>
              <a:rPr lang="ja-JP" altLang="en-US" sz="1800"/>
              <a:t>　</a:t>
            </a:r>
          </a:p>
        </p:txBody>
      </p:sp>
      <p:sp>
        <p:nvSpPr>
          <p:cNvPr id="89556" name="Text Box 468"/>
          <p:cNvSpPr txBox="1">
            <a:spLocks noChangeArrowheads="1"/>
          </p:cNvSpPr>
          <p:nvPr/>
        </p:nvSpPr>
        <p:spPr bwMode="auto">
          <a:xfrm>
            <a:off x="261938" y="703263"/>
            <a:ext cx="61912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5725" indent="-857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Tx/>
              <a:buChar char="•"/>
            </a:pPr>
            <a:r>
              <a:rPr lang="ja-JP" altLang="en-US">
                <a:solidFill>
                  <a:srgbClr val="808080"/>
                </a:solidFill>
                <a:latin typeface="HG丸ｺﾞｼｯｸM-PRO" panose="020F0600000000000000" pitchFamily="50" charset="-128"/>
                <a:ea typeface="HG丸ｺﾞｼｯｸM-PRO" panose="020F0600000000000000" pitchFamily="50" charset="-128"/>
              </a:rPr>
              <a:t>災害・事故発生時には、関係各社とお互いの被災状況や重要業務の復旧、再開などについて情報共有する必要があります。</a:t>
            </a:r>
          </a:p>
          <a:p>
            <a:pPr>
              <a:buFontTx/>
              <a:buChar char="•"/>
            </a:pPr>
            <a:r>
              <a:rPr lang="ja-JP" altLang="en-US">
                <a:solidFill>
                  <a:srgbClr val="808080"/>
                </a:solidFill>
                <a:latin typeface="HG丸ｺﾞｼｯｸM-PRO" panose="020F0600000000000000" pitchFamily="50" charset="-128"/>
                <a:ea typeface="HG丸ｺﾞｼｯｸM-PRO" panose="020F0600000000000000" pitchFamily="50" charset="-128"/>
              </a:rPr>
              <a:t>また、生産設備などに被害が発生した場合には、設備業者を速やかに確保するなどの対応が必要です。あらかじめ、どこに、どのような手段で連絡するのかを整理しましょう。</a:t>
            </a:r>
          </a:p>
        </p:txBody>
      </p:sp>
      <p:sp>
        <p:nvSpPr>
          <p:cNvPr id="89565" name="Text Box 477"/>
          <p:cNvSpPr txBox="1">
            <a:spLocks noChangeArrowheads="1"/>
          </p:cNvSpPr>
          <p:nvPr/>
        </p:nvSpPr>
        <p:spPr bwMode="auto">
          <a:xfrm>
            <a:off x="3254375" y="9647238"/>
            <a:ext cx="34925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ea typeface="ＭＳ Ｐゴシック" panose="020B0600070205080204" pitchFamily="50" charset="-128"/>
              </a:rPr>
              <a:t>10</a:t>
            </a:r>
          </a:p>
        </p:txBody>
      </p:sp>
      <p:graphicFrame>
        <p:nvGraphicFramePr>
          <p:cNvPr id="115083" name="Group 1419"/>
          <p:cNvGraphicFramePr>
            <a:graphicFrameLocks noGrp="1"/>
          </p:cNvGraphicFramePr>
          <p:nvPr/>
        </p:nvGraphicFramePr>
        <p:xfrm>
          <a:off x="636588" y="1512888"/>
          <a:ext cx="5746750" cy="8027987"/>
        </p:xfrm>
        <a:graphic>
          <a:graphicData uri="http://schemas.openxmlformats.org/drawingml/2006/table">
            <a:tbl>
              <a:tblPr/>
              <a:tblGrid>
                <a:gridCol w="819150">
                  <a:extLst>
                    <a:ext uri="{9D8B030D-6E8A-4147-A177-3AD203B41FA5}">
                      <a16:colId xmlns:a16="http://schemas.microsoft.com/office/drawing/2014/main" val="2219831304"/>
                    </a:ext>
                  </a:extLst>
                </a:gridCol>
                <a:gridCol w="989012">
                  <a:extLst>
                    <a:ext uri="{9D8B030D-6E8A-4147-A177-3AD203B41FA5}">
                      <a16:colId xmlns:a16="http://schemas.microsoft.com/office/drawing/2014/main" val="1253446099"/>
                    </a:ext>
                  </a:extLst>
                </a:gridCol>
                <a:gridCol w="1200150">
                  <a:extLst>
                    <a:ext uri="{9D8B030D-6E8A-4147-A177-3AD203B41FA5}">
                      <a16:colId xmlns:a16="http://schemas.microsoft.com/office/drawing/2014/main" val="3332194847"/>
                    </a:ext>
                  </a:extLst>
                </a:gridCol>
                <a:gridCol w="1008063">
                  <a:extLst>
                    <a:ext uri="{9D8B030D-6E8A-4147-A177-3AD203B41FA5}">
                      <a16:colId xmlns:a16="http://schemas.microsoft.com/office/drawing/2014/main" val="1906866234"/>
                    </a:ext>
                  </a:extLst>
                </a:gridCol>
                <a:gridCol w="692150">
                  <a:extLst>
                    <a:ext uri="{9D8B030D-6E8A-4147-A177-3AD203B41FA5}">
                      <a16:colId xmlns:a16="http://schemas.microsoft.com/office/drawing/2014/main" val="1003097755"/>
                    </a:ext>
                  </a:extLst>
                </a:gridCol>
                <a:gridCol w="1038225">
                  <a:extLst>
                    <a:ext uri="{9D8B030D-6E8A-4147-A177-3AD203B41FA5}">
                      <a16:colId xmlns:a16="http://schemas.microsoft.com/office/drawing/2014/main" val="3226207504"/>
                    </a:ext>
                  </a:extLst>
                </a:gridCol>
              </a:tblGrid>
              <a:tr h="18097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区分</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項目</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相手先</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担当者</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連絡手段</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連絡先</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220943173"/>
                  </a:ext>
                </a:extLst>
              </a:tr>
              <a:tr h="222250">
                <a:tc rowSpan="3">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重要拠点</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63816127"/>
                  </a:ext>
                </a:extLst>
              </a:tr>
              <a:tr h="222250">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85254340"/>
                  </a:ext>
                </a:extLst>
              </a:tr>
              <a:tr h="222250">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05527081"/>
                  </a:ext>
                </a:extLst>
              </a:tr>
              <a:tr h="180975">
                <a:tc rowSpan="3">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協力会社</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3856908"/>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32199311"/>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91119747"/>
                  </a:ext>
                </a:extLst>
              </a:tr>
              <a:tr h="180975">
                <a:tc rowSpan="3">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設備業者</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75662815"/>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05757990"/>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28800226"/>
                  </a:ext>
                </a:extLst>
              </a:tr>
              <a:tr h="180975">
                <a:tc rowSpan="3">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原材料</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6267813"/>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86296822"/>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64088142"/>
                  </a:ext>
                </a:extLst>
              </a:tr>
              <a:tr h="180975">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物流</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98487456"/>
                  </a:ext>
                </a:extLst>
              </a:tr>
              <a:tr h="27622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43238266"/>
                  </a:ext>
                </a:extLst>
              </a:tr>
              <a:tr h="18097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ｼｽﾃﾑ・ﾃﾞｰﾀ</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74858427"/>
                  </a:ext>
                </a:extLst>
              </a:tr>
              <a:tr h="180975">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カネ</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87867925"/>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93974861"/>
                  </a:ext>
                </a:extLst>
              </a:tr>
              <a:tr h="180975">
                <a:tc rowSpan="5">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ライフライン</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27756430"/>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87330253"/>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4400521"/>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03431750"/>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85380677"/>
                  </a:ext>
                </a:extLst>
              </a:tr>
              <a:tr h="180975">
                <a:tc rowSpan="3">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官公庁</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69830728"/>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59855474"/>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82929655"/>
                  </a:ext>
                </a:extLst>
              </a:tr>
              <a:tr h="180975">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組合</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47458469"/>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88486970"/>
                  </a:ext>
                </a:extLst>
              </a:tr>
              <a:tr h="180975">
                <a:tc rowSpan="3">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主要顧客</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38248802"/>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19288251"/>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58732962"/>
                  </a:ext>
                </a:extLst>
              </a:tr>
              <a:tr h="180975">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その他</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chemeClr val="tx1"/>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chemeClr val="tx1"/>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chemeClr val="tx1"/>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chemeClr val="tx1"/>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chemeClr val="tx1"/>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10730051"/>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66978189"/>
                  </a:ext>
                </a:extLst>
              </a:tr>
            </a:tbl>
          </a:graphicData>
        </a:graphic>
      </p:graphicFrame>
      <p:sp>
        <p:nvSpPr>
          <p:cNvPr id="115031" name="Text Box 1367"/>
          <p:cNvSpPr txBox="1">
            <a:spLocks noChangeArrowheads="1"/>
          </p:cNvSpPr>
          <p:nvPr/>
        </p:nvSpPr>
        <p:spPr bwMode="auto">
          <a:xfrm>
            <a:off x="4292600" y="1281113"/>
            <a:ext cx="2305050"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r" fontAlgn="b"/>
            <a:r>
              <a:rPr lang="ja-JP" altLang="en-US"/>
              <a:t>（</a:t>
            </a:r>
            <a:r>
              <a:rPr lang="ja-JP" altLang="en-US" i="1">
                <a:solidFill>
                  <a:srgbClr val="800000"/>
                </a:solidFill>
                <a:ea typeface="ＭＳ Ｐ明朝" panose="02020600040205080304" pitchFamily="18" charset="-128"/>
              </a:rPr>
              <a:t>　　</a:t>
            </a:r>
            <a:r>
              <a:rPr lang="ja-JP" altLang="en-US"/>
              <a:t>年</a:t>
            </a:r>
            <a:r>
              <a:rPr lang="ja-JP" altLang="en-US" i="1">
                <a:solidFill>
                  <a:srgbClr val="800000"/>
                </a:solidFill>
                <a:ea typeface="ＭＳ Ｐ明朝" panose="02020600040205080304" pitchFamily="18" charset="-128"/>
              </a:rPr>
              <a:t>　</a:t>
            </a:r>
            <a:r>
              <a:rPr lang="ja-JP" altLang="en-US"/>
              <a:t>月</a:t>
            </a:r>
            <a:r>
              <a:rPr lang="ja-JP" altLang="en-US" i="1">
                <a:solidFill>
                  <a:srgbClr val="800000"/>
                </a:solidFill>
                <a:ea typeface="ＭＳ Ｐ明朝" panose="02020600040205080304" pitchFamily="18" charset="-128"/>
              </a:rPr>
              <a:t>　</a:t>
            </a:r>
            <a:r>
              <a:rPr lang="ja-JP" altLang="en-US"/>
              <a:t>日　更新）</a:t>
            </a:r>
            <a:endParaRPr lang="ja-JP" altLang="en-US" sz="1800">
              <a:ea typeface="ＭＳ Ｐゴシック" panose="020B0600070205080204" pitchFamily="50"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66" name="Rectangle 66"/>
          <p:cNvSpPr>
            <a:spLocks noChangeArrowheads="1"/>
          </p:cNvSpPr>
          <p:nvPr/>
        </p:nvSpPr>
        <p:spPr bwMode="auto">
          <a:xfrm>
            <a:off x="333375" y="200025"/>
            <a:ext cx="3886200" cy="269875"/>
          </a:xfrm>
          <a:prstGeom prst="rect">
            <a:avLst/>
          </a:prstGeom>
          <a:gradFill rotWithShape="1">
            <a:gsLst>
              <a:gs pos="0">
                <a:srgbClr val="DDDDDD"/>
              </a:gs>
              <a:gs pos="50000">
                <a:srgbClr val="DDDDDD">
                  <a:gamma/>
                  <a:tint val="0"/>
                  <a:invGamma/>
                </a:srgbClr>
              </a:gs>
              <a:gs pos="100000">
                <a:srgbClr val="DDDDDD"/>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02402" name="Text Box 2"/>
          <p:cNvSpPr txBox="1">
            <a:spLocks noChangeArrowheads="1"/>
          </p:cNvSpPr>
          <p:nvPr/>
        </p:nvSpPr>
        <p:spPr bwMode="auto">
          <a:xfrm>
            <a:off x="1700213" y="133350"/>
            <a:ext cx="2470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800"/>
              <a:t>避難経路図・避難計画</a:t>
            </a:r>
          </a:p>
        </p:txBody>
      </p:sp>
      <p:sp>
        <p:nvSpPr>
          <p:cNvPr id="102403" name="Text Box 3"/>
          <p:cNvSpPr txBox="1">
            <a:spLocks noChangeArrowheads="1"/>
          </p:cNvSpPr>
          <p:nvPr/>
        </p:nvSpPr>
        <p:spPr bwMode="auto">
          <a:xfrm>
            <a:off x="241300" y="133350"/>
            <a:ext cx="170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t>【</a:t>
            </a:r>
            <a:r>
              <a:rPr lang="ja-JP" altLang="en-US" sz="1800"/>
              <a:t>様式　③</a:t>
            </a:r>
            <a:r>
              <a:rPr lang="en-US" altLang="ja-JP" sz="1800"/>
              <a:t>】</a:t>
            </a:r>
            <a:r>
              <a:rPr lang="ja-JP" altLang="en-US" sz="1800">
                <a:ea typeface="ＭＳ Ｐゴシック" panose="020B0600070205080204" pitchFamily="50" charset="-128"/>
              </a:rPr>
              <a:t>　</a:t>
            </a:r>
          </a:p>
        </p:txBody>
      </p:sp>
      <p:sp>
        <p:nvSpPr>
          <p:cNvPr id="102404" name="Rectangle 4"/>
          <p:cNvSpPr>
            <a:spLocks noChangeArrowheads="1"/>
          </p:cNvSpPr>
          <p:nvPr/>
        </p:nvSpPr>
        <p:spPr bwMode="auto">
          <a:xfrm>
            <a:off x="350838" y="2105025"/>
            <a:ext cx="5995987" cy="36814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405" name="Text Box 5"/>
          <p:cNvSpPr txBox="1">
            <a:spLocks noChangeArrowheads="1"/>
          </p:cNvSpPr>
          <p:nvPr/>
        </p:nvSpPr>
        <p:spPr bwMode="auto">
          <a:xfrm>
            <a:off x="188913" y="703263"/>
            <a:ext cx="652462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a:latin typeface="HG丸ｺﾞｼｯｸM-PRO" panose="020F0600000000000000" pitchFamily="50" charset="-128"/>
              </a:rPr>
              <a:t>避難経路図</a:t>
            </a:r>
          </a:p>
        </p:txBody>
      </p:sp>
      <p:sp>
        <p:nvSpPr>
          <p:cNvPr id="102407" name="Text Box 7"/>
          <p:cNvSpPr txBox="1">
            <a:spLocks noChangeArrowheads="1"/>
          </p:cNvSpPr>
          <p:nvPr/>
        </p:nvSpPr>
        <p:spPr bwMode="auto">
          <a:xfrm>
            <a:off x="188913" y="6499225"/>
            <a:ext cx="6524625"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a:latin typeface="HG丸ｺﾞｼｯｸM-PRO" panose="020F0600000000000000" pitchFamily="50" charset="-128"/>
              </a:rPr>
              <a:t>避難計画</a:t>
            </a:r>
          </a:p>
        </p:txBody>
      </p:sp>
      <p:graphicFrame>
        <p:nvGraphicFramePr>
          <p:cNvPr id="102475" name="Group 75"/>
          <p:cNvGraphicFramePr>
            <a:graphicFrameLocks noGrp="1"/>
          </p:cNvGraphicFramePr>
          <p:nvPr/>
        </p:nvGraphicFramePr>
        <p:xfrm>
          <a:off x="692150" y="7337425"/>
          <a:ext cx="5499100" cy="1646238"/>
        </p:xfrm>
        <a:graphic>
          <a:graphicData uri="http://schemas.openxmlformats.org/drawingml/2006/table">
            <a:tbl>
              <a:tblPr/>
              <a:tblGrid>
                <a:gridCol w="1755775">
                  <a:extLst>
                    <a:ext uri="{9D8B030D-6E8A-4147-A177-3AD203B41FA5}">
                      <a16:colId xmlns:a16="http://schemas.microsoft.com/office/drawing/2014/main" val="472950456"/>
                    </a:ext>
                  </a:extLst>
                </a:gridCol>
                <a:gridCol w="3743325">
                  <a:extLst>
                    <a:ext uri="{9D8B030D-6E8A-4147-A177-3AD203B41FA5}">
                      <a16:colId xmlns:a16="http://schemas.microsoft.com/office/drawing/2014/main" val="2216291914"/>
                    </a:ext>
                  </a:extLst>
                </a:gridCol>
              </a:tblGrid>
              <a:tr h="3238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事業所名</a:t>
                      </a:r>
                    </a:p>
                  </a:txBody>
                  <a:tcPr marL="54000" marR="54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36533573"/>
                  </a:ext>
                </a:extLst>
              </a:tr>
              <a:tr h="3238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Arial" panose="020B0604020202020204" pitchFamily="34" charset="0"/>
                          <a:ea typeface="HG丸ｺﾞｼｯｸM-PRO" panose="020F0600000000000000" pitchFamily="50" charset="-128"/>
                        </a:rPr>
                        <a:t>避難場所</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Arial" panose="020B0604020202020204" pitchFamily="34" charset="0"/>
                          <a:ea typeface="HG丸ｺﾞｼｯｸM-PRO" panose="020F0600000000000000" pitchFamily="50" charset="-128"/>
                        </a:rPr>
                        <a:t>（集合場所）</a:t>
                      </a:r>
                      <a:endPar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67400316"/>
                  </a:ext>
                </a:extLst>
              </a:tr>
              <a:tr h="3333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Arial" panose="020B0604020202020204" pitchFamily="34" charset="0"/>
                          <a:ea typeface="HG丸ｺﾞｼｯｸM-PRO" panose="020F0600000000000000" pitchFamily="50" charset="-128"/>
                        </a:rPr>
                        <a:t>避難誘導責任者</a:t>
                      </a:r>
                      <a:br>
                        <a:rPr kumimoji="1" lang="ja-JP" altLang="en-US" sz="1000" b="0" i="0" u="none" strike="noStrike" cap="none" normalizeH="0" baseline="0" smtClean="0">
                          <a:ln>
                            <a:noFill/>
                          </a:ln>
                          <a:solidFill>
                            <a:srgbClr val="000000"/>
                          </a:solidFill>
                          <a:effectLst/>
                          <a:latin typeface="Arial" panose="020B0604020202020204" pitchFamily="34" charset="0"/>
                          <a:ea typeface="HG丸ｺﾞｼｯｸM-PRO" panose="020F0600000000000000" pitchFamily="50" charset="-128"/>
                        </a:rPr>
                      </a:br>
                      <a:r>
                        <a:rPr kumimoji="1" lang="ja-JP" altLang="en-US" sz="1000" b="0" i="0" u="none" strike="noStrike" cap="none" normalizeH="0" baseline="0" smtClean="0">
                          <a:ln>
                            <a:noFill/>
                          </a:ln>
                          <a:solidFill>
                            <a:srgbClr val="000000"/>
                          </a:solidFill>
                          <a:effectLst/>
                          <a:latin typeface="Arial" panose="020B0604020202020204" pitchFamily="34" charset="0"/>
                          <a:ea typeface="HG丸ｺﾞｼｯｸM-PRO" panose="020F0600000000000000" pitchFamily="50" charset="-128"/>
                        </a:rPr>
                        <a:t>（代理責任者）</a:t>
                      </a:r>
                      <a:endPar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54000" marR="54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63373261"/>
                  </a:ext>
                </a:extLst>
              </a:tr>
              <a:tr h="5286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Arial" panose="020B0604020202020204" pitchFamily="34" charset="0"/>
                          <a:ea typeface="HG丸ｺﾞｼｯｸM-PRO" panose="020F0600000000000000" pitchFamily="50" charset="-128"/>
                        </a:rPr>
                        <a:t>避難誘導時の注意点</a:t>
                      </a:r>
                      <a:endPar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19885047"/>
                  </a:ext>
                </a:extLst>
              </a:tr>
            </a:tbl>
          </a:graphicData>
        </a:graphic>
      </p:graphicFrame>
      <p:sp>
        <p:nvSpPr>
          <p:cNvPr id="102431" name="Text Box 31"/>
          <p:cNvSpPr txBox="1">
            <a:spLocks noChangeArrowheads="1"/>
          </p:cNvSpPr>
          <p:nvPr/>
        </p:nvSpPr>
        <p:spPr bwMode="auto">
          <a:xfrm>
            <a:off x="3254375" y="9647238"/>
            <a:ext cx="34925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ea typeface="ＭＳ Ｐゴシック" panose="020B0600070205080204" pitchFamily="50" charset="-128"/>
              </a:rPr>
              <a:t>11</a:t>
            </a:r>
          </a:p>
        </p:txBody>
      </p:sp>
      <p:sp>
        <p:nvSpPr>
          <p:cNvPr id="102462" name="Text Box 62"/>
          <p:cNvSpPr txBox="1">
            <a:spLocks noChangeArrowheads="1"/>
          </p:cNvSpPr>
          <p:nvPr/>
        </p:nvSpPr>
        <p:spPr bwMode="auto">
          <a:xfrm>
            <a:off x="322263" y="6780213"/>
            <a:ext cx="6202362" cy="5476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Tx/>
              <a:buChar char="•"/>
            </a:pPr>
            <a:r>
              <a:rPr lang="ja-JP" altLang="en-US">
                <a:solidFill>
                  <a:srgbClr val="808080"/>
                </a:solidFill>
                <a:latin typeface="HG丸ｺﾞｼｯｸM-PRO" panose="020F0600000000000000" pitchFamily="50" charset="-128"/>
                <a:ea typeface="HG丸ｺﾞｼｯｸM-PRO" panose="020F0600000000000000" pitchFamily="50" charset="-128"/>
              </a:rPr>
              <a:t>事業所内で火災や倒壊の危険がない場合は、構内にとどまる方が安全な場合があります。避難誘導責任者は、臨機応変な対応が求められます。</a:t>
            </a:r>
          </a:p>
          <a:p>
            <a:endParaRPr lang="en-US" altLang="ja-JP">
              <a:solidFill>
                <a:srgbClr val="808080"/>
              </a:solidFill>
              <a:latin typeface="HG丸ｺﾞｼｯｸM-PRO" panose="020F0600000000000000" pitchFamily="50" charset="-128"/>
              <a:ea typeface="HG丸ｺﾞｼｯｸM-PRO" panose="020F0600000000000000" pitchFamily="50" charset="-128"/>
            </a:endParaRPr>
          </a:p>
        </p:txBody>
      </p:sp>
      <p:sp>
        <p:nvSpPr>
          <p:cNvPr id="102464" name="Rectangle 64"/>
          <p:cNvSpPr>
            <a:spLocks noChangeArrowheads="1"/>
          </p:cNvSpPr>
          <p:nvPr/>
        </p:nvSpPr>
        <p:spPr bwMode="auto">
          <a:xfrm>
            <a:off x="469900" y="2193925"/>
            <a:ext cx="3059113" cy="395288"/>
          </a:xfrm>
          <a:prstGeom prst="rect">
            <a:avLst/>
          </a:prstGeom>
          <a:solidFill>
            <a:schemeClr val="bg1"/>
          </a:solidFill>
          <a:ln w="23876" cap="rnd">
            <a:solidFill>
              <a:srgbClr val="FF6600"/>
            </a:solidFill>
            <a:miter lim="800000"/>
            <a:headEnd/>
            <a:tailEnd/>
          </a:ln>
        </p:spPr>
        <p:txBody>
          <a:bodyPr/>
          <a:lstStyle/>
          <a:p>
            <a:r>
              <a:rPr lang="ja-JP" altLang="en-US" sz="1500"/>
              <a:t>避難経路図　及び　危険マップ</a:t>
            </a:r>
          </a:p>
        </p:txBody>
      </p:sp>
      <p:sp>
        <p:nvSpPr>
          <p:cNvPr id="102470" name="Text Box 70"/>
          <p:cNvSpPr txBox="1">
            <a:spLocks noChangeArrowheads="1"/>
          </p:cNvSpPr>
          <p:nvPr/>
        </p:nvSpPr>
        <p:spPr bwMode="auto">
          <a:xfrm>
            <a:off x="3500438" y="5818188"/>
            <a:ext cx="2952750"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4625" indent="-1746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 typeface="HG丸ｺﾞｼｯｸM-PRO" panose="020F0600000000000000" pitchFamily="50" charset="-128"/>
              <a:buChar char="※"/>
            </a:pPr>
            <a:r>
              <a:rPr lang="ja-JP" altLang="en-US">
                <a:solidFill>
                  <a:schemeClr val="bg2"/>
                </a:solidFill>
                <a:latin typeface="HG丸ｺﾞｼｯｸM-PRO" panose="020F0600000000000000" pitchFamily="50" charset="-128"/>
                <a:ea typeface="HG丸ｺﾞｼｯｸM-PRO" panose="020F0600000000000000" pitchFamily="50" charset="-128"/>
              </a:rPr>
              <a:t>この様式の大きさにかかわらず、できるだけ大きく張り出してください。</a:t>
            </a:r>
          </a:p>
        </p:txBody>
      </p:sp>
      <p:sp>
        <p:nvSpPr>
          <p:cNvPr id="102471" name="Text Box 71"/>
          <p:cNvSpPr txBox="1">
            <a:spLocks noChangeArrowheads="1"/>
          </p:cNvSpPr>
          <p:nvPr/>
        </p:nvSpPr>
        <p:spPr bwMode="auto">
          <a:xfrm>
            <a:off x="260350" y="847725"/>
            <a:ext cx="6408738" cy="116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92075" indent="-9207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lang="en-US" altLang="ja-JP">
              <a:solidFill>
                <a:srgbClr val="808080"/>
              </a:solidFill>
              <a:latin typeface="HG丸ｺﾞｼｯｸM-PRO" panose="020F0600000000000000" pitchFamily="50" charset="-128"/>
              <a:ea typeface="HG丸ｺﾞｼｯｸM-PRO" panose="020F0600000000000000" pitchFamily="50" charset="-128"/>
            </a:endParaRPr>
          </a:p>
          <a:p>
            <a:pPr>
              <a:buFontTx/>
              <a:buChar char="•"/>
            </a:pPr>
            <a:r>
              <a:rPr lang="ja-JP" altLang="en-US">
                <a:solidFill>
                  <a:srgbClr val="808080"/>
                </a:solidFill>
                <a:ea typeface="HG丸ｺﾞｼｯｸM-PRO" panose="020F0600000000000000" pitchFamily="50" charset="-128"/>
              </a:rPr>
              <a:t>取引先や来客、そして従業員が、安全な場所へスムーズに避難できるように、避難計画を作成しましょう。</a:t>
            </a:r>
          </a:p>
          <a:p>
            <a:pPr>
              <a:buFontTx/>
              <a:buChar char="•"/>
            </a:pPr>
            <a:r>
              <a:rPr lang="ja-JP" altLang="en-US">
                <a:solidFill>
                  <a:srgbClr val="808080"/>
                </a:solidFill>
                <a:ea typeface="HG丸ｺﾞｼｯｸM-PRO" panose="020F0600000000000000" pitchFamily="50" charset="-128"/>
              </a:rPr>
              <a:t>避難経路を決める際には、社内で爆発や延焼の可能性のある危険物の設置場所を把握しておくことが、重要です。</a:t>
            </a:r>
          </a:p>
          <a:p>
            <a:pPr>
              <a:buFontTx/>
              <a:buChar char="•"/>
            </a:pPr>
            <a:r>
              <a:rPr lang="ja-JP" altLang="en-US">
                <a:solidFill>
                  <a:srgbClr val="808080"/>
                </a:solidFill>
                <a:ea typeface="HG丸ｺﾞｼｯｸM-PRO" panose="020F0600000000000000" pitchFamily="50" charset="-128"/>
              </a:rPr>
              <a:t>安全な避難のため、経路だけでなく、危険物の保管場所、消火器や工具などの保管場所、また、非常口や非常階段の場所を記載しておきましょう。</a:t>
            </a:r>
          </a:p>
          <a:p>
            <a:pPr>
              <a:buFontTx/>
              <a:buChar char="•"/>
            </a:pPr>
            <a:r>
              <a:rPr lang="ja-JP" altLang="en-US">
                <a:solidFill>
                  <a:srgbClr val="808080"/>
                </a:solidFill>
                <a:ea typeface="HG丸ｺﾞｼｯｸM-PRO" panose="020F0600000000000000" pitchFamily="50" charset="-128"/>
              </a:rPr>
              <a:t>この経路図は、構内に掲示板として設置しましょう。</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891" name="Rectangle 467"/>
          <p:cNvSpPr>
            <a:spLocks noChangeArrowheads="1"/>
          </p:cNvSpPr>
          <p:nvPr/>
        </p:nvSpPr>
        <p:spPr bwMode="auto">
          <a:xfrm>
            <a:off x="333375" y="200025"/>
            <a:ext cx="2987675" cy="269875"/>
          </a:xfrm>
          <a:prstGeom prst="rect">
            <a:avLst/>
          </a:prstGeom>
          <a:gradFill rotWithShape="1">
            <a:gsLst>
              <a:gs pos="0">
                <a:srgbClr val="DDDDDD"/>
              </a:gs>
              <a:gs pos="50000">
                <a:srgbClr val="DDDDDD">
                  <a:gamma/>
                  <a:tint val="0"/>
                  <a:invGamma/>
                </a:srgbClr>
              </a:gs>
              <a:gs pos="100000">
                <a:srgbClr val="DDDDDD"/>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03426" name="Text Box 2"/>
          <p:cNvSpPr txBox="1">
            <a:spLocks noChangeArrowheads="1"/>
          </p:cNvSpPr>
          <p:nvPr/>
        </p:nvSpPr>
        <p:spPr bwMode="auto">
          <a:xfrm>
            <a:off x="1700213" y="133350"/>
            <a:ext cx="1555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800"/>
              <a:t>備蓄品リスト</a:t>
            </a:r>
          </a:p>
        </p:txBody>
      </p:sp>
      <p:sp>
        <p:nvSpPr>
          <p:cNvPr id="103427" name="Text Box 3"/>
          <p:cNvSpPr txBox="1">
            <a:spLocks noChangeArrowheads="1"/>
          </p:cNvSpPr>
          <p:nvPr/>
        </p:nvSpPr>
        <p:spPr bwMode="auto">
          <a:xfrm>
            <a:off x="241300" y="133350"/>
            <a:ext cx="1784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t>【</a:t>
            </a:r>
            <a:r>
              <a:rPr lang="ja-JP" altLang="en-US" sz="1800"/>
              <a:t>様式　④</a:t>
            </a:r>
            <a:r>
              <a:rPr lang="en-US" altLang="ja-JP" sz="1800"/>
              <a:t>】</a:t>
            </a:r>
            <a:r>
              <a:rPr lang="ja-JP" altLang="en-US" sz="1800"/>
              <a:t>　</a:t>
            </a:r>
          </a:p>
        </p:txBody>
      </p:sp>
      <p:graphicFrame>
        <p:nvGraphicFramePr>
          <p:cNvPr id="103903" name="Group 479"/>
          <p:cNvGraphicFramePr>
            <a:graphicFrameLocks noGrp="1"/>
          </p:cNvGraphicFramePr>
          <p:nvPr/>
        </p:nvGraphicFramePr>
        <p:xfrm>
          <a:off x="476250" y="2649538"/>
          <a:ext cx="5962650" cy="6007100"/>
        </p:xfrm>
        <a:graphic>
          <a:graphicData uri="http://schemas.openxmlformats.org/drawingml/2006/table">
            <a:tbl>
              <a:tblPr/>
              <a:tblGrid>
                <a:gridCol w="2951163">
                  <a:extLst>
                    <a:ext uri="{9D8B030D-6E8A-4147-A177-3AD203B41FA5}">
                      <a16:colId xmlns:a16="http://schemas.microsoft.com/office/drawing/2014/main" val="2851211186"/>
                    </a:ext>
                  </a:extLst>
                </a:gridCol>
                <a:gridCol w="1009650">
                  <a:extLst>
                    <a:ext uri="{9D8B030D-6E8A-4147-A177-3AD203B41FA5}">
                      <a16:colId xmlns:a16="http://schemas.microsoft.com/office/drawing/2014/main" val="3156709534"/>
                    </a:ext>
                  </a:extLst>
                </a:gridCol>
                <a:gridCol w="561975">
                  <a:extLst>
                    <a:ext uri="{9D8B030D-6E8A-4147-A177-3AD203B41FA5}">
                      <a16:colId xmlns:a16="http://schemas.microsoft.com/office/drawing/2014/main" val="3080475425"/>
                    </a:ext>
                  </a:extLst>
                </a:gridCol>
                <a:gridCol w="720725">
                  <a:extLst>
                    <a:ext uri="{9D8B030D-6E8A-4147-A177-3AD203B41FA5}">
                      <a16:colId xmlns:a16="http://schemas.microsoft.com/office/drawing/2014/main" val="2223312229"/>
                    </a:ext>
                  </a:extLst>
                </a:gridCol>
                <a:gridCol w="719137">
                  <a:extLst>
                    <a:ext uri="{9D8B030D-6E8A-4147-A177-3AD203B41FA5}">
                      <a16:colId xmlns:a16="http://schemas.microsoft.com/office/drawing/2014/main" val="846133677"/>
                    </a:ext>
                  </a:extLst>
                </a:gridCol>
              </a:tblGrid>
              <a:tr h="3603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項目</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備蓄量</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要更新</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更新確認</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時期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整備状況チェック</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032446139"/>
                  </a:ext>
                </a:extLst>
              </a:tr>
              <a:tr h="1809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従業員分の水</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（１人あたり１日３リットルが目安）</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09083131"/>
                  </a:ext>
                </a:extLst>
              </a:tr>
              <a:tr h="2444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食料</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62593527"/>
                  </a:ext>
                </a:extLst>
              </a:tr>
              <a:tr h="2444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ラジオ（乾電池型、手巻充電型）と予備乾電池</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400" b="0" i="1" u="none" strike="noStrike" cap="none" normalizeH="0" baseline="0" smtClean="0">
                        <a:ln>
                          <a:noFill/>
                        </a:ln>
                        <a:solidFill>
                          <a:schemeClr val="tx1"/>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01956262"/>
                  </a:ext>
                </a:extLst>
              </a:tr>
              <a:tr h="2444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懐中電燈と予備乾電池</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400" b="0" i="1" u="none" strike="noStrike" cap="none" normalizeH="0" baseline="0" smtClean="0">
                        <a:ln>
                          <a:noFill/>
                        </a:ln>
                        <a:solidFill>
                          <a:schemeClr val="tx1"/>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61319279"/>
                  </a:ext>
                </a:extLst>
              </a:tr>
              <a:tr h="2444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救急箱</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4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93200411"/>
                  </a:ext>
                </a:extLst>
              </a:tr>
              <a:tr h="2444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衛生用具類（ウェットティッシュ、トイレットペーパーなど）</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97904666"/>
                  </a:ext>
                </a:extLst>
              </a:tr>
              <a:tr h="2444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工具類（バール、ペンチ、ハンマー、シャベルなど）</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47042453"/>
                  </a:ext>
                </a:extLst>
              </a:tr>
              <a:tr h="2444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ビニールシート及び布テープ</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66880456"/>
                  </a:ext>
                </a:extLst>
              </a:tr>
              <a:tr h="2444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ブルーシート</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27471657"/>
                  </a:ext>
                </a:extLst>
              </a:tr>
              <a:tr h="2444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簡易トイレ製品（または、トイレ用ビニール袋及びビニールテープ）</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32021868"/>
                  </a:ext>
                </a:extLst>
              </a:tr>
              <a:tr h="2444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毛布</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36225263"/>
                  </a:ext>
                </a:extLst>
              </a:tr>
              <a:tr h="39528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携帯電話の充電器</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44117762"/>
                  </a:ext>
                </a:extLst>
              </a:tr>
              <a:tr h="2444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拡声器</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87956576"/>
                  </a:ext>
                </a:extLst>
              </a:tr>
              <a:tr h="1809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発電機</a:t>
                      </a:r>
                    </a:p>
                  </a:txBody>
                  <a:tcPr marL="90000" marR="90000" marT="46800" marB="468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33213690"/>
                  </a:ext>
                </a:extLst>
              </a:tr>
              <a:tr h="1809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発電機用燃料ガソリン</a:t>
                      </a:r>
                    </a:p>
                  </a:txBody>
                  <a:tcPr marL="90000" marR="90000" marT="46800" marB="468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86302742"/>
                  </a:ext>
                </a:extLst>
              </a:tr>
              <a:tr h="1809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62044032"/>
                  </a:ext>
                </a:extLst>
              </a:tr>
              <a:tr h="1809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58991577"/>
                  </a:ext>
                </a:extLst>
              </a:tr>
            </a:tbl>
          </a:graphicData>
        </a:graphic>
      </p:graphicFrame>
      <p:sp>
        <p:nvSpPr>
          <p:cNvPr id="103481" name="Text Box 57"/>
          <p:cNvSpPr txBox="1">
            <a:spLocks noChangeArrowheads="1"/>
          </p:cNvSpPr>
          <p:nvPr/>
        </p:nvSpPr>
        <p:spPr bwMode="auto">
          <a:xfrm>
            <a:off x="3254375" y="9647238"/>
            <a:ext cx="34925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ea typeface="ＭＳ Ｐゴシック" panose="020B0600070205080204" pitchFamily="50" charset="-128"/>
              </a:rPr>
              <a:t>12</a:t>
            </a:r>
          </a:p>
        </p:txBody>
      </p:sp>
      <p:sp>
        <p:nvSpPr>
          <p:cNvPr id="103899" name="Text Box 475"/>
          <p:cNvSpPr txBox="1">
            <a:spLocks noChangeArrowheads="1"/>
          </p:cNvSpPr>
          <p:nvPr/>
        </p:nvSpPr>
        <p:spPr bwMode="auto">
          <a:xfrm>
            <a:off x="331788" y="633413"/>
            <a:ext cx="63373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92075" indent="-9207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lang="en-US" altLang="ja-JP">
              <a:solidFill>
                <a:srgbClr val="808080"/>
              </a:solidFill>
              <a:latin typeface="HG丸ｺﾞｼｯｸM-PRO" panose="020F0600000000000000" pitchFamily="50" charset="-128"/>
              <a:ea typeface="HG丸ｺﾞｼｯｸM-PRO" panose="020F0600000000000000" pitchFamily="50" charset="-128"/>
            </a:endParaRPr>
          </a:p>
          <a:p>
            <a:pPr>
              <a:buFontTx/>
              <a:buChar char="•"/>
            </a:pPr>
            <a:r>
              <a:rPr lang="ja-JP" altLang="en-US">
                <a:solidFill>
                  <a:srgbClr val="808080"/>
                </a:solidFill>
                <a:ea typeface="HG丸ｺﾞｼｯｸM-PRO" panose="020F0600000000000000" pitchFamily="50" charset="-128"/>
              </a:rPr>
              <a:t>備蓄品については、災害が発生した際に、その場から避難するために必要なモノ、救援などの応急措置に必要なモノ、その後生きながらえるために必要なモノといった観点から考えてください。</a:t>
            </a:r>
          </a:p>
          <a:p>
            <a:pPr>
              <a:buFontTx/>
              <a:buChar char="•"/>
            </a:pPr>
            <a:r>
              <a:rPr lang="ja-JP" altLang="en-US">
                <a:solidFill>
                  <a:srgbClr val="808080"/>
                </a:solidFill>
                <a:ea typeface="HG丸ｺﾞｼｯｸM-PRO" panose="020F0600000000000000" pitchFamily="50" charset="-128"/>
              </a:rPr>
              <a:t>水や食料などの備蓄量は、≪人数</a:t>
            </a:r>
            <a:r>
              <a:rPr lang="en-US" altLang="ja-JP">
                <a:solidFill>
                  <a:srgbClr val="808080"/>
                </a:solidFill>
                <a:ea typeface="HG丸ｺﾞｼｯｸM-PRO" panose="020F0600000000000000" pitchFamily="50" charset="-128"/>
              </a:rPr>
              <a:t>×</a:t>
            </a:r>
            <a:r>
              <a:rPr lang="ja-JP" altLang="en-US">
                <a:solidFill>
                  <a:srgbClr val="808080"/>
                </a:solidFill>
                <a:ea typeface="HG丸ｺﾞｼｯｸM-PRO" panose="020F0600000000000000" pitchFamily="50" charset="-128"/>
              </a:rPr>
              <a:t>３日分≫が目安といわれています。あなたの会社の予算やスペースの制約もあると思われますが、人命の安全確保の観点からも３日分を目安に確保してください。</a:t>
            </a:r>
          </a:p>
          <a:p>
            <a:pPr>
              <a:buFontTx/>
              <a:buChar char="•"/>
            </a:pPr>
            <a:r>
              <a:rPr lang="ja-JP" altLang="en-US">
                <a:solidFill>
                  <a:srgbClr val="808080"/>
                </a:solidFill>
                <a:ea typeface="HG丸ｺﾞｼｯｸM-PRO" panose="020F0600000000000000" pitchFamily="50" charset="-128"/>
              </a:rPr>
              <a:t>ＢＣＰ対応を行う要員や、帰宅できない従業員を対象とした備蓄品については、特に準備が必要です。</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92" name="Rectangle 44"/>
          <p:cNvSpPr>
            <a:spLocks noChangeArrowheads="1"/>
          </p:cNvSpPr>
          <p:nvPr/>
        </p:nvSpPr>
        <p:spPr bwMode="auto">
          <a:xfrm>
            <a:off x="333375" y="200025"/>
            <a:ext cx="3455988" cy="269875"/>
          </a:xfrm>
          <a:prstGeom prst="rect">
            <a:avLst/>
          </a:prstGeom>
          <a:gradFill rotWithShape="1">
            <a:gsLst>
              <a:gs pos="0">
                <a:srgbClr val="DDDDDD"/>
              </a:gs>
              <a:gs pos="50000">
                <a:srgbClr val="DDDDDD">
                  <a:gamma/>
                  <a:tint val="0"/>
                  <a:invGamma/>
                </a:srgbClr>
              </a:gs>
              <a:gs pos="100000">
                <a:srgbClr val="DDDDDD"/>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04450" name="Text Box 2"/>
          <p:cNvSpPr txBox="1">
            <a:spLocks noChangeArrowheads="1"/>
          </p:cNvSpPr>
          <p:nvPr/>
        </p:nvSpPr>
        <p:spPr bwMode="auto">
          <a:xfrm>
            <a:off x="241300" y="133350"/>
            <a:ext cx="1784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t>【</a:t>
            </a:r>
            <a:r>
              <a:rPr lang="ja-JP" altLang="en-US" sz="1800"/>
              <a:t>様式　⑤</a:t>
            </a:r>
            <a:r>
              <a:rPr lang="en-US" altLang="ja-JP" sz="1800"/>
              <a:t>】</a:t>
            </a:r>
            <a:r>
              <a:rPr lang="ja-JP" altLang="en-US" sz="1800"/>
              <a:t>　</a:t>
            </a:r>
          </a:p>
        </p:txBody>
      </p:sp>
      <p:sp>
        <p:nvSpPr>
          <p:cNvPr id="104451" name="Text Box 3"/>
          <p:cNvSpPr txBox="1">
            <a:spLocks noChangeArrowheads="1"/>
          </p:cNvSpPr>
          <p:nvPr/>
        </p:nvSpPr>
        <p:spPr bwMode="auto">
          <a:xfrm>
            <a:off x="1700213" y="133350"/>
            <a:ext cx="2012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800"/>
              <a:t>従業員携帯カード</a:t>
            </a:r>
          </a:p>
        </p:txBody>
      </p:sp>
      <p:sp>
        <p:nvSpPr>
          <p:cNvPr id="104452" name="Text Box 4"/>
          <p:cNvSpPr txBox="1">
            <a:spLocks noChangeArrowheads="1"/>
          </p:cNvSpPr>
          <p:nvPr/>
        </p:nvSpPr>
        <p:spPr bwMode="auto">
          <a:xfrm>
            <a:off x="188913" y="765175"/>
            <a:ext cx="65246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1778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a:solidFill>
                  <a:srgbClr val="808080"/>
                </a:solidFill>
                <a:ea typeface="HG丸ｺﾞｼｯｸM-PRO" panose="020F0600000000000000" pitchFamily="50" charset="-128"/>
              </a:rPr>
              <a:t>各部署、各従業員が、被災時の連絡先や自分のやるべきことについて記入しましょう。</a:t>
            </a:r>
          </a:p>
          <a:p>
            <a:r>
              <a:rPr lang="ja-JP" altLang="en-US">
                <a:solidFill>
                  <a:srgbClr val="808080"/>
                </a:solidFill>
                <a:ea typeface="HG丸ｺﾞｼｯｸM-PRO" panose="020F0600000000000000" pitchFamily="50" charset="-128"/>
              </a:rPr>
              <a:t>記入したものは、定期入れや財布に納め常に携行するようにしてください。</a:t>
            </a:r>
          </a:p>
        </p:txBody>
      </p:sp>
      <p:sp>
        <p:nvSpPr>
          <p:cNvPr id="104457" name="Text Box 9"/>
          <p:cNvSpPr txBox="1">
            <a:spLocks noChangeArrowheads="1"/>
          </p:cNvSpPr>
          <p:nvPr/>
        </p:nvSpPr>
        <p:spPr bwMode="auto">
          <a:xfrm>
            <a:off x="3254375" y="9647238"/>
            <a:ext cx="34925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ea typeface="ＭＳ Ｐゴシック" panose="020B0600070205080204" pitchFamily="50" charset="-128"/>
              </a:rPr>
              <a:t>13</a:t>
            </a:r>
          </a:p>
        </p:txBody>
      </p:sp>
      <p:sp>
        <p:nvSpPr>
          <p:cNvPr id="104490" name="Text Box 42"/>
          <p:cNvSpPr txBox="1">
            <a:spLocks noChangeArrowheads="1"/>
          </p:cNvSpPr>
          <p:nvPr/>
        </p:nvSpPr>
        <p:spPr bwMode="auto">
          <a:xfrm>
            <a:off x="1628775" y="3460750"/>
            <a:ext cx="3600450" cy="1492250"/>
          </a:xfrm>
          <a:prstGeom prst="rect">
            <a:avLst/>
          </a:prstGeom>
          <a:solidFill>
            <a:schemeClr val="bg1"/>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r>
              <a:rPr lang="ja-JP" altLang="en-US" sz="6000" b="1">
                <a:solidFill>
                  <a:srgbClr val="3333FF"/>
                </a:solidFill>
                <a:ea typeface="ＭＳ Ｐゴシック" panose="020B0600070205080204" pitchFamily="50" charset="-128"/>
              </a:rPr>
              <a:t>別途作成</a:t>
            </a:r>
          </a:p>
          <a:p>
            <a:pPr algn="ctr"/>
            <a:r>
              <a:rPr lang="ja-JP" altLang="en-US" sz="3200" b="1">
                <a:solidFill>
                  <a:srgbClr val="3333FF"/>
                </a:solidFill>
                <a:ea typeface="ＭＳ Ｐゴシック" panose="020B0600070205080204" pitchFamily="50" charset="-128"/>
              </a:rPr>
              <a:t>（別ファイル）</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7104" name="Group 128"/>
          <p:cNvGraphicFramePr>
            <a:graphicFrameLocks noGrp="1"/>
          </p:cNvGraphicFramePr>
          <p:nvPr/>
        </p:nvGraphicFramePr>
        <p:xfrm>
          <a:off x="1052513" y="4232275"/>
          <a:ext cx="4752975" cy="3684588"/>
        </p:xfrm>
        <a:graphic>
          <a:graphicData uri="http://schemas.openxmlformats.org/drawingml/2006/table">
            <a:tbl>
              <a:tblPr/>
              <a:tblGrid>
                <a:gridCol w="2378075">
                  <a:extLst>
                    <a:ext uri="{9D8B030D-6E8A-4147-A177-3AD203B41FA5}">
                      <a16:colId xmlns:a16="http://schemas.microsoft.com/office/drawing/2014/main" val="138562589"/>
                    </a:ext>
                  </a:extLst>
                </a:gridCol>
                <a:gridCol w="2374900">
                  <a:extLst>
                    <a:ext uri="{9D8B030D-6E8A-4147-A177-3AD203B41FA5}">
                      <a16:colId xmlns:a16="http://schemas.microsoft.com/office/drawing/2014/main" val="3480851084"/>
                    </a:ext>
                  </a:extLst>
                </a:gridCol>
              </a:tblGrid>
              <a:tr h="396875">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ゴシック" panose="020B0600070205080204" pitchFamily="50" charset="-128"/>
                        </a:rPr>
                        <a:t>承認欄（作成・点検・更新時に記載）</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extLst>
                  <a:ext uri="{0D108BD9-81ED-4DB2-BD59-A6C34878D82A}">
                    <a16:rowId xmlns:a16="http://schemas.microsoft.com/office/drawing/2014/main" val="1364017077"/>
                  </a:ext>
                </a:extLst>
              </a:tr>
              <a:tr h="3762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ゴシック" panose="020B0600070205080204" pitchFamily="50" charset="-128"/>
                        </a:rPr>
                        <a:t>承認日</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ゴシック" panose="020B0600070205080204" pitchFamily="50" charset="-128"/>
                        </a:rPr>
                        <a:t>承認者</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697307877"/>
                  </a:ext>
                </a:extLst>
              </a:tr>
              <a:tr h="415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明朝" panose="02020600040205080304" pitchFamily="18" charset="-128"/>
                        </a:rPr>
                        <a:t>年　　　月　　　日</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57465291"/>
                  </a:ext>
                </a:extLst>
              </a:tr>
              <a:tr h="415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明朝" panose="02020600040205080304" pitchFamily="18" charset="-128"/>
                        </a:rPr>
                        <a:t>年　　　月　　　日</a:t>
                      </a:r>
                      <a:endPar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12772767"/>
                  </a:ext>
                </a:extLst>
              </a:tr>
              <a:tr h="415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明朝" panose="02020600040205080304" pitchFamily="18" charset="-128"/>
                        </a:rPr>
                        <a:t>年　　　月　　　日</a:t>
                      </a:r>
                      <a:endPar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42518756"/>
                  </a:ext>
                </a:extLst>
              </a:tr>
              <a:tr h="415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明朝" panose="02020600040205080304" pitchFamily="18" charset="-128"/>
                        </a:rPr>
                        <a:t>年　　　月　　　日</a:t>
                      </a:r>
                      <a:endPar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19127407"/>
                  </a:ext>
                </a:extLst>
              </a:tr>
              <a:tr h="415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明朝" panose="02020600040205080304" pitchFamily="18" charset="-128"/>
                        </a:rPr>
                        <a:t>年　　　月　　　日</a:t>
                      </a:r>
                      <a:endPar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2357027"/>
                  </a:ext>
                </a:extLst>
              </a:tr>
              <a:tr h="415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明朝" panose="02020600040205080304" pitchFamily="18" charset="-128"/>
                        </a:rPr>
                        <a:t>年　　　月　　　日</a:t>
                      </a:r>
                      <a:endPar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9217783"/>
                  </a:ext>
                </a:extLst>
              </a:tr>
              <a:tr h="415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明朝" panose="02020600040205080304" pitchFamily="18" charset="-128"/>
                        </a:rPr>
                        <a:t>年　　　月　　　日</a:t>
                      </a:r>
                      <a:endPar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90273424"/>
                  </a:ext>
                </a:extLst>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34" name="Text Box 34"/>
          <p:cNvSpPr txBox="1">
            <a:spLocks noChangeArrowheads="1"/>
          </p:cNvSpPr>
          <p:nvPr/>
        </p:nvSpPr>
        <p:spPr bwMode="auto">
          <a:xfrm>
            <a:off x="2644775" y="9661525"/>
            <a:ext cx="4213225"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latin typeface="ＭＳ Ｐゴシック" panose="020B0600070205080204" pitchFamily="50" charset="-128"/>
                <a:ea typeface="ＭＳ Ｐゴシック" panose="020B0600070205080204" pitchFamily="50" charset="-128"/>
              </a:rPr>
              <a:t>あいちＢＣＰモデル［中小製造業向け　コンパクト版（第１版）］（平成</a:t>
            </a:r>
            <a:r>
              <a:rPr lang="en-US" altLang="ja-JP">
                <a:latin typeface="ＭＳ Ｐゴシック" panose="020B0600070205080204" pitchFamily="50" charset="-128"/>
                <a:ea typeface="ＭＳ Ｐゴシック" panose="020B0600070205080204" pitchFamily="50" charset="-128"/>
              </a:rPr>
              <a:t>20</a:t>
            </a:r>
            <a:r>
              <a:rPr lang="ja-JP" altLang="en-US">
                <a:latin typeface="ＭＳ Ｐゴシック" panose="020B0600070205080204" pitchFamily="50" charset="-128"/>
                <a:ea typeface="ＭＳ Ｐゴシック" panose="020B0600070205080204" pitchFamily="50" charset="-128"/>
              </a:rPr>
              <a:t>年</a:t>
            </a:r>
            <a:r>
              <a:rPr lang="en-US" altLang="ja-JP">
                <a:latin typeface="ＭＳ Ｐゴシック" panose="020B0600070205080204" pitchFamily="50" charset="-128"/>
                <a:ea typeface="ＭＳ Ｐゴシック" panose="020B0600070205080204" pitchFamily="50" charset="-128"/>
              </a:rPr>
              <a:t>3</a:t>
            </a:r>
            <a:r>
              <a:rPr lang="ja-JP" altLang="en-US">
                <a:latin typeface="ＭＳ Ｐゴシック" panose="020B0600070205080204" pitchFamily="50" charset="-128"/>
                <a:ea typeface="ＭＳ Ｐゴシック" panose="020B0600070205080204" pitchFamily="50" charset="-128"/>
              </a:rPr>
              <a:t>月）</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8937" name="Group 873"/>
          <p:cNvGraphicFramePr>
            <a:graphicFrameLocks noGrp="1"/>
          </p:cNvGraphicFramePr>
          <p:nvPr/>
        </p:nvGraphicFramePr>
        <p:xfrm>
          <a:off x="549275" y="704850"/>
          <a:ext cx="5026025" cy="2643188"/>
        </p:xfrm>
        <a:graphic>
          <a:graphicData uri="http://schemas.openxmlformats.org/drawingml/2006/table">
            <a:tbl>
              <a:tblPr/>
              <a:tblGrid>
                <a:gridCol w="687388">
                  <a:extLst>
                    <a:ext uri="{9D8B030D-6E8A-4147-A177-3AD203B41FA5}">
                      <a16:colId xmlns:a16="http://schemas.microsoft.com/office/drawing/2014/main" val="629341358"/>
                    </a:ext>
                  </a:extLst>
                </a:gridCol>
                <a:gridCol w="205400">
                  <a:extLst>
                    <a:ext uri="{9D8B030D-6E8A-4147-A177-3AD203B41FA5}">
                      <a16:colId xmlns:a16="http://schemas.microsoft.com/office/drawing/2014/main" val="3186225617"/>
                    </a:ext>
                  </a:extLst>
                </a:gridCol>
                <a:gridCol w="3354388">
                  <a:extLst>
                    <a:ext uri="{9D8B030D-6E8A-4147-A177-3AD203B41FA5}">
                      <a16:colId xmlns:a16="http://schemas.microsoft.com/office/drawing/2014/main" val="3679624778"/>
                    </a:ext>
                  </a:extLst>
                </a:gridCol>
                <a:gridCol w="804862">
                  <a:extLst>
                    <a:ext uri="{9D8B030D-6E8A-4147-A177-3AD203B41FA5}">
                      <a16:colId xmlns:a16="http://schemas.microsoft.com/office/drawing/2014/main" val="517337"/>
                    </a:ext>
                  </a:extLst>
                </a:gridCol>
              </a:tblGrid>
              <a:tr h="260350">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panose="020B0600070205080204" pitchFamily="50" charset="-128"/>
                          <a:ea typeface="ＭＳ Ｐゴシック" panose="020B0600070205080204" pitchFamily="50" charset="-128"/>
                        </a:rPr>
                        <a:t>項目</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panose="020B0600070205080204" pitchFamily="50" charset="-128"/>
                          <a:ea typeface="ＭＳ Ｐゴシック" panose="020B0600070205080204" pitchFamily="50" charset="-128"/>
                        </a:rPr>
                        <a:t>ページ</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210169035"/>
                  </a:ext>
                </a:extLst>
              </a:tr>
              <a:tr h="177800">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1.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ＢＣＰの基本方針</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AC864"/>
                    </a:solid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AC864"/>
                    </a:solidFill>
                  </a:tcPr>
                </a:tc>
                <a:extLst>
                  <a:ext uri="{0D108BD9-81ED-4DB2-BD59-A6C34878D82A}">
                    <a16:rowId xmlns:a16="http://schemas.microsoft.com/office/drawing/2014/main" val="1514382866"/>
                  </a:ext>
                </a:extLst>
              </a:tr>
              <a:tr h="230188">
                <a:tc rowSpan="6">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2.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計画</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１　対象とする災害</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E5E5"/>
                    </a:solid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E5E5"/>
                    </a:solidFill>
                  </a:tcPr>
                </a:tc>
                <a:extLst>
                  <a:ext uri="{0D108BD9-81ED-4DB2-BD59-A6C34878D82A}">
                    <a16:rowId xmlns:a16="http://schemas.microsoft.com/office/drawing/2014/main" val="3121648524"/>
                  </a:ext>
                </a:extLst>
              </a:tr>
              <a:tr h="177800">
                <a:tc vMerge="1">
                  <a:txBody>
                    <a:bodyPr/>
                    <a:lstStyle/>
                    <a:p>
                      <a:endParaRPr kumimoji="1" lang="ja-JP" altLang="en-US"/>
                    </a:p>
                  </a:txBody>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　重要業務と復旧目標の決定</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E5E5"/>
                    </a:solid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E5E5"/>
                    </a:solidFill>
                  </a:tcPr>
                </a:tc>
                <a:extLst>
                  <a:ext uri="{0D108BD9-81ED-4DB2-BD59-A6C34878D82A}">
                    <a16:rowId xmlns:a16="http://schemas.microsoft.com/office/drawing/2014/main" val="3244328402"/>
                  </a:ext>
                </a:extLst>
              </a:tr>
              <a:tr h="177800">
                <a:tc vMerge="1">
                  <a:txBody>
                    <a:bodyPr/>
                    <a:lstStyle/>
                    <a:p>
                      <a:endParaRPr kumimoji="1" lang="ja-JP" altLang="en-US"/>
                    </a:p>
                  </a:txBody>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３　重要業務が受ける被害の想定</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FFB2"/>
                    </a:solid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3</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FFB2"/>
                    </a:solidFill>
                  </a:tcPr>
                </a:tc>
                <a:extLst>
                  <a:ext uri="{0D108BD9-81ED-4DB2-BD59-A6C34878D82A}">
                    <a16:rowId xmlns:a16="http://schemas.microsoft.com/office/drawing/2014/main" val="1458326988"/>
                  </a:ext>
                </a:extLst>
              </a:tr>
              <a:tr h="177800">
                <a:tc vMerge="1">
                  <a:txBody>
                    <a:bodyPr/>
                    <a:lstStyle/>
                    <a:p>
                      <a:endParaRPr kumimoji="1" lang="ja-JP" altLang="en-US"/>
                    </a:p>
                  </a:txBody>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４　想定される被害に基づくＢＣＰ対応</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FFB2"/>
                    </a:solid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4</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FFB2"/>
                    </a:solidFill>
                  </a:tcPr>
                </a:tc>
                <a:extLst>
                  <a:ext uri="{0D108BD9-81ED-4DB2-BD59-A6C34878D82A}">
                    <a16:rowId xmlns:a16="http://schemas.microsoft.com/office/drawing/2014/main" val="2179199626"/>
                  </a:ext>
                </a:extLst>
              </a:tr>
              <a:tr h="26035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p>
                  </a:txBody>
                  <a:tcPr marL="90000" marR="90000" marT="46800" marB="46800" anchor="ctr" horzOverflow="overflow">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STEP</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１ 重要な経営資源の洗い出しと現状把握</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FFB2"/>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4</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FFB2"/>
                    </a:solidFill>
                  </a:tcPr>
                </a:tc>
                <a:extLst>
                  <a:ext uri="{0D108BD9-81ED-4DB2-BD59-A6C34878D82A}">
                    <a16:rowId xmlns:a16="http://schemas.microsoft.com/office/drawing/2014/main" val="3939841631"/>
                  </a:ext>
                </a:extLst>
              </a:tr>
              <a:tr h="17780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p>
                  </a:txBody>
                  <a:tcPr marL="90000" marR="90000" marT="46800" marB="46800" anchor="ctr" horzOverflow="overflow">
                    <a:lnL>
                      <a:noFill/>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STEP</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 復旧目標を達成するための対応策の検討・実施</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5</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CCECFF"/>
                    </a:solidFill>
                  </a:tcPr>
                </a:tc>
                <a:extLst>
                  <a:ext uri="{0D108BD9-81ED-4DB2-BD59-A6C34878D82A}">
                    <a16:rowId xmlns:a16="http://schemas.microsoft.com/office/drawing/2014/main" val="3241893237"/>
                  </a:ext>
                </a:extLst>
              </a:tr>
              <a:tr h="177800">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3.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事業継続のために</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6</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2063152"/>
                  </a:ext>
                </a:extLst>
              </a:tr>
              <a:tr h="260350">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4.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教育・訓練計画</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8</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32751826"/>
                  </a:ext>
                </a:extLst>
              </a:tr>
              <a:tr h="260350">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5.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点検・是正措置・見直し</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8</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79303607"/>
                  </a:ext>
                </a:extLst>
              </a:tr>
            </a:tbl>
          </a:graphicData>
        </a:graphic>
      </p:graphicFrame>
      <p:sp>
        <p:nvSpPr>
          <p:cNvPr id="88066" name="Text Box 2"/>
          <p:cNvSpPr txBox="1">
            <a:spLocks noChangeArrowheads="1"/>
          </p:cNvSpPr>
          <p:nvPr/>
        </p:nvSpPr>
        <p:spPr bwMode="auto">
          <a:xfrm>
            <a:off x="44450" y="57150"/>
            <a:ext cx="27082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a:latin typeface="HG丸ｺﾞｼｯｸM-PRO" panose="020F0600000000000000" pitchFamily="50" charset="-128"/>
              </a:rPr>
              <a:t>目次</a:t>
            </a:r>
          </a:p>
        </p:txBody>
      </p:sp>
      <p:sp>
        <p:nvSpPr>
          <p:cNvPr id="88193" name="Text Box 129"/>
          <p:cNvSpPr txBox="1">
            <a:spLocks noChangeArrowheads="1"/>
          </p:cNvSpPr>
          <p:nvPr/>
        </p:nvSpPr>
        <p:spPr bwMode="auto">
          <a:xfrm>
            <a:off x="4076700" y="7877175"/>
            <a:ext cx="2087563" cy="244475"/>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a:solidFill>
                  <a:schemeClr val="accent2"/>
                </a:solidFill>
                <a:latin typeface="HGS創英角ｺﾞｼｯｸUB" panose="020B0900000000000000" pitchFamily="50" charset="-128"/>
                <a:ea typeface="HGS創英角ｺﾞｼｯｸUB" panose="020B0900000000000000" pitchFamily="50" charset="-128"/>
              </a:rPr>
              <a:t>優先すべき対応策を実施する！</a:t>
            </a:r>
          </a:p>
        </p:txBody>
      </p:sp>
      <p:graphicFrame>
        <p:nvGraphicFramePr>
          <p:cNvPr id="88373" name="Group 309"/>
          <p:cNvGraphicFramePr>
            <a:graphicFrameLocks noGrp="1"/>
          </p:cNvGraphicFramePr>
          <p:nvPr/>
        </p:nvGraphicFramePr>
        <p:xfrm>
          <a:off x="1014413" y="5487988"/>
          <a:ext cx="2754312" cy="290512"/>
        </p:xfrm>
        <a:graphic>
          <a:graphicData uri="http://schemas.openxmlformats.org/drawingml/2006/table">
            <a:tbl>
              <a:tblPr/>
              <a:tblGrid>
                <a:gridCol w="2754312">
                  <a:extLst>
                    <a:ext uri="{9D8B030D-6E8A-4147-A177-3AD203B41FA5}">
                      <a16:colId xmlns:a16="http://schemas.microsoft.com/office/drawing/2014/main" val="494363117"/>
                    </a:ext>
                  </a:extLst>
                </a:gridCol>
              </a:tblGrid>
              <a:tr h="2905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1.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ＢＣＰの基本方針</a:t>
                      </a: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FAC864"/>
                    </a:solidFill>
                  </a:tcPr>
                </a:tc>
                <a:extLst>
                  <a:ext uri="{0D108BD9-81ED-4DB2-BD59-A6C34878D82A}">
                    <a16:rowId xmlns:a16="http://schemas.microsoft.com/office/drawing/2014/main" val="3680582151"/>
                  </a:ext>
                </a:extLst>
              </a:tr>
            </a:tbl>
          </a:graphicData>
        </a:graphic>
      </p:graphicFrame>
      <p:graphicFrame>
        <p:nvGraphicFramePr>
          <p:cNvPr id="88200" name="Group 136"/>
          <p:cNvGraphicFramePr>
            <a:graphicFrameLocks noGrp="1"/>
          </p:cNvGraphicFramePr>
          <p:nvPr/>
        </p:nvGraphicFramePr>
        <p:xfrm>
          <a:off x="1014413" y="5961063"/>
          <a:ext cx="2754312" cy="290512"/>
        </p:xfrm>
        <a:graphic>
          <a:graphicData uri="http://schemas.openxmlformats.org/drawingml/2006/table">
            <a:tbl>
              <a:tblPr/>
              <a:tblGrid>
                <a:gridCol w="2754312">
                  <a:extLst>
                    <a:ext uri="{9D8B030D-6E8A-4147-A177-3AD203B41FA5}">
                      <a16:colId xmlns:a16="http://schemas.microsoft.com/office/drawing/2014/main" val="144934920"/>
                    </a:ext>
                  </a:extLst>
                </a:gridCol>
              </a:tblGrid>
              <a:tr h="2905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  </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2. 1</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対象とする災害</a:t>
                      </a: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FFE5E5"/>
                    </a:solidFill>
                  </a:tcPr>
                </a:tc>
                <a:extLst>
                  <a:ext uri="{0D108BD9-81ED-4DB2-BD59-A6C34878D82A}">
                    <a16:rowId xmlns:a16="http://schemas.microsoft.com/office/drawing/2014/main" val="3568129220"/>
                  </a:ext>
                </a:extLst>
              </a:tr>
            </a:tbl>
          </a:graphicData>
        </a:graphic>
      </p:graphicFrame>
      <p:graphicFrame>
        <p:nvGraphicFramePr>
          <p:cNvPr id="88263" name="Group 199"/>
          <p:cNvGraphicFramePr>
            <a:graphicFrameLocks noGrp="1"/>
          </p:cNvGraphicFramePr>
          <p:nvPr/>
        </p:nvGraphicFramePr>
        <p:xfrm>
          <a:off x="1014413" y="6464300"/>
          <a:ext cx="2754312" cy="288925"/>
        </p:xfrm>
        <a:graphic>
          <a:graphicData uri="http://schemas.openxmlformats.org/drawingml/2006/table">
            <a:tbl>
              <a:tblPr/>
              <a:tblGrid>
                <a:gridCol w="2754312">
                  <a:extLst>
                    <a:ext uri="{9D8B030D-6E8A-4147-A177-3AD203B41FA5}">
                      <a16:colId xmlns:a16="http://schemas.microsoft.com/office/drawing/2014/main" val="943300653"/>
                    </a:ext>
                  </a:extLst>
                </a:gridCol>
              </a:tblGrid>
              <a:tr h="288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2</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重要業務と復旧目標の決定</a:t>
                      </a: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FFE5E5"/>
                    </a:solidFill>
                  </a:tcPr>
                </a:tc>
                <a:extLst>
                  <a:ext uri="{0D108BD9-81ED-4DB2-BD59-A6C34878D82A}">
                    <a16:rowId xmlns:a16="http://schemas.microsoft.com/office/drawing/2014/main" val="389520428"/>
                  </a:ext>
                </a:extLst>
              </a:tr>
            </a:tbl>
          </a:graphicData>
        </a:graphic>
      </p:graphicFrame>
      <p:graphicFrame>
        <p:nvGraphicFramePr>
          <p:cNvPr id="88374" name="Group 310"/>
          <p:cNvGraphicFramePr>
            <a:graphicFrameLocks noGrp="1"/>
          </p:cNvGraphicFramePr>
          <p:nvPr/>
        </p:nvGraphicFramePr>
        <p:xfrm>
          <a:off x="3041650" y="7097713"/>
          <a:ext cx="2843213" cy="290512"/>
        </p:xfrm>
        <a:graphic>
          <a:graphicData uri="http://schemas.openxmlformats.org/drawingml/2006/table">
            <a:tbl>
              <a:tblPr/>
              <a:tblGrid>
                <a:gridCol w="2843213">
                  <a:extLst>
                    <a:ext uri="{9D8B030D-6E8A-4147-A177-3AD203B41FA5}">
                      <a16:colId xmlns:a16="http://schemas.microsoft.com/office/drawing/2014/main" val="1576826704"/>
                    </a:ext>
                  </a:extLst>
                </a:gridCol>
              </a:tblGrid>
              <a:tr h="2905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2.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３　重要業務が受ける被害の想定</a:t>
                      </a:r>
                    </a:p>
                  </a:txBody>
                  <a:tcPr marL="90000" marR="90000" marT="46800" marB="46800"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FFFFB2"/>
                    </a:solidFill>
                  </a:tcPr>
                </a:tc>
                <a:extLst>
                  <a:ext uri="{0D108BD9-81ED-4DB2-BD59-A6C34878D82A}">
                    <a16:rowId xmlns:a16="http://schemas.microsoft.com/office/drawing/2014/main" val="3359305337"/>
                  </a:ext>
                </a:extLst>
              </a:tr>
            </a:tbl>
          </a:graphicData>
        </a:graphic>
      </p:graphicFrame>
      <p:graphicFrame>
        <p:nvGraphicFramePr>
          <p:cNvPr id="88228" name="Group 164"/>
          <p:cNvGraphicFramePr>
            <a:graphicFrameLocks noGrp="1"/>
          </p:cNvGraphicFramePr>
          <p:nvPr/>
        </p:nvGraphicFramePr>
        <p:xfrm>
          <a:off x="1014413" y="9009063"/>
          <a:ext cx="2754312" cy="298450"/>
        </p:xfrm>
        <a:graphic>
          <a:graphicData uri="http://schemas.openxmlformats.org/drawingml/2006/table">
            <a:tbl>
              <a:tblPr/>
              <a:tblGrid>
                <a:gridCol w="2754312">
                  <a:extLst>
                    <a:ext uri="{9D8B030D-6E8A-4147-A177-3AD203B41FA5}">
                      <a16:colId xmlns:a16="http://schemas.microsoft.com/office/drawing/2014/main" val="509402732"/>
                    </a:ext>
                  </a:extLst>
                </a:gridCol>
              </a:tblGrid>
              <a:tr h="2984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４</a:t>
                      </a: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教育・訓練計画</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242509599"/>
                  </a:ext>
                </a:extLst>
              </a:tr>
            </a:tbl>
          </a:graphicData>
        </a:graphic>
      </p:graphicFrame>
      <p:graphicFrame>
        <p:nvGraphicFramePr>
          <p:cNvPr id="88234" name="Group 170"/>
          <p:cNvGraphicFramePr>
            <a:graphicFrameLocks noGrp="1"/>
          </p:cNvGraphicFramePr>
          <p:nvPr/>
        </p:nvGraphicFramePr>
        <p:xfrm>
          <a:off x="1014413" y="9512300"/>
          <a:ext cx="2754312" cy="298450"/>
        </p:xfrm>
        <a:graphic>
          <a:graphicData uri="http://schemas.openxmlformats.org/drawingml/2006/table">
            <a:tbl>
              <a:tblPr/>
              <a:tblGrid>
                <a:gridCol w="2754312">
                  <a:extLst>
                    <a:ext uri="{9D8B030D-6E8A-4147-A177-3AD203B41FA5}">
                      <a16:colId xmlns:a16="http://schemas.microsoft.com/office/drawing/2014/main" val="3894143387"/>
                    </a:ext>
                  </a:extLst>
                </a:gridCol>
              </a:tblGrid>
              <a:tr h="2984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５</a:t>
                      </a: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点検・是正措置・見直し</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378257352"/>
                  </a:ext>
                </a:extLst>
              </a:tr>
            </a:tbl>
          </a:graphicData>
        </a:graphic>
      </p:graphicFrame>
      <p:graphicFrame>
        <p:nvGraphicFramePr>
          <p:cNvPr id="88241" name="Group 177"/>
          <p:cNvGraphicFramePr>
            <a:graphicFrameLocks noGrp="1"/>
          </p:cNvGraphicFramePr>
          <p:nvPr/>
        </p:nvGraphicFramePr>
        <p:xfrm>
          <a:off x="1014413" y="8504238"/>
          <a:ext cx="2754312" cy="288925"/>
        </p:xfrm>
        <a:graphic>
          <a:graphicData uri="http://schemas.openxmlformats.org/drawingml/2006/table">
            <a:tbl>
              <a:tblPr/>
              <a:tblGrid>
                <a:gridCol w="2754312">
                  <a:extLst>
                    <a:ext uri="{9D8B030D-6E8A-4147-A177-3AD203B41FA5}">
                      <a16:colId xmlns:a16="http://schemas.microsoft.com/office/drawing/2014/main" val="2271505917"/>
                    </a:ext>
                  </a:extLst>
                </a:gridCol>
              </a:tblGrid>
              <a:tr h="288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３</a:t>
                      </a: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事業継続のために</a:t>
                      </a: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484872944"/>
                  </a:ext>
                </a:extLst>
              </a:tr>
            </a:tbl>
          </a:graphicData>
        </a:graphic>
      </p:graphicFrame>
      <p:sp>
        <p:nvSpPr>
          <p:cNvPr id="88253" name="Line 189"/>
          <p:cNvSpPr>
            <a:spLocks noChangeShapeType="1"/>
          </p:cNvSpPr>
          <p:nvPr/>
        </p:nvSpPr>
        <p:spPr bwMode="auto">
          <a:xfrm flipH="1">
            <a:off x="2382838" y="7250113"/>
            <a:ext cx="576262" cy="0"/>
          </a:xfrm>
          <a:prstGeom prst="line">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88254" name="AutoShape 190"/>
          <p:cNvCxnSpPr>
            <a:cxnSpLocks noChangeShapeType="1"/>
            <a:stCxn id="0" idx="2"/>
            <a:endCxn id="0" idx="0"/>
          </p:cNvCxnSpPr>
          <p:nvPr/>
        </p:nvCxnSpPr>
        <p:spPr bwMode="auto">
          <a:xfrm>
            <a:off x="2392363" y="5778500"/>
            <a:ext cx="0" cy="184150"/>
          </a:xfrm>
          <a:prstGeom prst="straightConnector1">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255" name="AutoShape 191"/>
          <p:cNvCxnSpPr>
            <a:cxnSpLocks noChangeShapeType="1"/>
            <a:stCxn id="0" idx="2"/>
            <a:endCxn id="0" idx="0"/>
          </p:cNvCxnSpPr>
          <p:nvPr/>
        </p:nvCxnSpPr>
        <p:spPr bwMode="auto">
          <a:xfrm>
            <a:off x="2392363" y="6251575"/>
            <a:ext cx="0" cy="212725"/>
          </a:xfrm>
          <a:prstGeom prst="straightConnector1">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256" name="AutoShape 192"/>
          <p:cNvCxnSpPr>
            <a:cxnSpLocks noChangeShapeType="1"/>
            <a:stCxn id="0" idx="2"/>
            <a:endCxn id="0" idx="0"/>
          </p:cNvCxnSpPr>
          <p:nvPr/>
        </p:nvCxnSpPr>
        <p:spPr bwMode="auto">
          <a:xfrm flipH="1">
            <a:off x="2389188" y="6753225"/>
            <a:ext cx="3175" cy="792163"/>
          </a:xfrm>
          <a:prstGeom prst="straightConnector1">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257" name="AutoShape 193"/>
          <p:cNvCxnSpPr>
            <a:cxnSpLocks noChangeShapeType="1"/>
            <a:stCxn id="0" idx="2"/>
            <a:endCxn id="0" idx="0"/>
          </p:cNvCxnSpPr>
          <p:nvPr/>
        </p:nvCxnSpPr>
        <p:spPr bwMode="auto">
          <a:xfrm>
            <a:off x="2389188" y="7773988"/>
            <a:ext cx="3175" cy="730250"/>
          </a:xfrm>
          <a:prstGeom prst="straightConnector1">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259" name="AutoShape 195"/>
          <p:cNvCxnSpPr>
            <a:cxnSpLocks noChangeShapeType="1"/>
            <a:stCxn id="0" idx="2"/>
            <a:endCxn id="0" idx="0"/>
          </p:cNvCxnSpPr>
          <p:nvPr/>
        </p:nvCxnSpPr>
        <p:spPr bwMode="auto">
          <a:xfrm>
            <a:off x="2392363" y="8793163"/>
            <a:ext cx="0" cy="215900"/>
          </a:xfrm>
          <a:prstGeom prst="straightConnector1">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260" name="AutoShape 196"/>
          <p:cNvCxnSpPr>
            <a:cxnSpLocks noChangeShapeType="1"/>
            <a:stCxn id="0" idx="2"/>
            <a:endCxn id="0" idx="0"/>
          </p:cNvCxnSpPr>
          <p:nvPr/>
        </p:nvCxnSpPr>
        <p:spPr bwMode="auto">
          <a:xfrm>
            <a:off x="2392363" y="9307513"/>
            <a:ext cx="0" cy="204787"/>
          </a:xfrm>
          <a:prstGeom prst="straightConnector1">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88560" name="Group 496"/>
          <p:cNvGraphicFramePr>
            <a:graphicFrameLocks noGrp="1"/>
          </p:cNvGraphicFramePr>
          <p:nvPr/>
        </p:nvGraphicFramePr>
        <p:xfrm>
          <a:off x="4149725" y="8143875"/>
          <a:ext cx="2374900" cy="1492250"/>
        </p:xfrm>
        <a:graphic>
          <a:graphicData uri="http://schemas.openxmlformats.org/drawingml/2006/table">
            <a:tbl>
              <a:tblPr/>
              <a:tblGrid>
                <a:gridCol w="2374900">
                  <a:extLst>
                    <a:ext uri="{9D8B030D-6E8A-4147-A177-3AD203B41FA5}">
                      <a16:colId xmlns:a16="http://schemas.microsoft.com/office/drawing/2014/main" val="2737709195"/>
                    </a:ext>
                  </a:extLst>
                </a:gridCol>
              </a:tblGrid>
              <a:tr h="2984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様式①</a:t>
                      </a: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従業員連絡先リスト</a:t>
                      </a:r>
                      <a:endParaRPr kumimoji="1" lang="ja-JP" altLang="en-US"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845835585"/>
                  </a:ext>
                </a:extLst>
              </a:tr>
              <a:tr h="2984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様式②</a:t>
                      </a: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主要連絡先リスト</a:t>
                      </a:r>
                      <a:endParaRPr kumimoji="1" lang="ja-JP" altLang="en-US"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977248598"/>
                  </a:ext>
                </a:extLst>
              </a:tr>
              <a:tr h="2984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様式③</a:t>
                      </a: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避難経路図・避難計画</a:t>
                      </a:r>
                      <a:endParaRPr kumimoji="1" lang="ja-JP" altLang="en-US"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256612689"/>
                  </a:ext>
                </a:extLst>
              </a:tr>
              <a:tr h="2984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様式④</a:t>
                      </a: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備蓄品リスト</a:t>
                      </a:r>
                      <a:endParaRPr kumimoji="1" lang="ja-JP" altLang="en-US"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3516190538"/>
                  </a:ext>
                </a:extLst>
              </a:tr>
              <a:tr h="2984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様式⑤</a:t>
                      </a: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従業員携帯カード</a:t>
                      </a: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805958613"/>
                  </a:ext>
                </a:extLst>
              </a:tr>
            </a:tbl>
          </a:graphicData>
        </a:graphic>
      </p:graphicFrame>
      <p:sp>
        <p:nvSpPr>
          <p:cNvPr id="88354" name="Rectangle 290"/>
          <p:cNvSpPr>
            <a:spLocks noChangeArrowheads="1"/>
          </p:cNvSpPr>
          <p:nvPr/>
        </p:nvSpPr>
        <p:spPr bwMode="auto">
          <a:xfrm>
            <a:off x="4003675" y="7785100"/>
            <a:ext cx="2665413" cy="1941513"/>
          </a:xfrm>
          <a:prstGeom prst="rect">
            <a:avLst/>
          </a:prstGeom>
          <a:noFill/>
          <a:ln w="19050">
            <a:solidFill>
              <a:schemeClr val="bg2"/>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88355" name="Text Box 291"/>
          <p:cNvSpPr txBox="1">
            <a:spLocks noChangeArrowheads="1"/>
          </p:cNvSpPr>
          <p:nvPr/>
        </p:nvSpPr>
        <p:spPr bwMode="auto">
          <a:xfrm>
            <a:off x="3157538" y="6870700"/>
            <a:ext cx="2087562" cy="242888"/>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a:solidFill>
                  <a:schemeClr val="accent2"/>
                </a:solidFill>
                <a:latin typeface="HGS創英角ｺﾞｼｯｸUB" panose="020B0900000000000000" pitchFamily="50" charset="-128"/>
                <a:ea typeface="HGS創英角ｺﾞｼｯｸUB" panose="020B0900000000000000" pitchFamily="50" charset="-128"/>
              </a:rPr>
              <a:t>被害を想定する！</a:t>
            </a:r>
          </a:p>
        </p:txBody>
      </p:sp>
      <p:sp>
        <p:nvSpPr>
          <p:cNvPr id="88356" name="Rectangle 292"/>
          <p:cNvSpPr>
            <a:spLocks noChangeArrowheads="1"/>
          </p:cNvSpPr>
          <p:nvPr/>
        </p:nvSpPr>
        <p:spPr bwMode="auto">
          <a:xfrm>
            <a:off x="2941638" y="6810375"/>
            <a:ext cx="3311525" cy="687388"/>
          </a:xfrm>
          <a:prstGeom prst="rect">
            <a:avLst/>
          </a:prstGeom>
          <a:noFill/>
          <a:ln w="19050">
            <a:solidFill>
              <a:schemeClr val="bg2"/>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88375" name="Line 311"/>
          <p:cNvSpPr>
            <a:spLocks noChangeShapeType="1"/>
          </p:cNvSpPr>
          <p:nvPr/>
        </p:nvSpPr>
        <p:spPr bwMode="auto">
          <a:xfrm>
            <a:off x="3716338" y="8142288"/>
            <a:ext cx="288925" cy="0"/>
          </a:xfrm>
          <a:prstGeom prst="line">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8376" name="Text Box 312"/>
          <p:cNvSpPr txBox="1">
            <a:spLocks noChangeArrowheads="1"/>
          </p:cNvSpPr>
          <p:nvPr/>
        </p:nvSpPr>
        <p:spPr bwMode="auto">
          <a:xfrm>
            <a:off x="4005263" y="4953000"/>
            <a:ext cx="2736850" cy="8524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b" anchorCtr="1">
            <a:spAutoFit/>
          </a:bodyPr>
          <a:lstStyle/>
          <a:p>
            <a:r>
              <a:rPr lang="ja-JP" altLang="en-US">
                <a:solidFill>
                  <a:srgbClr val="333399"/>
                </a:solidFill>
                <a:latin typeface="HG丸ｺﾞｼｯｸM-PRO" panose="020F0600000000000000" pitchFamily="50" charset="-128"/>
              </a:rPr>
              <a:t>マークの付いている項目は、連携した取組みを検討することが効果的な項目です。検討する際に参考となる</a:t>
            </a:r>
            <a:r>
              <a:rPr lang="ja-JP" altLang="en-US">
                <a:solidFill>
                  <a:srgbClr val="333399"/>
                </a:solidFill>
              </a:rPr>
              <a:t>具体的な事例については、「ＢＣＰ取組み事例集」（</a:t>
            </a:r>
            <a:r>
              <a:rPr lang="en-US" altLang="ja-JP">
                <a:solidFill>
                  <a:srgbClr val="333399"/>
                </a:solidFill>
              </a:rPr>
              <a:t>Ⅲ</a:t>
            </a:r>
            <a:r>
              <a:rPr lang="ja-JP" altLang="en-US">
                <a:solidFill>
                  <a:srgbClr val="333399"/>
                </a:solidFill>
              </a:rPr>
              <a:t>．ＢＣＰ取組みの連携事例・アイデア集）をご覧ください。</a:t>
            </a:r>
            <a:endParaRPr lang="ja-JP" altLang="en-US">
              <a:solidFill>
                <a:srgbClr val="333399"/>
              </a:solidFill>
              <a:latin typeface="HG丸ｺﾞｼｯｸM-PRO" panose="020F0600000000000000" pitchFamily="50" charset="-128"/>
            </a:endParaRPr>
          </a:p>
        </p:txBody>
      </p:sp>
      <p:pic>
        <p:nvPicPr>
          <p:cNvPr id="88379" name="Picture 315" descr="j030543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16338" y="5033963"/>
            <a:ext cx="300037" cy="238125"/>
          </a:xfrm>
          <a:prstGeom prst="rect">
            <a:avLst/>
          </a:prstGeom>
          <a:noFill/>
          <a:extLst>
            <a:ext uri="{909E8E84-426E-40DD-AFC4-6F175D3DCCD1}">
              <a14:hiddenFill xmlns:a14="http://schemas.microsoft.com/office/drawing/2010/main">
                <a:solidFill>
                  <a:srgbClr val="FFFFFF"/>
                </a:solidFill>
              </a14:hiddenFill>
            </a:ext>
          </a:extLst>
        </p:spPr>
      </p:pic>
      <p:sp>
        <p:nvSpPr>
          <p:cNvPr id="88430" name="Line 366"/>
          <p:cNvSpPr>
            <a:spLocks noChangeShapeType="1"/>
          </p:cNvSpPr>
          <p:nvPr/>
        </p:nvSpPr>
        <p:spPr bwMode="auto">
          <a:xfrm>
            <a:off x="5662613" y="1206500"/>
            <a:ext cx="0" cy="430213"/>
          </a:xfrm>
          <a:prstGeom prst="line">
            <a:avLst/>
          </a:prstGeom>
          <a:noFill/>
          <a:ln w="19050">
            <a:solidFill>
              <a:schemeClr val="bg2"/>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88431" name="Line 367"/>
          <p:cNvSpPr>
            <a:spLocks noChangeShapeType="1"/>
          </p:cNvSpPr>
          <p:nvPr/>
        </p:nvSpPr>
        <p:spPr bwMode="auto">
          <a:xfrm>
            <a:off x="5662613" y="1639888"/>
            <a:ext cx="0" cy="719137"/>
          </a:xfrm>
          <a:prstGeom prst="line">
            <a:avLst/>
          </a:prstGeom>
          <a:noFill/>
          <a:ln w="19050">
            <a:solidFill>
              <a:schemeClr val="bg2"/>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88432" name="Line 368"/>
          <p:cNvSpPr>
            <a:spLocks noChangeShapeType="1"/>
          </p:cNvSpPr>
          <p:nvPr/>
        </p:nvSpPr>
        <p:spPr bwMode="auto">
          <a:xfrm>
            <a:off x="5662613" y="2359025"/>
            <a:ext cx="0" cy="219075"/>
          </a:xfrm>
          <a:prstGeom prst="line">
            <a:avLst/>
          </a:prstGeom>
          <a:noFill/>
          <a:ln w="19050">
            <a:solidFill>
              <a:schemeClr val="bg2"/>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pic>
        <p:nvPicPr>
          <p:cNvPr id="88440" name="Picture 376" descr="j030543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30713" y="990600"/>
            <a:ext cx="230187" cy="184150"/>
          </a:xfrm>
          <a:prstGeom prst="rect">
            <a:avLst/>
          </a:prstGeom>
          <a:noFill/>
          <a:extLst>
            <a:ext uri="{909E8E84-426E-40DD-AFC4-6F175D3DCCD1}">
              <a14:hiddenFill xmlns:a14="http://schemas.microsoft.com/office/drawing/2010/main">
                <a:solidFill>
                  <a:srgbClr val="FFFFFF"/>
                </a:solidFill>
              </a14:hiddenFill>
            </a:ext>
          </a:extLst>
        </p:spPr>
      </p:pic>
      <p:pic>
        <p:nvPicPr>
          <p:cNvPr id="88441" name="Picture 377" descr="j030543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30713" y="2620963"/>
            <a:ext cx="230187" cy="184150"/>
          </a:xfrm>
          <a:prstGeom prst="rect">
            <a:avLst/>
          </a:prstGeom>
          <a:noFill/>
          <a:extLst>
            <a:ext uri="{909E8E84-426E-40DD-AFC4-6F175D3DCCD1}">
              <a14:hiddenFill xmlns:a14="http://schemas.microsoft.com/office/drawing/2010/main">
                <a:solidFill>
                  <a:srgbClr val="FFFFFF"/>
                </a:solidFill>
              </a14:hiddenFill>
            </a:ext>
          </a:extLst>
        </p:spPr>
      </p:pic>
      <p:pic>
        <p:nvPicPr>
          <p:cNvPr id="88442" name="Picture 378" descr="j030543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430713" y="2387600"/>
            <a:ext cx="230187" cy="185738"/>
          </a:xfrm>
          <a:prstGeom prst="rect">
            <a:avLst/>
          </a:prstGeom>
          <a:noFill/>
          <a:extLst>
            <a:ext uri="{909E8E84-426E-40DD-AFC4-6F175D3DCCD1}">
              <a14:hiddenFill xmlns:a14="http://schemas.microsoft.com/office/drawing/2010/main">
                <a:solidFill>
                  <a:srgbClr val="FFFFFF"/>
                </a:solidFill>
              </a14:hiddenFill>
            </a:ext>
          </a:extLst>
        </p:spPr>
      </p:pic>
      <p:sp>
        <p:nvSpPr>
          <p:cNvPr id="88455" name="AutoShape 391"/>
          <p:cNvSpPr>
            <a:spLocks noChangeArrowheads="1"/>
          </p:cNvSpPr>
          <p:nvPr/>
        </p:nvSpPr>
        <p:spPr bwMode="auto">
          <a:xfrm>
            <a:off x="404813" y="5675313"/>
            <a:ext cx="406400" cy="4030662"/>
          </a:xfrm>
          <a:prstGeom prst="downArrow">
            <a:avLst>
              <a:gd name="adj1" fmla="val 36880"/>
              <a:gd name="adj2" fmla="val 94588"/>
            </a:avLst>
          </a:prstGeom>
          <a:gradFill rotWithShape="1">
            <a:gsLst>
              <a:gs pos="0">
                <a:schemeClr val="accent2">
                  <a:gamma/>
                  <a:tint val="40000"/>
                  <a:invGamma/>
                </a:schemeClr>
              </a:gs>
              <a:gs pos="100000">
                <a:schemeClr val="accent2">
                  <a:alpha val="70000"/>
                </a:schemeClr>
              </a:gs>
            </a:gsLst>
            <a:lin ang="5400000" scaled="1"/>
          </a:gradFill>
          <a:ln w="2857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88456" name="Text Box 392"/>
          <p:cNvSpPr txBox="1">
            <a:spLocks noChangeArrowheads="1"/>
          </p:cNvSpPr>
          <p:nvPr/>
        </p:nvSpPr>
        <p:spPr bwMode="auto">
          <a:xfrm>
            <a:off x="44450" y="7146925"/>
            <a:ext cx="1223963" cy="3810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a:spAutoFit/>
          </a:bodyPr>
          <a:lstStyle/>
          <a:p>
            <a:pPr algn="ctr"/>
            <a:r>
              <a:rPr lang="ja-JP" altLang="en-US">
                <a:solidFill>
                  <a:schemeClr val="accent2"/>
                </a:solidFill>
                <a:latin typeface="HGS創英角ｺﾞｼｯｸUB" panose="020B0900000000000000" pitchFamily="50" charset="-128"/>
                <a:ea typeface="HGS創英角ｺﾞｼｯｸUB" panose="020B0900000000000000" pitchFamily="50" charset="-128"/>
              </a:rPr>
              <a:t>ＢＣＰを作る！</a:t>
            </a:r>
          </a:p>
          <a:p>
            <a:pPr algn="ctr"/>
            <a:r>
              <a:rPr lang="ja-JP" altLang="en-US" sz="900">
                <a:solidFill>
                  <a:schemeClr val="accent2"/>
                </a:solidFill>
                <a:latin typeface="HG丸ｺﾞｼｯｸM-PRO" panose="020F0600000000000000" pitchFamily="50" charset="-128"/>
              </a:rPr>
              <a:t>（全体的な流れ）</a:t>
            </a:r>
          </a:p>
        </p:txBody>
      </p:sp>
      <p:sp>
        <p:nvSpPr>
          <p:cNvPr id="88457" name="Text Box 393"/>
          <p:cNvSpPr txBox="1">
            <a:spLocks noChangeArrowheads="1"/>
          </p:cNvSpPr>
          <p:nvPr/>
        </p:nvSpPr>
        <p:spPr bwMode="auto">
          <a:xfrm>
            <a:off x="333375" y="5024438"/>
            <a:ext cx="18716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400">
                <a:solidFill>
                  <a:schemeClr val="accent2"/>
                </a:solidFill>
                <a:latin typeface="HG丸ｺﾞｼｯｸM-PRO" panose="020F0600000000000000" pitchFamily="50" charset="-128"/>
              </a:rPr>
              <a:t>■</a:t>
            </a:r>
            <a:r>
              <a:rPr lang="ja-JP" altLang="en-US" sz="1400">
                <a:solidFill>
                  <a:schemeClr val="accent2"/>
                </a:solidFill>
                <a:latin typeface="HG丸ｺﾞｼｯｸM-PRO" panose="020F0600000000000000" pitchFamily="50" charset="-128"/>
              </a:rPr>
              <a:t>検討の流れ</a:t>
            </a:r>
          </a:p>
        </p:txBody>
      </p:sp>
      <p:graphicFrame>
        <p:nvGraphicFramePr>
          <p:cNvPr id="88887" name="Group 823"/>
          <p:cNvGraphicFramePr>
            <a:graphicFrameLocks noGrp="1"/>
          </p:cNvGraphicFramePr>
          <p:nvPr/>
        </p:nvGraphicFramePr>
        <p:xfrm>
          <a:off x="549275" y="3506788"/>
          <a:ext cx="5026025" cy="1301750"/>
        </p:xfrm>
        <a:graphic>
          <a:graphicData uri="http://schemas.openxmlformats.org/drawingml/2006/table">
            <a:tbl>
              <a:tblPr/>
              <a:tblGrid>
                <a:gridCol w="4221163">
                  <a:extLst>
                    <a:ext uri="{9D8B030D-6E8A-4147-A177-3AD203B41FA5}">
                      <a16:colId xmlns:a16="http://schemas.microsoft.com/office/drawing/2014/main" val="2430600310"/>
                    </a:ext>
                  </a:extLst>
                </a:gridCol>
                <a:gridCol w="804862">
                  <a:extLst>
                    <a:ext uri="{9D8B030D-6E8A-4147-A177-3AD203B41FA5}">
                      <a16:colId xmlns:a16="http://schemas.microsoft.com/office/drawing/2014/main" val="1535276017"/>
                    </a:ext>
                  </a:extLst>
                </a:gridCol>
              </a:tblGrid>
              <a:tr h="260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様式①</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従業員連絡先リスト</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9</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905722184"/>
                  </a:ext>
                </a:extLst>
              </a:tr>
              <a:tr h="260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様式②</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主要連絡先リスト</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10</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3400137359"/>
                  </a:ext>
                </a:extLst>
              </a:tr>
              <a:tr h="260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様式③</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避難経路図・避難計画</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11</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761132099"/>
                  </a:ext>
                </a:extLst>
              </a:tr>
              <a:tr h="260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様式④</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備蓄品リスト</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12</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3225246144"/>
                  </a:ext>
                </a:extLst>
              </a:tr>
              <a:tr h="260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様式⑤</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従業員携帯カード</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13</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872718020"/>
                  </a:ext>
                </a:extLst>
              </a:tr>
            </a:tbl>
          </a:graphicData>
        </a:graphic>
      </p:graphicFrame>
      <p:sp>
        <p:nvSpPr>
          <p:cNvPr id="88551" name="AutoShape 487"/>
          <p:cNvSpPr>
            <a:spLocks noChangeArrowheads="1"/>
          </p:cNvSpPr>
          <p:nvPr/>
        </p:nvSpPr>
        <p:spPr bwMode="auto">
          <a:xfrm flipH="1">
            <a:off x="5767388" y="1277938"/>
            <a:ext cx="654050" cy="242887"/>
          </a:xfrm>
          <a:prstGeom prst="flowChartOnlineStorage">
            <a:avLst/>
          </a:prstGeom>
          <a:solidFill>
            <a:srgbClr val="FFE5E5"/>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88552" name="Text Box 488"/>
          <p:cNvSpPr txBox="1">
            <a:spLocks noChangeArrowheads="1"/>
          </p:cNvSpPr>
          <p:nvPr/>
        </p:nvSpPr>
        <p:spPr bwMode="auto">
          <a:xfrm>
            <a:off x="5826125" y="1231900"/>
            <a:ext cx="5873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800">
                <a:solidFill>
                  <a:srgbClr val="FF0066"/>
                </a:solidFill>
              </a:rPr>
              <a:t>目標を</a:t>
            </a:r>
          </a:p>
          <a:p>
            <a:r>
              <a:rPr lang="ja-JP" altLang="en-US" sz="800">
                <a:solidFill>
                  <a:srgbClr val="FF0066"/>
                </a:solidFill>
              </a:rPr>
              <a:t>たてる！</a:t>
            </a:r>
          </a:p>
        </p:txBody>
      </p:sp>
      <p:sp>
        <p:nvSpPr>
          <p:cNvPr id="88553" name="AutoShape 489"/>
          <p:cNvSpPr>
            <a:spLocks noChangeArrowheads="1"/>
          </p:cNvSpPr>
          <p:nvPr/>
        </p:nvSpPr>
        <p:spPr bwMode="auto">
          <a:xfrm flipH="1">
            <a:off x="5770563" y="1905000"/>
            <a:ext cx="647700" cy="242888"/>
          </a:xfrm>
          <a:prstGeom prst="flowChartOnlineStorage">
            <a:avLst/>
          </a:prstGeom>
          <a:solidFill>
            <a:srgbClr val="FFFFB2"/>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88554" name="Text Box 490"/>
          <p:cNvSpPr txBox="1">
            <a:spLocks noChangeArrowheads="1"/>
          </p:cNvSpPr>
          <p:nvPr/>
        </p:nvSpPr>
        <p:spPr bwMode="auto">
          <a:xfrm>
            <a:off x="5775325" y="1857375"/>
            <a:ext cx="688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800">
                <a:solidFill>
                  <a:srgbClr val="FF3300"/>
                </a:solidFill>
              </a:rPr>
              <a:t>ギャップを</a:t>
            </a:r>
          </a:p>
          <a:p>
            <a:pPr algn="ctr"/>
            <a:r>
              <a:rPr lang="ja-JP" altLang="en-US" sz="800">
                <a:solidFill>
                  <a:srgbClr val="FF3300"/>
                </a:solidFill>
              </a:rPr>
              <a:t>把握する！</a:t>
            </a:r>
          </a:p>
        </p:txBody>
      </p:sp>
      <p:sp>
        <p:nvSpPr>
          <p:cNvPr id="88555" name="AutoShape 491"/>
          <p:cNvSpPr>
            <a:spLocks noChangeArrowheads="1"/>
          </p:cNvSpPr>
          <p:nvPr/>
        </p:nvSpPr>
        <p:spPr bwMode="auto">
          <a:xfrm flipH="1">
            <a:off x="5772150" y="2362200"/>
            <a:ext cx="647700" cy="239713"/>
          </a:xfrm>
          <a:prstGeom prst="flowChartOnlineStorage">
            <a:avLst/>
          </a:prstGeom>
          <a:solidFill>
            <a:srgbClr val="CCECFF"/>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88556" name="Text Box 492"/>
          <p:cNvSpPr txBox="1">
            <a:spLocks noChangeArrowheads="1"/>
          </p:cNvSpPr>
          <p:nvPr/>
        </p:nvSpPr>
        <p:spPr bwMode="auto">
          <a:xfrm>
            <a:off x="5805488" y="2312988"/>
            <a:ext cx="688975" cy="3349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800">
                <a:solidFill>
                  <a:schemeClr val="accent2"/>
                </a:solidFill>
              </a:rPr>
              <a:t>ギャップを</a:t>
            </a:r>
          </a:p>
          <a:p>
            <a:pPr algn="ctr"/>
            <a:r>
              <a:rPr lang="ja-JP" altLang="en-US" sz="800">
                <a:solidFill>
                  <a:schemeClr val="accent2"/>
                </a:solidFill>
              </a:rPr>
              <a:t>埋める！</a:t>
            </a:r>
          </a:p>
        </p:txBody>
      </p:sp>
      <p:graphicFrame>
        <p:nvGraphicFramePr>
          <p:cNvPr id="88857" name="Group 793"/>
          <p:cNvGraphicFramePr>
            <a:graphicFrameLocks noGrp="1"/>
          </p:cNvGraphicFramePr>
          <p:nvPr/>
        </p:nvGraphicFramePr>
        <p:xfrm>
          <a:off x="1014413" y="7545388"/>
          <a:ext cx="2747962" cy="779462"/>
        </p:xfrm>
        <a:graphic>
          <a:graphicData uri="http://schemas.openxmlformats.org/drawingml/2006/table">
            <a:tbl>
              <a:tblPr/>
              <a:tblGrid>
                <a:gridCol w="205400">
                  <a:extLst>
                    <a:ext uri="{9D8B030D-6E8A-4147-A177-3AD203B41FA5}">
                      <a16:colId xmlns:a16="http://schemas.microsoft.com/office/drawing/2014/main" val="3659386162"/>
                    </a:ext>
                  </a:extLst>
                </a:gridCol>
                <a:gridCol w="2568575">
                  <a:extLst>
                    <a:ext uri="{9D8B030D-6E8A-4147-A177-3AD203B41FA5}">
                      <a16:colId xmlns:a16="http://schemas.microsoft.com/office/drawing/2014/main" val="3403903903"/>
                    </a:ext>
                  </a:extLst>
                </a:gridCol>
              </a:tblGrid>
              <a:tr h="215900">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2.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４　想定される被害に基づくＢＣＰ対応</a:t>
                      </a:r>
                    </a:p>
                  </a:txBody>
                  <a:tcPr marL="90000" marR="90000" marT="46800" marB="46800" anchor="ctr" horzOverflow="overflow">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lnTlToBr>
                      <a:noFill/>
                    </a:lnTlToBr>
                    <a:lnBlToTr>
                      <a:noFill/>
                    </a:lnBlToTr>
                    <a:solidFill>
                      <a:srgbClr val="FFFFB2"/>
                    </a:solidFill>
                  </a:tcPr>
                </a:tc>
                <a:tc hMerge="1">
                  <a:txBody>
                    <a:bodyPr/>
                    <a:lstStyle/>
                    <a:p>
                      <a:endParaRPr kumimoji="1" lang="ja-JP" altLang="en-US"/>
                    </a:p>
                  </a:txBody>
                  <a:tcPr/>
                </a:tc>
                <a:extLst>
                  <a:ext uri="{0D108BD9-81ED-4DB2-BD59-A6C34878D82A}">
                    <a16:rowId xmlns:a16="http://schemas.microsoft.com/office/drawing/2014/main" val="1765774811"/>
                  </a:ext>
                </a:extLst>
              </a:tr>
              <a:tr h="1428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cap="flat">
                      <a:noFill/>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a:noFill/>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STEP</a:t>
                      </a: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１ 重要な経営資源の洗い出しと現状把握</a:t>
                      </a:r>
                    </a:p>
                  </a:txBody>
                  <a:tcPr marL="90000" marR="90000" marT="46800" marB="46800" anchor="ctr" horzOverflow="overflow">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lnTlToBr>
                      <a:noFill/>
                    </a:lnTlToBr>
                    <a:lnBlToTr>
                      <a:noFill/>
                    </a:lnBlToTr>
                    <a:solidFill>
                      <a:srgbClr val="FFFFB2"/>
                    </a:solidFill>
                  </a:tcPr>
                </a:tc>
                <a:extLst>
                  <a:ext uri="{0D108BD9-81ED-4DB2-BD59-A6C34878D82A}">
                    <a16:rowId xmlns:a16="http://schemas.microsoft.com/office/drawing/2014/main" val="1329193178"/>
                  </a:ext>
                </a:extLst>
              </a:tr>
              <a:tr h="288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cap="flat">
                      <a:noFill/>
                    </a:lnL>
                    <a:lnR w="9525" cap="flat" cmpd="sng" algn="ctr">
                      <a:solidFill>
                        <a:schemeClr val="bg2"/>
                      </a:solidFill>
                      <a:prstDash val="solid"/>
                      <a:round/>
                      <a:headEnd type="none" w="med" len="med"/>
                      <a:tailEnd type="none" w="med" len="med"/>
                    </a:lnR>
                    <a:lnT>
                      <a:noFill/>
                    </a:lnT>
                    <a:lnB cap="flat">
                      <a:noFill/>
                    </a:lnB>
                    <a:lnTlToBr>
                      <a:noFill/>
                    </a:lnTlToBr>
                    <a:lnBlToTr>
                      <a:noFill/>
                    </a:lnBlToTr>
                    <a:noFill/>
                  </a:tcPr>
                </a:tc>
                <a:tc>
                  <a:txBody>
                    <a:bodyPr/>
                    <a:lstStyle>
                      <a:lvl1pPr marL="447675" indent="-44767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270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447675" marR="0" lvl="0" indent="-447675" algn="l" defTabSz="914400" rtl="0" eaLnBrk="1" fontAlgn="ctr"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STEP</a:t>
                      </a: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 復旧目標を達成するための対応策の検討・実施</a:t>
                      </a:r>
                    </a:p>
                  </a:txBody>
                  <a:tcPr marL="90000" marR="90000" marT="46800" marB="46800" anchor="ctr" horzOverflow="overflow">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lnTlToBr>
                      <a:noFill/>
                    </a:lnTlToBr>
                    <a:lnBlToTr>
                      <a:noFill/>
                    </a:lnBlToTr>
                    <a:solidFill>
                      <a:srgbClr val="CCECFF"/>
                    </a:solidFill>
                  </a:tcPr>
                </a:tc>
                <a:extLst>
                  <a:ext uri="{0D108BD9-81ED-4DB2-BD59-A6C34878D82A}">
                    <a16:rowId xmlns:a16="http://schemas.microsoft.com/office/drawing/2014/main" val="3364011165"/>
                  </a:ext>
                </a:extLst>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969" name="Rectangle 1161"/>
          <p:cNvSpPr>
            <a:spLocks noChangeArrowheads="1"/>
          </p:cNvSpPr>
          <p:nvPr/>
        </p:nvSpPr>
        <p:spPr bwMode="auto">
          <a:xfrm>
            <a:off x="92075" y="92075"/>
            <a:ext cx="2689225" cy="339725"/>
          </a:xfrm>
          <a:prstGeom prst="rect">
            <a:avLst/>
          </a:prstGeom>
          <a:gradFill rotWithShape="1">
            <a:gsLst>
              <a:gs pos="0">
                <a:srgbClr val="FAC864"/>
              </a:gs>
              <a:gs pos="50000">
                <a:srgbClr val="FAC864">
                  <a:gamma/>
                  <a:tint val="0"/>
                  <a:invGamma/>
                </a:srgbClr>
              </a:gs>
              <a:gs pos="100000">
                <a:srgbClr val="FAC864"/>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6386" name="Text Box 2"/>
          <p:cNvSpPr txBox="1">
            <a:spLocks noChangeArrowheads="1"/>
          </p:cNvSpPr>
          <p:nvPr/>
        </p:nvSpPr>
        <p:spPr bwMode="auto">
          <a:xfrm>
            <a:off x="44450" y="57150"/>
            <a:ext cx="32400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a:latin typeface="HG丸ｺﾞｼｯｸM-PRO" panose="020F0600000000000000" pitchFamily="50" charset="-128"/>
              </a:rPr>
              <a:t>１．ＢＣＰの基本方針</a:t>
            </a:r>
          </a:p>
        </p:txBody>
      </p:sp>
      <p:sp>
        <p:nvSpPr>
          <p:cNvPr id="16952" name="Text Box 568"/>
          <p:cNvSpPr txBox="1">
            <a:spLocks noChangeArrowheads="1"/>
          </p:cNvSpPr>
          <p:nvPr/>
        </p:nvSpPr>
        <p:spPr bwMode="auto">
          <a:xfrm>
            <a:off x="476250" y="1414463"/>
            <a:ext cx="6192838"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a:latin typeface="HG丸ｺﾞｼｯｸM-PRO" panose="020F0600000000000000" pitchFamily="50" charset="-128"/>
              </a:rPr>
              <a:t>　当社は、大規模地震等の災害が発生した場合でも、取引先の事業および従業員の生活に影響を及ぼさないよう、以下の方針に基づき策定したＢＣＰに則り、事業の継続・早期復旧に取り組みます。</a:t>
            </a:r>
          </a:p>
        </p:txBody>
      </p:sp>
      <p:sp>
        <p:nvSpPr>
          <p:cNvPr id="16956" name="Text Box 572"/>
          <p:cNvSpPr txBox="1">
            <a:spLocks noChangeArrowheads="1"/>
          </p:cNvSpPr>
          <p:nvPr/>
        </p:nvSpPr>
        <p:spPr bwMode="auto">
          <a:xfrm>
            <a:off x="3295650" y="9647238"/>
            <a:ext cx="265113"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ea typeface="ＭＳ Ｐゴシック" panose="020B0600070205080204" pitchFamily="50" charset="-128"/>
              </a:rPr>
              <a:t>1</a:t>
            </a:r>
          </a:p>
        </p:txBody>
      </p:sp>
      <p:graphicFrame>
        <p:nvGraphicFramePr>
          <p:cNvPr id="120989" name="Group 1181"/>
          <p:cNvGraphicFramePr>
            <a:graphicFrameLocks noGrp="1"/>
          </p:cNvGraphicFramePr>
          <p:nvPr/>
        </p:nvGraphicFramePr>
        <p:xfrm>
          <a:off x="550863" y="2625725"/>
          <a:ext cx="5973762" cy="3455988"/>
        </p:xfrm>
        <a:graphic>
          <a:graphicData uri="http://schemas.openxmlformats.org/drawingml/2006/table">
            <a:tbl>
              <a:tblPr/>
              <a:tblGrid>
                <a:gridCol w="501650">
                  <a:extLst>
                    <a:ext uri="{9D8B030D-6E8A-4147-A177-3AD203B41FA5}">
                      <a16:colId xmlns:a16="http://schemas.microsoft.com/office/drawing/2014/main" val="404284318"/>
                    </a:ext>
                  </a:extLst>
                </a:gridCol>
                <a:gridCol w="2376487">
                  <a:extLst>
                    <a:ext uri="{9D8B030D-6E8A-4147-A177-3AD203B41FA5}">
                      <a16:colId xmlns:a16="http://schemas.microsoft.com/office/drawing/2014/main" val="3046671708"/>
                    </a:ext>
                  </a:extLst>
                </a:gridCol>
                <a:gridCol w="3095625">
                  <a:extLst>
                    <a:ext uri="{9D8B030D-6E8A-4147-A177-3AD203B41FA5}">
                      <a16:colId xmlns:a16="http://schemas.microsoft.com/office/drawing/2014/main" val="3543873814"/>
                    </a:ext>
                  </a:extLst>
                </a:gridCol>
              </a:tblGrid>
              <a:tr h="3143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ﾁｪｯｸ</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方針</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観点</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4141111801"/>
                  </a:ext>
                </a:extLst>
              </a:tr>
              <a:tr h="1809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従業員及びその家族</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の安全を守る</a:t>
                      </a:r>
                    </a:p>
                  </a:txBody>
                  <a:tcPr marL="90000" marR="90000" marT="46800" marB="468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従業員及びその家族の安否状況をまず把握する。</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41446810"/>
                  </a:ext>
                </a:extLst>
              </a:tr>
              <a:tr h="180975">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21810850"/>
                  </a:ext>
                </a:extLst>
              </a:tr>
              <a:tr h="1809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顧客からの信用を守る</a:t>
                      </a:r>
                    </a:p>
                  </a:txBody>
                  <a:tcPr marL="90000" marR="90000" marT="46800" marB="468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被災した際にも速やかに復旧可能な体制を整備し、お客様に影響を及ぼすことのないよう努める。</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46605403"/>
                  </a:ext>
                </a:extLst>
              </a:tr>
              <a:tr h="350838">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74053498"/>
                  </a:ext>
                </a:extLst>
              </a:tr>
              <a:tr h="1809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従業員の雇用の維持</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災害発生後も現在の事業規模を必ず維持する。</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67913326"/>
                  </a:ext>
                </a:extLst>
              </a:tr>
              <a:tr h="187325">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54991818"/>
                  </a:ext>
                </a:extLst>
              </a:tr>
              <a:tr h="1809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その他</a:t>
                      </a:r>
                    </a:p>
                  </a:txBody>
                  <a:tcPr marL="90000" marR="90000" marT="46800" marB="468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14087973"/>
                  </a:ext>
                </a:extLst>
              </a:tr>
            </a:tbl>
          </a:graphicData>
        </a:graphic>
      </p:graphicFrame>
      <p:sp>
        <p:nvSpPr>
          <p:cNvPr id="17124" name="Text Box 740"/>
          <p:cNvSpPr txBox="1">
            <a:spLocks noChangeArrowheads="1"/>
          </p:cNvSpPr>
          <p:nvPr/>
        </p:nvSpPr>
        <p:spPr bwMode="auto">
          <a:xfrm>
            <a:off x="476250" y="1004888"/>
            <a:ext cx="5010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a:t>『</a:t>
            </a:r>
            <a:r>
              <a:rPr lang="ja-JP" altLang="en-US" sz="2000"/>
              <a:t>　　　　　　　　　</a:t>
            </a:r>
            <a:r>
              <a:rPr lang="ja-JP" altLang="en-US" sz="2000">
                <a:solidFill>
                  <a:srgbClr val="FF0000"/>
                </a:solidFill>
              </a:rPr>
              <a:t>　</a:t>
            </a:r>
            <a:r>
              <a:rPr lang="ja-JP" altLang="en-US" sz="2000"/>
              <a:t>ＢＣＰ基本方針</a:t>
            </a:r>
            <a:r>
              <a:rPr lang="en-US" altLang="ja-JP" sz="2000"/>
              <a:t>』</a:t>
            </a:r>
          </a:p>
        </p:txBody>
      </p:sp>
      <p:graphicFrame>
        <p:nvGraphicFramePr>
          <p:cNvPr id="120990" name="Group 1182"/>
          <p:cNvGraphicFramePr>
            <a:graphicFrameLocks noGrp="1"/>
          </p:cNvGraphicFramePr>
          <p:nvPr/>
        </p:nvGraphicFramePr>
        <p:xfrm>
          <a:off x="836613" y="6826250"/>
          <a:ext cx="5327650" cy="823913"/>
        </p:xfrm>
        <a:graphic>
          <a:graphicData uri="http://schemas.openxmlformats.org/drawingml/2006/table">
            <a:tbl>
              <a:tblPr/>
              <a:tblGrid>
                <a:gridCol w="501650">
                  <a:extLst>
                    <a:ext uri="{9D8B030D-6E8A-4147-A177-3AD203B41FA5}">
                      <a16:colId xmlns:a16="http://schemas.microsoft.com/office/drawing/2014/main" val="66995594"/>
                    </a:ext>
                  </a:extLst>
                </a:gridCol>
                <a:gridCol w="4826000">
                  <a:extLst>
                    <a:ext uri="{9D8B030D-6E8A-4147-A177-3AD203B41FA5}">
                      <a16:colId xmlns:a16="http://schemas.microsoft.com/office/drawing/2014/main" val="3462186034"/>
                    </a:ext>
                  </a:extLst>
                </a:gridCol>
              </a:tblGrid>
              <a:tr h="3143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ﾁｪｯｸ</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連携先との共通の対応方針</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32094528"/>
                  </a:ext>
                </a:extLst>
              </a:tr>
              <a:tr h="50958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86357222"/>
                  </a:ext>
                </a:extLst>
              </a:tr>
            </a:tbl>
          </a:graphicData>
        </a:graphic>
      </p:graphicFrame>
      <p:sp>
        <p:nvSpPr>
          <p:cNvPr id="17373" name="Text Box 989"/>
          <p:cNvSpPr txBox="1">
            <a:spLocks noChangeArrowheads="1"/>
          </p:cNvSpPr>
          <p:nvPr/>
        </p:nvSpPr>
        <p:spPr bwMode="auto">
          <a:xfrm>
            <a:off x="531813" y="6321425"/>
            <a:ext cx="4438650" cy="4270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marL="542925" indent="-95250">
              <a:defRPr kumimoji="1">
                <a:solidFill>
                  <a:schemeClr val="tx1"/>
                </a:solidFill>
                <a:latin typeface="Arial" panose="020B0604020202020204" pitchFamily="34" charset="0"/>
                <a:ea typeface="ＭＳ Ｐゴシック" panose="020B0600070205080204" pitchFamily="50" charset="-128"/>
              </a:defRPr>
            </a:lvl1pPr>
            <a:lvl2pPr marL="72231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solidFill>
                  <a:srgbClr val="333399"/>
                </a:solidFill>
                <a:ea typeface="HG丸ｺﾞｼｯｸM-PRO" panose="020F0600000000000000" pitchFamily="50" charset="-128"/>
              </a:rPr>
              <a:t>災害時に他企業等と連携して対応する場合の共通の方針</a:t>
            </a:r>
          </a:p>
          <a:p>
            <a:pPr>
              <a:buFont typeface="HG丸ｺﾞｼｯｸM-PRO" panose="020F0600000000000000" pitchFamily="50" charset="-128"/>
              <a:buChar char="※"/>
            </a:pPr>
            <a:r>
              <a:rPr lang="ja-JP" altLang="en-US">
                <a:solidFill>
                  <a:srgbClr val="5F5F5F"/>
                </a:solidFill>
                <a:ea typeface="HG丸ｺﾞｼｯｸM-PRO" panose="020F0600000000000000" pitchFamily="50" charset="-128"/>
              </a:rPr>
              <a:t>具体的な対応方針がある場合には、以下に記入しましょう。</a:t>
            </a:r>
          </a:p>
        </p:txBody>
      </p:sp>
      <p:sp>
        <p:nvSpPr>
          <p:cNvPr id="17377" name="Text Box 993"/>
          <p:cNvSpPr txBox="1">
            <a:spLocks noChangeArrowheads="1"/>
          </p:cNvSpPr>
          <p:nvPr/>
        </p:nvSpPr>
        <p:spPr bwMode="auto">
          <a:xfrm>
            <a:off x="2420938" y="7761288"/>
            <a:ext cx="424815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a:solidFill>
                  <a:schemeClr val="accent2"/>
                </a:solidFill>
                <a:latin typeface="HG丸ｺﾞｼｯｸM-PRO" panose="020F0600000000000000" pitchFamily="50" charset="-128"/>
              </a:rPr>
              <a:t>他企業と連携することが効果的と思われる具体的な事例については、「ＢＣＰ取組み事例集」 </a:t>
            </a:r>
            <a:r>
              <a:rPr lang="ja-JP" altLang="en-US">
                <a:solidFill>
                  <a:srgbClr val="333399"/>
                </a:solidFill>
              </a:rPr>
              <a:t>（</a:t>
            </a:r>
            <a:r>
              <a:rPr lang="en-US" altLang="ja-JP">
                <a:solidFill>
                  <a:srgbClr val="333399"/>
                </a:solidFill>
              </a:rPr>
              <a:t>Ⅲ</a:t>
            </a:r>
            <a:r>
              <a:rPr lang="ja-JP" altLang="en-US">
                <a:solidFill>
                  <a:srgbClr val="333399"/>
                </a:solidFill>
              </a:rPr>
              <a:t>．ＢＣＰ取組みの連携事例・アイデア集）</a:t>
            </a:r>
            <a:r>
              <a:rPr lang="ja-JP" altLang="en-US">
                <a:solidFill>
                  <a:schemeClr val="accent2"/>
                </a:solidFill>
                <a:latin typeface="HG丸ｺﾞｼｯｸM-PRO" panose="020F0600000000000000" pitchFamily="50" charset="-128"/>
              </a:rPr>
              <a:t>を参照してください。</a:t>
            </a:r>
          </a:p>
        </p:txBody>
      </p:sp>
      <p:pic>
        <p:nvPicPr>
          <p:cNvPr id="120971" name="Picture 1163" descr="GUM02_CL0206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27313" y="4087813"/>
            <a:ext cx="730250" cy="596900"/>
          </a:xfrm>
          <a:prstGeom prst="rect">
            <a:avLst/>
          </a:prstGeom>
          <a:noFill/>
          <a:extLst>
            <a:ext uri="{909E8E84-426E-40DD-AFC4-6F175D3DCCD1}">
              <a14:hiddenFill xmlns:a14="http://schemas.microsoft.com/office/drawing/2010/main">
                <a:solidFill>
                  <a:srgbClr val="FFFFFF"/>
                </a:solidFill>
              </a14:hiddenFill>
            </a:ext>
          </a:extLst>
        </p:spPr>
      </p:pic>
      <p:pic>
        <p:nvPicPr>
          <p:cNvPr id="120972" name="Picture 1164" descr="GUM05_CL1304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46350" y="2965450"/>
            <a:ext cx="719138" cy="792163"/>
          </a:xfrm>
          <a:prstGeom prst="rect">
            <a:avLst/>
          </a:prstGeom>
          <a:noFill/>
          <a:extLst>
            <a:ext uri="{909E8E84-426E-40DD-AFC4-6F175D3DCCD1}">
              <a14:hiddenFill xmlns:a14="http://schemas.microsoft.com/office/drawing/2010/main">
                <a:solidFill>
                  <a:srgbClr val="FFFFFF"/>
                </a:solidFill>
              </a14:hiddenFill>
            </a:ext>
          </a:extLst>
        </p:spPr>
      </p:pic>
      <p:pic>
        <p:nvPicPr>
          <p:cNvPr id="120973" name="Picture 1165" descr="GUM02_CL050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81300" y="4910138"/>
            <a:ext cx="485775" cy="688975"/>
          </a:xfrm>
          <a:prstGeom prst="rect">
            <a:avLst/>
          </a:prstGeom>
          <a:noFill/>
          <a:extLst>
            <a:ext uri="{909E8E84-426E-40DD-AFC4-6F175D3DCCD1}">
              <a14:hiddenFill xmlns:a14="http://schemas.microsoft.com/office/drawing/2010/main">
                <a:solidFill>
                  <a:srgbClr val="FFFFFF"/>
                </a:solidFill>
              </a14:hiddenFill>
            </a:ext>
          </a:extLst>
        </p:spPr>
      </p:pic>
      <p:grpSp>
        <p:nvGrpSpPr>
          <p:cNvPr id="120982" name="Group 1174"/>
          <p:cNvGrpSpPr>
            <a:grpSpLocks/>
          </p:cNvGrpSpPr>
          <p:nvPr/>
        </p:nvGrpSpPr>
        <p:grpSpPr bwMode="auto">
          <a:xfrm>
            <a:off x="836613" y="7878763"/>
            <a:ext cx="1584325" cy="314325"/>
            <a:chOff x="2675" y="4828"/>
            <a:chExt cx="998" cy="198"/>
          </a:xfrm>
        </p:grpSpPr>
        <p:sp>
          <p:nvSpPr>
            <p:cNvPr id="120983" name="AutoShape 1175"/>
            <p:cNvSpPr>
              <a:spLocks noChangeArrowheads="1"/>
            </p:cNvSpPr>
            <p:nvPr/>
          </p:nvSpPr>
          <p:spPr bwMode="auto">
            <a:xfrm>
              <a:off x="2675" y="4828"/>
              <a:ext cx="998" cy="198"/>
            </a:xfrm>
            <a:prstGeom prst="roundRect">
              <a:avLst>
                <a:gd name="adj" fmla="val 16667"/>
              </a:avLst>
            </a:prstGeom>
            <a:solidFill>
              <a:schemeClr val="bg1"/>
            </a:solidFill>
            <a:ln w="19050">
              <a:solidFill>
                <a:srgbClr val="0000FF"/>
              </a:solidFill>
              <a:round/>
              <a:headEnd/>
              <a:tailEnd/>
            </a:ln>
            <a:effectLst>
              <a:outerShdw dist="17961" dir="2700000" algn="ctr" rotWithShape="0">
                <a:schemeClr val="bg2"/>
              </a:outerShdw>
            </a:effectLst>
          </p:spPr>
          <p:txBody>
            <a:bodyPr>
              <a:spAutoFit/>
            </a:bodyPr>
            <a:lstStyle/>
            <a:p>
              <a:r>
                <a:rPr lang="ja-JP" altLang="en-US" sz="1200">
                  <a:solidFill>
                    <a:schemeClr val="accent2"/>
                  </a:solidFill>
                  <a:ea typeface="HGS創英角ﾎﾟｯﾌﾟ体" panose="040B0A00000000000000" pitchFamily="50" charset="-128"/>
                </a:rPr>
                <a:t>連携が有効！</a:t>
              </a:r>
            </a:p>
          </p:txBody>
        </p:sp>
        <p:pic>
          <p:nvPicPr>
            <p:cNvPr id="120984" name="Picture 1176" descr="j030543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387" y="4828"/>
              <a:ext cx="234" cy="187"/>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68" name="AutoShape 24"/>
          <p:cNvSpPr>
            <a:spLocks noChangeArrowheads="1"/>
          </p:cNvSpPr>
          <p:nvPr/>
        </p:nvSpPr>
        <p:spPr bwMode="auto">
          <a:xfrm>
            <a:off x="512763" y="4005263"/>
            <a:ext cx="5976937" cy="1882775"/>
          </a:xfrm>
          <a:prstGeom prst="roundRect">
            <a:avLst>
              <a:gd name="adj" fmla="val 16667"/>
            </a:avLst>
          </a:prstGeom>
          <a:solidFill>
            <a:schemeClr val="bg1"/>
          </a:solidFill>
          <a:ln w="28575">
            <a:solidFill>
              <a:schemeClr val="bg2"/>
            </a:solidFill>
            <a:prstDash val="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08569" name="Text Box 25"/>
          <p:cNvSpPr txBox="1">
            <a:spLocks noChangeArrowheads="1"/>
          </p:cNvSpPr>
          <p:nvPr/>
        </p:nvSpPr>
        <p:spPr bwMode="auto">
          <a:xfrm>
            <a:off x="369888" y="3167063"/>
            <a:ext cx="61912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b="1">
                <a:latin typeface="HG丸ｺﾞｼｯｸM-PRO" panose="020F0600000000000000" pitchFamily="50" charset="-128"/>
              </a:rPr>
              <a:t>２．２　重要業務と復旧目標の決定</a:t>
            </a:r>
            <a:endParaRPr lang="ja-JP" altLang="en-US" sz="1400">
              <a:latin typeface="HG丸ｺﾞｼｯｸM-PRO" panose="020F0600000000000000" pitchFamily="50" charset="-128"/>
            </a:endParaRPr>
          </a:p>
        </p:txBody>
      </p:sp>
      <p:sp>
        <p:nvSpPr>
          <p:cNvPr id="108572" name="Rectangle 28"/>
          <p:cNvSpPr>
            <a:spLocks noChangeArrowheads="1"/>
          </p:cNvSpPr>
          <p:nvPr/>
        </p:nvSpPr>
        <p:spPr bwMode="auto">
          <a:xfrm>
            <a:off x="981075" y="4154488"/>
            <a:ext cx="1276350" cy="333375"/>
          </a:xfrm>
          <a:prstGeom prst="rect">
            <a:avLst/>
          </a:prstGeom>
          <a:solidFill>
            <a:schemeClr val="bg1"/>
          </a:solidFill>
          <a:ln w="2857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ja-JP" altLang="en-US" sz="1400"/>
              <a:t>売上への影響</a:t>
            </a:r>
          </a:p>
        </p:txBody>
      </p:sp>
      <p:sp>
        <p:nvSpPr>
          <p:cNvPr id="108573" name="Rectangle 29"/>
          <p:cNvSpPr>
            <a:spLocks noChangeArrowheads="1"/>
          </p:cNvSpPr>
          <p:nvPr/>
        </p:nvSpPr>
        <p:spPr bwMode="auto">
          <a:xfrm>
            <a:off x="2697163" y="4154488"/>
            <a:ext cx="1276350" cy="333375"/>
          </a:xfrm>
          <a:prstGeom prst="rect">
            <a:avLst/>
          </a:prstGeom>
          <a:solidFill>
            <a:schemeClr val="bg1"/>
          </a:solidFill>
          <a:ln w="2857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ja-JP" altLang="en-US" sz="1400"/>
              <a:t>顧客への影響</a:t>
            </a:r>
          </a:p>
        </p:txBody>
      </p:sp>
      <p:sp>
        <p:nvSpPr>
          <p:cNvPr id="108574" name="Rectangle 30"/>
          <p:cNvSpPr>
            <a:spLocks noChangeArrowheads="1"/>
          </p:cNvSpPr>
          <p:nvPr/>
        </p:nvSpPr>
        <p:spPr bwMode="auto">
          <a:xfrm>
            <a:off x="4562475" y="4154488"/>
            <a:ext cx="1276350" cy="333375"/>
          </a:xfrm>
          <a:prstGeom prst="rect">
            <a:avLst/>
          </a:prstGeom>
          <a:solidFill>
            <a:schemeClr val="bg1"/>
          </a:solidFill>
          <a:ln w="2857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ja-JP" altLang="en-US" sz="1400"/>
              <a:t>社会への影響</a:t>
            </a:r>
          </a:p>
        </p:txBody>
      </p:sp>
      <p:pic>
        <p:nvPicPr>
          <p:cNvPr id="108576" name="Picture 3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24400" y="5240338"/>
            <a:ext cx="1011238" cy="60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8578" name="Picture 3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9825" y="5260975"/>
            <a:ext cx="1065213"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8585" name="Text Box 41"/>
          <p:cNvSpPr txBox="1">
            <a:spLocks noChangeArrowheads="1"/>
          </p:cNvSpPr>
          <p:nvPr/>
        </p:nvSpPr>
        <p:spPr bwMode="auto">
          <a:xfrm>
            <a:off x="3295650" y="9647238"/>
            <a:ext cx="265113"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ea typeface="ＭＳ Ｐゴシック" panose="020B0600070205080204" pitchFamily="50" charset="-128"/>
              </a:rPr>
              <a:t>2</a:t>
            </a:r>
          </a:p>
        </p:txBody>
      </p:sp>
      <p:sp>
        <p:nvSpPr>
          <p:cNvPr id="108586" name="Text Box 42"/>
          <p:cNvSpPr txBox="1">
            <a:spLocks noChangeArrowheads="1"/>
          </p:cNvSpPr>
          <p:nvPr/>
        </p:nvSpPr>
        <p:spPr bwMode="auto">
          <a:xfrm>
            <a:off x="44450" y="57150"/>
            <a:ext cx="27082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a:latin typeface="HG丸ｺﾞｼｯｸM-PRO" panose="020F0600000000000000" pitchFamily="50" charset="-128"/>
              </a:rPr>
              <a:t>２．計画</a:t>
            </a:r>
          </a:p>
        </p:txBody>
      </p:sp>
      <p:sp>
        <p:nvSpPr>
          <p:cNvPr id="108587" name="Text Box 43"/>
          <p:cNvSpPr txBox="1">
            <a:spLocks noChangeArrowheads="1"/>
          </p:cNvSpPr>
          <p:nvPr/>
        </p:nvSpPr>
        <p:spPr bwMode="auto">
          <a:xfrm>
            <a:off x="333375" y="703263"/>
            <a:ext cx="619125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b="1">
                <a:latin typeface="HG丸ｺﾞｼｯｸM-PRO" panose="020F0600000000000000" pitchFamily="50" charset="-128"/>
              </a:rPr>
              <a:t>２．１　対象とする災害</a:t>
            </a:r>
            <a:endParaRPr lang="ja-JP" altLang="en-US" sz="1200">
              <a:latin typeface="HG丸ｺﾞｼｯｸM-PRO" panose="020F0600000000000000" pitchFamily="50" charset="-128"/>
            </a:endParaRPr>
          </a:p>
        </p:txBody>
      </p:sp>
      <p:sp>
        <p:nvSpPr>
          <p:cNvPr id="108610" name="AutoShape 66"/>
          <p:cNvSpPr>
            <a:spLocks noChangeArrowheads="1"/>
          </p:cNvSpPr>
          <p:nvPr/>
        </p:nvSpPr>
        <p:spPr bwMode="auto">
          <a:xfrm>
            <a:off x="3275013" y="6110288"/>
            <a:ext cx="457200" cy="458787"/>
          </a:xfrm>
          <a:prstGeom prst="downArrow">
            <a:avLst>
              <a:gd name="adj1" fmla="val 60222"/>
              <a:gd name="adj2" fmla="val 45212"/>
            </a:avLst>
          </a:prstGeom>
          <a:gradFill rotWithShape="1">
            <a:gsLst>
              <a:gs pos="0">
                <a:srgbClr val="DDDDDD">
                  <a:gamma/>
                  <a:tint val="33725"/>
                  <a:invGamma/>
                </a:srgbClr>
              </a:gs>
              <a:gs pos="100000">
                <a:srgbClr val="DDDDDD"/>
              </a:gs>
            </a:gsLst>
            <a:lin ang="5400000" scaled="1"/>
          </a:gradFill>
          <a:ln w="19050">
            <a:solidFill>
              <a:srgbClr val="808080"/>
            </a:solidFill>
            <a:miter lim="800000"/>
            <a:headEnd/>
            <a:tailEnd/>
          </a:ln>
          <a:effectLst>
            <a:outerShdw dist="17961" dir="2700000" algn="ctr" rotWithShape="0">
              <a:schemeClr val="bg2"/>
            </a:outerShdw>
          </a:effectLst>
        </p:spPr>
        <p:txBody>
          <a:bodyPr vert="eaVert" wrap="none" anchor="ctr"/>
          <a:lstStyle/>
          <a:p>
            <a:endParaRPr lang="ja-JP" altLang="en-US"/>
          </a:p>
        </p:txBody>
      </p:sp>
      <p:graphicFrame>
        <p:nvGraphicFramePr>
          <p:cNvPr id="108632" name="Group 88"/>
          <p:cNvGraphicFramePr>
            <a:graphicFrameLocks noGrp="1"/>
          </p:cNvGraphicFramePr>
          <p:nvPr/>
        </p:nvGraphicFramePr>
        <p:xfrm>
          <a:off x="584200" y="6823075"/>
          <a:ext cx="5832475" cy="1693863"/>
        </p:xfrm>
        <a:graphic>
          <a:graphicData uri="http://schemas.openxmlformats.org/drawingml/2006/table">
            <a:tbl>
              <a:tblPr/>
              <a:tblGrid>
                <a:gridCol w="1150938">
                  <a:extLst>
                    <a:ext uri="{9D8B030D-6E8A-4147-A177-3AD203B41FA5}">
                      <a16:colId xmlns:a16="http://schemas.microsoft.com/office/drawing/2014/main" val="1146861333"/>
                    </a:ext>
                  </a:extLst>
                </a:gridCol>
                <a:gridCol w="4681537">
                  <a:extLst>
                    <a:ext uri="{9D8B030D-6E8A-4147-A177-3AD203B41FA5}">
                      <a16:colId xmlns:a16="http://schemas.microsoft.com/office/drawing/2014/main" val="1885227902"/>
                    </a:ext>
                  </a:extLst>
                </a:gridCol>
              </a:tblGrid>
              <a:tr h="8667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重要業務</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44143740"/>
                  </a:ext>
                </a:extLst>
              </a:tr>
              <a:tr h="82708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復旧目標</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29158821"/>
                  </a:ext>
                </a:extLst>
              </a:tr>
            </a:tbl>
          </a:graphicData>
        </a:graphic>
      </p:graphicFrame>
      <p:sp>
        <p:nvSpPr>
          <p:cNvPr id="108622" name="Text Box 78"/>
          <p:cNvSpPr txBox="1">
            <a:spLocks noChangeArrowheads="1"/>
          </p:cNvSpPr>
          <p:nvPr/>
        </p:nvSpPr>
        <p:spPr bwMode="auto">
          <a:xfrm>
            <a:off x="549275" y="8516938"/>
            <a:ext cx="59039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4625" indent="-1746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 typeface="HG丸ｺﾞｼｯｸM-PRO" panose="020F0600000000000000" pitchFamily="50" charset="-128"/>
              <a:buChar char="※"/>
            </a:pPr>
            <a:r>
              <a:rPr lang="ja-JP" altLang="en-US">
                <a:solidFill>
                  <a:srgbClr val="5F5F5F"/>
                </a:solidFill>
                <a:latin typeface="HG丸ｺﾞｼｯｸM-PRO" panose="020F0600000000000000" pitchFamily="50" charset="-128"/>
                <a:ea typeface="HG丸ｺﾞｼｯｸM-PRO" panose="020F0600000000000000" pitchFamily="50" charset="-128"/>
              </a:rPr>
              <a:t>あまり難しく考えずに、経営者としての直感、例えばこれまでの経験から、この業務が止まってしまうと、自社が立ち行かなくなると感じている業務を選んでいただいても結構です。</a:t>
            </a:r>
          </a:p>
        </p:txBody>
      </p:sp>
      <p:graphicFrame>
        <p:nvGraphicFramePr>
          <p:cNvPr id="108650" name="Group 106"/>
          <p:cNvGraphicFramePr>
            <a:graphicFrameLocks noGrp="1"/>
          </p:cNvGraphicFramePr>
          <p:nvPr/>
        </p:nvGraphicFramePr>
        <p:xfrm>
          <a:off x="582613" y="1352550"/>
          <a:ext cx="5832475" cy="503238"/>
        </p:xfrm>
        <a:graphic>
          <a:graphicData uri="http://schemas.openxmlformats.org/drawingml/2006/table">
            <a:tbl>
              <a:tblPr/>
              <a:tblGrid>
                <a:gridCol w="1150937">
                  <a:extLst>
                    <a:ext uri="{9D8B030D-6E8A-4147-A177-3AD203B41FA5}">
                      <a16:colId xmlns:a16="http://schemas.microsoft.com/office/drawing/2014/main" val="1250419744"/>
                    </a:ext>
                  </a:extLst>
                </a:gridCol>
                <a:gridCol w="4681538">
                  <a:extLst>
                    <a:ext uri="{9D8B030D-6E8A-4147-A177-3AD203B41FA5}">
                      <a16:colId xmlns:a16="http://schemas.microsoft.com/office/drawing/2014/main" val="3141202300"/>
                    </a:ext>
                  </a:extLst>
                </a:gridCol>
              </a:tblGrid>
              <a:tr h="5032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対象とする</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災害</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大規模地震（震度６強程度）</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90883429"/>
                  </a:ext>
                </a:extLst>
              </a:tr>
            </a:tbl>
          </a:graphicData>
        </a:graphic>
      </p:graphicFrame>
      <p:sp>
        <p:nvSpPr>
          <p:cNvPr id="108687" name="Rectangle 143"/>
          <p:cNvSpPr>
            <a:spLocks noChangeArrowheads="1"/>
          </p:cNvSpPr>
          <p:nvPr/>
        </p:nvSpPr>
        <p:spPr bwMode="auto">
          <a:xfrm>
            <a:off x="908050" y="4492625"/>
            <a:ext cx="1403350" cy="652463"/>
          </a:xfrm>
          <a:prstGeom prst="rect">
            <a:avLst/>
          </a:prstGeom>
          <a:solidFill>
            <a:schemeClr val="bg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lvl1pPr marL="92075" indent="-9207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Tx/>
              <a:buChar char="•"/>
            </a:pPr>
            <a:r>
              <a:rPr lang="ja-JP" altLang="en-US" sz="900">
                <a:solidFill>
                  <a:srgbClr val="5F5F5F"/>
                </a:solidFill>
                <a:ea typeface="HG丸ｺﾞｼｯｸM-PRO" panose="020F0600000000000000" pitchFamily="50" charset="-128"/>
              </a:rPr>
              <a:t>売上への影響が大きい業務や製品は？</a:t>
            </a:r>
          </a:p>
        </p:txBody>
      </p:sp>
      <p:sp>
        <p:nvSpPr>
          <p:cNvPr id="108688" name="Rectangle 144"/>
          <p:cNvSpPr>
            <a:spLocks noChangeArrowheads="1"/>
          </p:cNvSpPr>
          <p:nvPr/>
        </p:nvSpPr>
        <p:spPr bwMode="auto">
          <a:xfrm>
            <a:off x="2633663" y="4492625"/>
            <a:ext cx="1403350" cy="652463"/>
          </a:xfrm>
          <a:prstGeom prst="rect">
            <a:avLst/>
          </a:prstGeom>
          <a:solidFill>
            <a:schemeClr val="bg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lvl1pPr marL="92075" indent="-9207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Tx/>
              <a:buChar char="•"/>
            </a:pPr>
            <a:r>
              <a:rPr lang="ja-JP" altLang="en-US" sz="900">
                <a:solidFill>
                  <a:srgbClr val="5F5F5F"/>
                </a:solidFill>
                <a:ea typeface="HG丸ｺﾞｼｯｸM-PRO" panose="020F0600000000000000" pitchFamily="50" charset="-128"/>
              </a:rPr>
              <a:t>製造などができなくなった時、顧客に最も迷惑をかけてしまう業務や製品は？</a:t>
            </a:r>
          </a:p>
        </p:txBody>
      </p:sp>
      <p:sp>
        <p:nvSpPr>
          <p:cNvPr id="108689" name="Rectangle 145"/>
          <p:cNvSpPr>
            <a:spLocks noChangeArrowheads="1"/>
          </p:cNvSpPr>
          <p:nvPr/>
        </p:nvSpPr>
        <p:spPr bwMode="auto">
          <a:xfrm>
            <a:off x="4498975" y="4492625"/>
            <a:ext cx="1403350" cy="652463"/>
          </a:xfrm>
          <a:prstGeom prst="rect">
            <a:avLst/>
          </a:prstGeom>
          <a:solidFill>
            <a:schemeClr val="bg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lvl1pPr marL="92075" indent="-9207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Tx/>
              <a:buChar char="•"/>
            </a:pPr>
            <a:r>
              <a:rPr lang="ja-JP" altLang="en-US" sz="900">
                <a:solidFill>
                  <a:srgbClr val="5F5F5F"/>
                </a:solidFill>
                <a:ea typeface="HG丸ｺﾞｼｯｸM-PRO" panose="020F0600000000000000" pitchFamily="50" charset="-128"/>
              </a:rPr>
              <a:t>災害後、特に必要とされるような業務や製品は？</a:t>
            </a:r>
          </a:p>
        </p:txBody>
      </p:sp>
      <p:grpSp>
        <p:nvGrpSpPr>
          <p:cNvPr id="108703" name="Group 159"/>
          <p:cNvGrpSpPr>
            <a:grpSpLocks/>
          </p:cNvGrpSpPr>
          <p:nvPr/>
        </p:nvGrpSpPr>
        <p:grpSpPr bwMode="auto">
          <a:xfrm>
            <a:off x="3571875" y="60325"/>
            <a:ext cx="3097213" cy="392113"/>
            <a:chOff x="2944" y="111"/>
            <a:chExt cx="1212" cy="153"/>
          </a:xfrm>
        </p:grpSpPr>
        <p:sp>
          <p:nvSpPr>
            <p:cNvPr id="108691" name="AutoShape 147"/>
            <p:cNvSpPr>
              <a:spLocks noChangeArrowheads="1"/>
            </p:cNvSpPr>
            <p:nvPr/>
          </p:nvSpPr>
          <p:spPr bwMode="auto">
            <a:xfrm flipH="1">
              <a:off x="3748" y="111"/>
              <a:ext cx="408" cy="152"/>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08692" name="AutoShape 148"/>
            <p:cNvSpPr>
              <a:spLocks noChangeArrowheads="1"/>
            </p:cNvSpPr>
            <p:nvPr/>
          </p:nvSpPr>
          <p:spPr bwMode="auto">
            <a:xfrm flipH="1">
              <a:off x="3348" y="112"/>
              <a:ext cx="408" cy="152"/>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08693" name="AutoShape 149"/>
            <p:cNvSpPr>
              <a:spLocks noChangeArrowheads="1"/>
            </p:cNvSpPr>
            <p:nvPr/>
          </p:nvSpPr>
          <p:spPr bwMode="auto">
            <a:xfrm flipH="1">
              <a:off x="2944" y="111"/>
              <a:ext cx="412" cy="152"/>
            </a:xfrm>
            <a:prstGeom prst="flowChartOnlineStorage">
              <a:avLst/>
            </a:prstGeom>
            <a:solidFill>
              <a:srgbClr val="FFE5E5"/>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108694" name="Text Box 150"/>
          <p:cNvSpPr txBox="1">
            <a:spLocks noChangeArrowheads="1"/>
          </p:cNvSpPr>
          <p:nvPr/>
        </p:nvSpPr>
        <p:spPr bwMode="auto">
          <a:xfrm>
            <a:off x="3892550" y="57150"/>
            <a:ext cx="688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solidFill>
                  <a:srgbClr val="FF0066"/>
                </a:solidFill>
              </a:rPr>
              <a:t>目標を</a:t>
            </a:r>
          </a:p>
          <a:p>
            <a:r>
              <a:rPr lang="ja-JP" altLang="en-US">
                <a:solidFill>
                  <a:srgbClr val="FF0066"/>
                </a:solidFill>
              </a:rPr>
              <a:t>たてる！</a:t>
            </a:r>
          </a:p>
        </p:txBody>
      </p:sp>
      <p:sp>
        <p:nvSpPr>
          <p:cNvPr id="108695" name="Text Box 151"/>
          <p:cNvSpPr txBox="1">
            <a:spLocks noChangeArrowheads="1"/>
          </p:cNvSpPr>
          <p:nvPr/>
        </p:nvSpPr>
        <p:spPr bwMode="auto">
          <a:xfrm>
            <a:off x="4795838"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a:solidFill>
                  <a:schemeClr val="bg2"/>
                </a:solidFill>
              </a:rPr>
              <a:t>ギャップを</a:t>
            </a:r>
          </a:p>
          <a:p>
            <a:pPr algn="ctr"/>
            <a:r>
              <a:rPr lang="ja-JP" altLang="en-US">
                <a:solidFill>
                  <a:schemeClr val="bg2"/>
                </a:solidFill>
              </a:rPr>
              <a:t>把握する！</a:t>
            </a:r>
          </a:p>
        </p:txBody>
      </p:sp>
      <p:sp>
        <p:nvSpPr>
          <p:cNvPr id="108696" name="Text Box 152"/>
          <p:cNvSpPr txBox="1">
            <a:spLocks noChangeArrowheads="1"/>
          </p:cNvSpPr>
          <p:nvPr/>
        </p:nvSpPr>
        <p:spPr bwMode="auto">
          <a:xfrm>
            <a:off x="5780088"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a:solidFill>
                  <a:schemeClr val="bg2"/>
                </a:solidFill>
              </a:rPr>
              <a:t>ギャップを</a:t>
            </a:r>
          </a:p>
          <a:p>
            <a:pPr algn="ctr"/>
            <a:r>
              <a:rPr lang="ja-JP" altLang="en-US">
                <a:solidFill>
                  <a:schemeClr val="bg2"/>
                </a:solidFill>
              </a:rPr>
              <a:t>埋める！</a:t>
            </a:r>
          </a:p>
        </p:txBody>
      </p:sp>
      <p:sp>
        <p:nvSpPr>
          <p:cNvPr id="108697" name="Text Box 153"/>
          <p:cNvSpPr txBox="1">
            <a:spLocks noChangeArrowheads="1"/>
          </p:cNvSpPr>
          <p:nvPr/>
        </p:nvSpPr>
        <p:spPr bwMode="auto">
          <a:xfrm>
            <a:off x="622300" y="1843088"/>
            <a:ext cx="5830888"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indent="-87313">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a:solidFill>
                  <a:srgbClr val="5F5F5F"/>
                </a:solidFill>
                <a:latin typeface="HG丸ｺﾞｼｯｸM-PRO" panose="020F0600000000000000" pitchFamily="50" charset="-128"/>
                <a:ea typeface="HG丸ｺﾞｼｯｸM-PRO" panose="020F0600000000000000" pitchFamily="50" charset="-128"/>
              </a:rPr>
              <a:t>※</a:t>
            </a:r>
            <a:r>
              <a:rPr lang="ja-JP" altLang="en-US">
                <a:solidFill>
                  <a:srgbClr val="5F5F5F"/>
                </a:solidFill>
                <a:latin typeface="HG丸ｺﾞｼｯｸM-PRO" panose="020F0600000000000000" pitchFamily="50" charset="-128"/>
                <a:ea typeface="HG丸ｺﾞｼｯｸM-PRO" panose="020F0600000000000000" pitchFamily="50" charset="-128"/>
              </a:rPr>
              <a:t>近年の地震発生状況からも</a:t>
            </a:r>
            <a:r>
              <a:rPr lang="ja-JP" altLang="en-US" i="1">
                <a:solidFill>
                  <a:schemeClr val="hlink"/>
                </a:solidFill>
                <a:latin typeface="HG丸ｺﾞｼｯｸM-PRO" panose="020F0600000000000000" pitchFamily="50" charset="-128"/>
                <a:ea typeface="HG丸ｺﾞｼｯｸM-PRO" panose="020F0600000000000000" pitchFamily="50" charset="-128"/>
              </a:rPr>
              <a:t>「震度</a:t>
            </a:r>
            <a:r>
              <a:rPr lang="en-US" altLang="ja-JP" i="1">
                <a:solidFill>
                  <a:schemeClr val="hlink"/>
                </a:solidFill>
                <a:latin typeface="HG丸ｺﾞｼｯｸM-PRO" panose="020F0600000000000000" pitchFamily="50" charset="-128"/>
                <a:ea typeface="HG丸ｺﾞｼｯｸM-PRO" panose="020F0600000000000000" pitchFamily="50" charset="-128"/>
              </a:rPr>
              <a:t>6</a:t>
            </a:r>
            <a:r>
              <a:rPr lang="ja-JP" altLang="en-US" i="1">
                <a:solidFill>
                  <a:schemeClr val="hlink"/>
                </a:solidFill>
                <a:latin typeface="HG丸ｺﾞｼｯｸM-PRO" panose="020F0600000000000000" pitchFamily="50" charset="-128"/>
                <a:ea typeface="HG丸ｺﾞｼｯｸM-PRO" panose="020F0600000000000000" pitchFamily="50" charset="-128"/>
              </a:rPr>
              <a:t>強」程度の地震は日本全国どこで発生してもおかしくないと考えられています。</a:t>
            </a:r>
          </a:p>
        </p:txBody>
      </p:sp>
      <p:pic>
        <p:nvPicPr>
          <p:cNvPr id="108698" name="Picture 154" descr="GUM02_CL0211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38463" y="5211763"/>
            <a:ext cx="812800" cy="6223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Text Box 3"/>
          <p:cNvSpPr txBox="1">
            <a:spLocks noChangeArrowheads="1"/>
          </p:cNvSpPr>
          <p:nvPr/>
        </p:nvSpPr>
        <p:spPr bwMode="auto">
          <a:xfrm>
            <a:off x="3295650" y="9647238"/>
            <a:ext cx="265113"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ea typeface="ＭＳ Ｐゴシック" panose="020B0600070205080204" pitchFamily="50" charset="-128"/>
              </a:rPr>
              <a:t>3</a:t>
            </a:r>
          </a:p>
        </p:txBody>
      </p:sp>
      <p:graphicFrame>
        <p:nvGraphicFramePr>
          <p:cNvPr id="119287" name="Group 503"/>
          <p:cNvGraphicFramePr>
            <a:graphicFrameLocks noGrp="1"/>
          </p:cNvGraphicFramePr>
          <p:nvPr/>
        </p:nvGraphicFramePr>
        <p:xfrm>
          <a:off x="223838" y="1703388"/>
          <a:ext cx="6408737" cy="7016750"/>
        </p:xfrm>
        <a:graphic>
          <a:graphicData uri="http://schemas.openxmlformats.org/drawingml/2006/table">
            <a:tbl>
              <a:tblPr/>
              <a:tblGrid>
                <a:gridCol w="393700">
                  <a:extLst>
                    <a:ext uri="{9D8B030D-6E8A-4147-A177-3AD203B41FA5}">
                      <a16:colId xmlns:a16="http://schemas.microsoft.com/office/drawing/2014/main" val="2779532397"/>
                    </a:ext>
                  </a:extLst>
                </a:gridCol>
                <a:gridCol w="1352550">
                  <a:extLst>
                    <a:ext uri="{9D8B030D-6E8A-4147-A177-3AD203B41FA5}">
                      <a16:colId xmlns:a16="http://schemas.microsoft.com/office/drawing/2014/main" val="1704362400"/>
                    </a:ext>
                  </a:extLst>
                </a:gridCol>
                <a:gridCol w="4662487">
                  <a:extLst>
                    <a:ext uri="{9D8B030D-6E8A-4147-A177-3AD203B41FA5}">
                      <a16:colId xmlns:a16="http://schemas.microsoft.com/office/drawing/2014/main" val="1616762197"/>
                    </a:ext>
                  </a:extLst>
                </a:gridCol>
              </a:tblGrid>
              <a:tr h="271463">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区分</a:t>
                      </a:r>
                    </a:p>
                  </a:txBody>
                  <a:tcPr marL="90000" marR="90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想定される被害状況</a:t>
                      </a:r>
                    </a:p>
                  </a:txBody>
                  <a:tcPr marL="90000" marR="90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549441319"/>
                  </a:ext>
                </a:extLst>
              </a:tr>
              <a:tr h="665163">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ヒト</a:t>
                      </a:r>
                    </a:p>
                  </a:txBody>
                  <a:tcPr marL="90000" marR="90000" marT="54000" marB="54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361950" indent="-1825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県内では、死者、負傷者、帰宅困難者が多数発生すると想定されます。</a:t>
                      </a:r>
                    </a:p>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交通機関もマヒし、出社指示に応じられない従業員が、多数発生する可能性があります。</a:t>
                      </a:r>
                      <a:endPar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p>
                      <a:pPr marL="361950" marR="0" lvl="1" indent="-182563" algn="l" defTabSz="914400" rtl="0" eaLnBrk="1" fontAlgn="base" latinLnBrk="0" hangingPunct="1">
                        <a:lnSpc>
                          <a:spcPct val="100000"/>
                        </a:lnSpc>
                        <a:spcBef>
                          <a:spcPct val="50000"/>
                        </a:spcBef>
                        <a:spcAft>
                          <a:spcPct val="0"/>
                        </a:spcAft>
                        <a:buClrTx/>
                        <a:buSzTx/>
                        <a:buFont typeface="HG丸ｺﾞｼｯｸM-PRO" panose="020F0600000000000000" pitchFamily="50" charset="-128"/>
                        <a:buChar char="※"/>
                        <a:tabLst/>
                      </a:pPr>
                      <a:r>
                        <a:rPr kumimoji="1" lang="ja-JP" altLang="en-US" sz="8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東海・東南海地震が連動で発生した場合、愛知県内の死者（約</a:t>
                      </a:r>
                      <a:r>
                        <a:rPr kumimoji="1" lang="en-US" altLang="ja-JP" sz="8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2,400</a:t>
                      </a:r>
                      <a:r>
                        <a:rPr kumimoji="1" lang="ja-JP" altLang="en-US" sz="8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人）、負傷者（約</a:t>
                      </a:r>
                      <a:r>
                        <a:rPr kumimoji="1" lang="en-US" altLang="ja-JP" sz="8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66,000</a:t>
                      </a:r>
                      <a:r>
                        <a:rPr kumimoji="1" lang="ja-JP" altLang="en-US" sz="8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人）、帰宅困難者（約</a:t>
                      </a:r>
                      <a:r>
                        <a:rPr kumimoji="1" lang="en-US" altLang="ja-JP" sz="8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980,000</a:t>
                      </a:r>
                      <a:r>
                        <a:rPr kumimoji="1" lang="ja-JP" altLang="en-US" sz="8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人）</a:t>
                      </a:r>
                    </a:p>
                  </a:txBody>
                  <a:tcPr marL="90000" marR="90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57292013"/>
                  </a:ext>
                </a:extLst>
              </a:tr>
              <a:tr h="577850">
                <a:tc row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モノ</a:t>
                      </a:r>
                    </a:p>
                  </a:txBody>
                  <a:tcPr marL="90000" marR="90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事業所</a:t>
                      </a:r>
                    </a:p>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建物</a:t>
                      </a:r>
                    </a:p>
                  </a:txBody>
                  <a:tcPr marL="90000" marR="90000" marT="54000" marB="54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361950" indent="-18097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耐震性の低い建物は、倒壊するものがあります。耐震性が高い建物でも、壁や柱が破損するものがあります。</a:t>
                      </a:r>
                      <a:endPar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p>
                      <a:pPr marL="361950" marR="0" lvl="1" indent="-180975" algn="l" defTabSz="914400" rtl="0" eaLnBrk="1" fontAlgn="base" latinLnBrk="0" hangingPunct="1">
                        <a:lnSpc>
                          <a:spcPct val="100000"/>
                        </a:lnSpc>
                        <a:spcBef>
                          <a:spcPct val="50000"/>
                        </a:spcBef>
                        <a:spcAft>
                          <a:spcPct val="0"/>
                        </a:spcAft>
                        <a:buClrTx/>
                        <a:buSzTx/>
                        <a:buFont typeface="HG丸ｺﾞｼｯｸM-PRO" panose="020F0600000000000000" pitchFamily="50" charset="-128"/>
                        <a:buChar char="※"/>
                        <a:tabLst/>
                      </a:pPr>
                      <a:r>
                        <a:rPr kumimoji="1" lang="ja-JP" altLang="en-US" sz="800" b="0" i="1" u="none" strike="noStrike" cap="none" normalizeH="0" baseline="0" smtClean="0">
                          <a:ln>
                            <a:noFill/>
                          </a:ln>
                          <a:solidFill>
                            <a:schemeClr val="hlink"/>
                          </a:solidFill>
                          <a:effectLst/>
                          <a:latin typeface="HG丸ｺﾞｼｯｸM-PRO" panose="020F0600000000000000" pitchFamily="50" charset="-128"/>
                          <a:ea typeface="HG丸ｺﾞｼｯｸM-PRO" panose="020F0600000000000000" pitchFamily="50" charset="-128"/>
                        </a:rPr>
                        <a:t>耐震性の低い建物の目安は、昭和</a:t>
                      </a:r>
                      <a:r>
                        <a:rPr kumimoji="1" lang="en-US" altLang="ja-JP" sz="800" b="0" i="1" u="none" strike="noStrike" cap="none" normalizeH="0" baseline="0" smtClean="0">
                          <a:ln>
                            <a:noFill/>
                          </a:ln>
                          <a:solidFill>
                            <a:schemeClr val="hlink"/>
                          </a:solidFill>
                          <a:effectLst/>
                          <a:latin typeface="HG丸ｺﾞｼｯｸM-PRO" panose="020F0600000000000000" pitchFamily="50" charset="-128"/>
                          <a:ea typeface="HG丸ｺﾞｼｯｸM-PRO" panose="020F0600000000000000" pitchFamily="50" charset="-128"/>
                        </a:rPr>
                        <a:t>56</a:t>
                      </a:r>
                      <a:r>
                        <a:rPr kumimoji="1" lang="ja-JP" altLang="en-US" sz="800" b="0" i="1" u="none" strike="noStrike" cap="none" normalizeH="0" baseline="0" smtClean="0">
                          <a:ln>
                            <a:noFill/>
                          </a:ln>
                          <a:solidFill>
                            <a:schemeClr val="hlink"/>
                          </a:solidFill>
                          <a:effectLst/>
                          <a:latin typeface="HG丸ｺﾞｼｯｸM-PRO" panose="020F0600000000000000" pitchFamily="50" charset="-128"/>
                          <a:ea typeface="HG丸ｺﾞｼｯｸM-PRO" panose="020F0600000000000000" pitchFamily="50" charset="-128"/>
                        </a:rPr>
                        <a:t>年以前の古い耐震基準で設計されている建物で、耐震補強がされていない建物です。</a:t>
                      </a:r>
                    </a:p>
                  </a:txBody>
                  <a:tcPr marL="90000" marR="90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21609834"/>
                  </a:ext>
                </a:extLst>
              </a:tr>
              <a:tr h="43497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機械および</a:t>
                      </a:r>
                    </a:p>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装置</a:t>
                      </a:r>
                    </a:p>
                  </a:txBody>
                  <a:tcPr marL="90000" marR="90000" marT="54000" marB="54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未固定の設備は、ほとんどが移動、転倒します。</a:t>
                      </a:r>
                    </a:p>
                  </a:txBody>
                  <a:tcPr marL="90000" marR="90000" marT="54000" marB="54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7355539"/>
                  </a:ext>
                </a:extLst>
              </a:tr>
              <a:tr h="569913">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工具・器具</a:t>
                      </a:r>
                    </a:p>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・備品</a:t>
                      </a:r>
                    </a:p>
                  </a:txBody>
                  <a:tcPr marL="90000" marR="90000" marT="54000" marB="54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未固定の什器類はほとんどが転倒し、工具・器具類も散乱します。</a:t>
                      </a:r>
                    </a:p>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金型などの修理、製作に時間を要すため、生産の早期再開は困難となります。</a:t>
                      </a:r>
                    </a:p>
                  </a:txBody>
                  <a:tcPr marL="90000" marR="90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37704548"/>
                  </a:ext>
                </a:extLst>
              </a:tr>
              <a:tr h="571500">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システム・データ</a:t>
                      </a:r>
                    </a:p>
                  </a:txBody>
                  <a:tcPr marL="90000" marR="90000" marT="54000" marB="54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未固定のデータサーバが転倒し、破損する可能性があります。必要な情報（データ）が復旧不可能となります。</a:t>
                      </a:r>
                    </a:p>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重要なデータが事業所内にあり、事業所の建物が被災した場合には、データを取り出すことができなくなります。</a:t>
                      </a:r>
                    </a:p>
                  </a:txBody>
                  <a:tcPr marL="90000" marR="90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14329349"/>
                  </a:ext>
                </a:extLst>
              </a:tr>
              <a:tr h="566738">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カネ</a:t>
                      </a:r>
                    </a:p>
                  </a:txBody>
                  <a:tcPr marL="90000" marR="90000" marT="54000" marB="54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生産設備等に被害を受けた影響で操業が停止し、収入はストップします。</a:t>
                      </a:r>
                    </a:p>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一方、従業員の給料を支払う必要があり、また、各種補修費用等により支出は増加します。</a:t>
                      </a:r>
                    </a:p>
                  </a:txBody>
                  <a:tcPr marL="90000" marR="90000" marT="54000" marB="54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54017777"/>
                  </a:ext>
                </a:extLst>
              </a:tr>
              <a:tr h="255588">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＜インフラへの被害＞</a:t>
                      </a:r>
                      <a:endParaRPr kumimoji="1" lang="ja-JP" altLang="en-US" sz="10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endParaRPr>
                    </a:p>
                  </a:txBody>
                  <a:tcPr marL="90000" marR="90000" marT="54000" marB="54000" anchor="ct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08831694"/>
                  </a:ext>
                </a:extLst>
              </a:tr>
              <a:tr h="182563">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ライフライン</a:t>
                      </a:r>
                    </a:p>
                  </a:txBody>
                  <a:tcPr marL="90000" marR="90000" marT="54000" marB="54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361950" indent="-18097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停電が発生します。</a:t>
                      </a:r>
                    </a:p>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広い地域で都市ガス、水道の供給が停止することがあります。</a:t>
                      </a:r>
                    </a:p>
                    <a:p>
                      <a:pPr marL="361950" marR="0" lvl="1" indent="-180975" algn="l" defTabSz="914400" rtl="0" eaLnBrk="1" fontAlgn="base" latinLnBrk="0" hangingPunct="1">
                        <a:lnSpc>
                          <a:spcPct val="100000"/>
                        </a:lnSpc>
                        <a:spcBef>
                          <a:spcPct val="50000"/>
                        </a:spcBef>
                        <a:spcAft>
                          <a:spcPct val="0"/>
                        </a:spcAft>
                        <a:buClrTx/>
                        <a:buSzTx/>
                        <a:buFont typeface="HG丸ｺﾞｼｯｸM-PRO" panose="020F0600000000000000" pitchFamily="50" charset="-128"/>
                        <a:buChar char="※"/>
                        <a:tabLst/>
                      </a:pPr>
                      <a:r>
                        <a:rPr kumimoji="1" lang="ja-JP" altLang="en-US" sz="800" b="0" i="1" u="none" strike="noStrike" cap="none" normalizeH="0" baseline="0" smtClean="0">
                          <a:ln>
                            <a:noFill/>
                          </a:ln>
                          <a:solidFill>
                            <a:schemeClr val="hlink"/>
                          </a:solidFill>
                          <a:effectLst/>
                          <a:latin typeface="HG丸ｺﾞｼｯｸM-PRO" panose="020F0600000000000000" pitchFamily="50" charset="-128"/>
                          <a:ea typeface="HG丸ｺﾞｼｯｸM-PRO" panose="020F0600000000000000" pitchFamily="50" charset="-128"/>
                        </a:rPr>
                        <a:t>被害を受けたインフラの停止期間は、電気：１週間、水道１か月、都市ガス：</a:t>
                      </a:r>
                      <a:r>
                        <a:rPr kumimoji="1" lang="en-US" altLang="ja-JP" sz="800" b="0" i="1" u="none" strike="noStrike" cap="none" normalizeH="0" baseline="0" smtClean="0">
                          <a:ln>
                            <a:noFill/>
                          </a:ln>
                          <a:solidFill>
                            <a:schemeClr val="hlink"/>
                          </a:solidFill>
                          <a:effectLst/>
                          <a:latin typeface="HG丸ｺﾞｼｯｸM-PRO" panose="020F0600000000000000" pitchFamily="50" charset="-128"/>
                          <a:ea typeface="HG丸ｺﾞｼｯｸM-PRO" panose="020F0600000000000000" pitchFamily="50" charset="-128"/>
                        </a:rPr>
                        <a:t>1</a:t>
                      </a:r>
                      <a:r>
                        <a:rPr kumimoji="1" lang="ja-JP" altLang="en-US" sz="800" b="0" i="1" u="none" strike="noStrike" cap="none" normalizeH="0" baseline="0" smtClean="0">
                          <a:ln>
                            <a:noFill/>
                          </a:ln>
                          <a:solidFill>
                            <a:schemeClr val="hlink"/>
                          </a:solidFill>
                          <a:effectLst/>
                          <a:latin typeface="HG丸ｺﾞｼｯｸM-PRO" panose="020F0600000000000000" pitchFamily="50" charset="-128"/>
                          <a:ea typeface="HG丸ｺﾞｼｯｸM-PRO" panose="020F0600000000000000" pitchFamily="50" charset="-128"/>
                        </a:rPr>
                        <a:t>か月を目安としましょう。</a:t>
                      </a:r>
                    </a:p>
                  </a:txBody>
                  <a:tcPr marL="90000" marR="90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59721583"/>
                  </a:ext>
                </a:extLst>
              </a:tr>
              <a:tr h="239713">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電話</a:t>
                      </a:r>
                    </a:p>
                  </a:txBody>
                  <a:tcPr marL="90000" marR="90000" marT="54000" marB="54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361950" indent="-1825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発災直後には、県内全域で電話がつながりにくい状態となります。</a:t>
                      </a:r>
                    </a:p>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応急復旧には３日から１週間程度を要します。</a:t>
                      </a:r>
                    </a:p>
                    <a:p>
                      <a:pPr marL="361950" marR="0" lvl="1" indent="-182563" algn="l" defTabSz="914400" rtl="0" eaLnBrk="1" fontAlgn="base" latinLnBrk="0" hangingPunct="1">
                        <a:lnSpc>
                          <a:spcPct val="100000"/>
                        </a:lnSpc>
                        <a:spcBef>
                          <a:spcPct val="50000"/>
                        </a:spcBef>
                        <a:spcAft>
                          <a:spcPct val="0"/>
                        </a:spcAft>
                        <a:buClrTx/>
                        <a:buSzTx/>
                        <a:buFont typeface="HG丸ｺﾞｼｯｸM-PRO" panose="020F0600000000000000" pitchFamily="50" charset="-128"/>
                        <a:buChar char="※"/>
                        <a:tabLst/>
                      </a:pPr>
                      <a:r>
                        <a:rPr kumimoji="1" lang="ja-JP" altLang="en-US" sz="800" b="0" i="1" u="none" strike="noStrike" cap="none" normalizeH="0" baseline="0" smtClean="0">
                          <a:ln>
                            <a:noFill/>
                          </a:ln>
                          <a:solidFill>
                            <a:schemeClr val="hlink"/>
                          </a:solidFill>
                          <a:effectLst/>
                          <a:latin typeface="HG丸ｺﾞｼｯｸM-PRO" panose="020F0600000000000000" pitchFamily="50" charset="-128"/>
                          <a:ea typeface="HG丸ｺﾞｼｯｸM-PRO" panose="020F0600000000000000" pitchFamily="50" charset="-128"/>
                        </a:rPr>
                        <a:t>災害時には、一般加入電話や携帯電話などの音声通話よりも、携帯メールの方がつながりやすくなります。公衆電話は使用可能です。</a:t>
                      </a:r>
                    </a:p>
                  </a:txBody>
                  <a:tcPr marL="90000" marR="90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53447034"/>
                  </a:ext>
                </a:extLst>
              </a:tr>
              <a:tr h="177800">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道路</a:t>
                      </a:r>
                    </a:p>
                  </a:txBody>
                  <a:tcPr marL="90000" marR="90000" marT="54000" marB="54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発災直後には、県内全域で不通区間が多く発生します。</a:t>
                      </a:r>
                    </a:p>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３日間程度は、道路の片付け・復旧作業等のため、緊急輸送路も使用が困難となります。</a:t>
                      </a:r>
                    </a:p>
                  </a:txBody>
                  <a:tcPr marL="90000" marR="90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47815335"/>
                  </a:ext>
                </a:extLst>
              </a:tr>
              <a:tr h="508000">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物流網</a:t>
                      </a:r>
                    </a:p>
                  </a:txBody>
                  <a:tcPr marL="90000" marR="90000" marT="54000" marB="54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発災後３日程度から、緊急輸送路は確保されるものの、緊急輸送物資以外の輸送は困難な状況が続きます。</a:t>
                      </a:r>
                    </a:p>
                  </a:txBody>
                  <a:tcPr marL="90000" marR="90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2359616"/>
                  </a:ext>
                </a:extLst>
              </a:tr>
            </a:tbl>
          </a:graphicData>
        </a:graphic>
      </p:graphicFrame>
      <p:sp>
        <p:nvSpPr>
          <p:cNvPr id="119183" name="Text Box 399"/>
          <p:cNvSpPr txBox="1">
            <a:spLocks noChangeArrowheads="1"/>
          </p:cNvSpPr>
          <p:nvPr/>
        </p:nvSpPr>
        <p:spPr bwMode="auto">
          <a:xfrm>
            <a:off x="333375" y="8769350"/>
            <a:ext cx="6191250" cy="3667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marL="174625" indent="-1746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 typeface="HG丸ｺﾞｼｯｸM-PRO" panose="020F0600000000000000" pitchFamily="50" charset="-128"/>
              <a:buChar char="※"/>
            </a:pPr>
            <a:r>
              <a:rPr lang="ja-JP" altLang="en-US" sz="900">
                <a:solidFill>
                  <a:srgbClr val="5F5F5F"/>
                </a:solidFill>
                <a:ea typeface="HG丸ｺﾞｼｯｸM-PRO" panose="020F0600000000000000" pitchFamily="50" charset="-128"/>
              </a:rPr>
              <a:t>「想定東海・東南海地震連動の全体的な地震災害シナリオ概要」（</a:t>
            </a:r>
            <a:r>
              <a:rPr lang="ja-JP" altLang="en-US" sz="900">
                <a:solidFill>
                  <a:srgbClr val="5F5F5F"/>
                </a:solidFill>
                <a:latin typeface="HG丸ｺﾞｼｯｸM-PRO" panose="020F0600000000000000" pitchFamily="50" charset="-128"/>
                <a:ea typeface="HG丸ｺﾞｼｯｸM-PRO" panose="020F0600000000000000" pitchFamily="50" charset="-128"/>
              </a:rPr>
              <a:t>愛知県東海地震・東南海地震等被害予測調査）</a:t>
            </a:r>
            <a:r>
              <a:rPr lang="ja-JP" altLang="en-US" sz="900">
                <a:solidFill>
                  <a:srgbClr val="5F5F5F"/>
                </a:solidFill>
                <a:ea typeface="HG丸ｺﾞｼｯｸM-PRO" panose="020F0600000000000000" pitchFamily="50" charset="-128"/>
              </a:rPr>
              <a:t>を基に、過去の被害事例等を考慮して作成。</a:t>
            </a:r>
          </a:p>
        </p:txBody>
      </p:sp>
      <p:graphicFrame>
        <p:nvGraphicFramePr>
          <p:cNvPr id="119217" name="Object 433"/>
          <p:cNvGraphicFramePr>
            <a:graphicFrameLocks noChangeAspect="1"/>
          </p:cNvGraphicFramePr>
          <p:nvPr/>
        </p:nvGraphicFramePr>
        <p:xfrm>
          <a:off x="1365250" y="5491163"/>
          <a:ext cx="474663" cy="379412"/>
        </p:xfrm>
        <a:graphic>
          <a:graphicData uri="http://schemas.openxmlformats.org/presentationml/2006/ole">
            <mc:AlternateContent xmlns:mc="http://schemas.openxmlformats.org/markup-compatibility/2006">
              <mc:Choice xmlns:v="urn:schemas-microsoft-com:vml" Requires="v">
                <p:oleObj spid="_x0000_s119292" name="Photo Editor 写真" r:id="rId3" imgW="3048426" imgH="2438095" progId="MSPhotoEd.3">
                  <p:embed/>
                </p:oleObj>
              </mc:Choice>
              <mc:Fallback>
                <p:oleObj name="Photo Editor 写真" r:id="rId3" imgW="3048426" imgH="2438095" progId="MSPhotoEd.3">
                  <p:embed/>
                  <p:pic>
                    <p:nvPicPr>
                      <p:cNvPr id="0" name="Object 43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65250" y="5491163"/>
                        <a:ext cx="474663" cy="379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19218" name="Picture 434" descr="j0149904[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81075" y="7675563"/>
            <a:ext cx="485775"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9219" name="Picture 435" descr="j0239501[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81063" y="6434138"/>
            <a:ext cx="346075" cy="361950"/>
          </a:xfrm>
          <a:prstGeom prst="rect">
            <a:avLst/>
          </a:prstGeom>
          <a:noFill/>
          <a:extLst>
            <a:ext uri="{909E8E84-426E-40DD-AFC4-6F175D3DCCD1}">
              <a14:hiddenFill xmlns:a14="http://schemas.microsoft.com/office/drawing/2010/main">
                <a:solidFill>
                  <a:srgbClr val="FFFFFF"/>
                </a:solidFill>
              </a14:hiddenFill>
            </a:ext>
          </a:extLst>
        </p:spPr>
      </p:pic>
      <p:pic>
        <p:nvPicPr>
          <p:cNvPr id="119220" name="Picture 436" descr="sy00607_[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312863" y="6383338"/>
            <a:ext cx="171450" cy="371475"/>
          </a:xfrm>
          <a:prstGeom prst="rect">
            <a:avLst/>
          </a:prstGeom>
          <a:noFill/>
          <a:extLst>
            <a:ext uri="{909E8E84-426E-40DD-AFC4-6F175D3DCCD1}">
              <a14:hiddenFill xmlns:a14="http://schemas.microsoft.com/office/drawing/2010/main">
                <a:solidFill>
                  <a:srgbClr val="FFFFFF"/>
                </a:solidFill>
              </a14:hiddenFill>
            </a:ext>
          </a:extLst>
        </p:spPr>
      </p:pic>
      <p:pic>
        <p:nvPicPr>
          <p:cNvPr id="119221" name="Picture 437" descr="GUM02_CL05120"/>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441450" y="8215313"/>
            <a:ext cx="474663" cy="488950"/>
          </a:xfrm>
          <a:prstGeom prst="rect">
            <a:avLst/>
          </a:prstGeom>
          <a:noFill/>
          <a:extLst>
            <a:ext uri="{909E8E84-426E-40DD-AFC4-6F175D3DCCD1}">
              <a14:hiddenFill xmlns:a14="http://schemas.microsoft.com/office/drawing/2010/main">
                <a:solidFill>
                  <a:srgbClr val="FFFFFF"/>
                </a:solidFill>
              </a14:hiddenFill>
            </a:ext>
          </a:extLst>
        </p:spPr>
      </p:pic>
      <p:pic>
        <p:nvPicPr>
          <p:cNvPr id="119222" name="Picture 438" descr="j0234168[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484313" y="4070350"/>
            <a:ext cx="385762" cy="496888"/>
          </a:xfrm>
          <a:prstGeom prst="rect">
            <a:avLst/>
          </a:prstGeom>
          <a:noFill/>
          <a:extLst>
            <a:ext uri="{909E8E84-426E-40DD-AFC4-6F175D3DCCD1}">
              <a14:hiddenFill xmlns:a14="http://schemas.microsoft.com/office/drawing/2010/main">
                <a:solidFill>
                  <a:srgbClr val="FFFFFF"/>
                </a:solidFill>
              </a14:hiddenFill>
            </a:ext>
          </a:extLst>
        </p:spPr>
      </p:pic>
      <p:pic>
        <p:nvPicPr>
          <p:cNvPr id="119223" name="Picture 439" descr="003_01"/>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184275" y="6915150"/>
            <a:ext cx="701675" cy="615950"/>
          </a:xfrm>
          <a:prstGeom prst="rect">
            <a:avLst/>
          </a:prstGeom>
          <a:noFill/>
          <a:extLst>
            <a:ext uri="{909E8E84-426E-40DD-AFC4-6F175D3DCCD1}">
              <a14:hiddenFill xmlns:a14="http://schemas.microsoft.com/office/drawing/2010/main">
                <a:solidFill>
                  <a:srgbClr val="FFFFFF"/>
                </a:solidFill>
              </a14:hiddenFill>
            </a:ext>
          </a:extLst>
        </p:spPr>
      </p:pic>
      <p:pic>
        <p:nvPicPr>
          <p:cNvPr id="119224" name="Picture 440" descr="j0233747"/>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635125" y="6434138"/>
            <a:ext cx="273050" cy="339725"/>
          </a:xfrm>
          <a:prstGeom prst="rect">
            <a:avLst/>
          </a:prstGeom>
          <a:noFill/>
          <a:extLst>
            <a:ext uri="{909E8E84-426E-40DD-AFC4-6F175D3DCCD1}">
              <a14:hiddenFill xmlns:a14="http://schemas.microsoft.com/office/drawing/2010/main">
                <a:solidFill>
                  <a:srgbClr val="FFFFFF"/>
                </a:solidFill>
              </a14:hiddenFill>
            </a:ext>
          </a:extLst>
        </p:spPr>
      </p:pic>
      <p:pic>
        <p:nvPicPr>
          <p:cNvPr id="119225" name="Picture 441" descr="j0371030[1]"/>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433513" y="4789488"/>
            <a:ext cx="468312" cy="468312"/>
          </a:xfrm>
          <a:prstGeom prst="rect">
            <a:avLst/>
          </a:prstGeom>
          <a:noFill/>
          <a:extLst>
            <a:ext uri="{909E8E84-426E-40DD-AFC4-6F175D3DCCD1}">
              <a14:hiddenFill xmlns:a14="http://schemas.microsoft.com/office/drawing/2010/main">
                <a:solidFill>
                  <a:srgbClr val="FFFFFF"/>
                </a:solidFill>
              </a14:hiddenFill>
            </a:ext>
          </a:extLst>
        </p:spPr>
      </p:pic>
      <p:pic>
        <p:nvPicPr>
          <p:cNvPr id="119226" name="Picture 442" descr="j0303571[1]"/>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325563" y="3063875"/>
            <a:ext cx="568325" cy="442913"/>
          </a:xfrm>
          <a:prstGeom prst="rect">
            <a:avLst/>
          </a:prstGeom>
          <a:noFill/>
          <a:extLst>
            <a:ext uri="{909E8E84-426E-40DD-AFC4-6F175D3DCCD1}">
              <a14:hiddenFill xmlns:a14="http://schemas.microsoft.com/office/drawing/2010/main">
                <a:solidFill>
                  <a:srgbClr val="FFFFFF"/>
                </a:solidFill>
              </a14:hiddenFill>
            </a:ext>
          </a:extLst>
        </p:spPr>
      </p:pic>
      <p:pic>
        <p:nvPicPr>
          <p:cNvPr id="119227" name="Picture 443" descr="j0290584[1]"/>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484313" y="3609975"/>
            <a:ext cx="412750" cy="392113"/>
          </a:xfrm>
          <a:prstGeom prst="rect">
            <a:avLst/>
          </a:prstGeom>
          <a:noFill/>
          <a:extLst>
            <a:ext uri="{909E8E84-426E-40DD-AFC4-6F175D3DCCD1}">
              <a14:hiddenFill xmlns:a14="http://schemas.microsoft.com/office/drawing/2010/main">
                <a:solidFill>
                  <a:srgbClr val="FFFFFF"/>
                </a:solidFill>
              </a14:hiddenFill>
            </a:ext>
          </a:extLst>
        </p:spPr>
      </p:pic>
      <p:pic>
        <p:nvPicPr>
          <p:cNvPr id="119228" name="Picture 444" descr="GUM02_CL05014"/>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430338" y="2139950"/>
            <a:ext cx="485775" cy="688975"/>
          </a:xfrm>
          <a:prstGeom prst="rect">
            <a:avLst/>
          </a:prstGeom>
          <a:noFill/>
          <a:extLst>
            <a:ext uri="{909E8E84-426E-40DD-AFC4-6F175D3DCCD1}">
              <a14:hiddenFill xmlns:a14="http://schemas.microsoft.com/office/drawing/2010/main">
                <a:solidFill>
                  <a:srgbClr val="FFFFFF"/>
                </a:solidFill>
              </a14:hiddenFill>
            </a:ext>
          </a:extLst>
        </p:spPr>
      </p:pic>
      <p:sp>
        <p:nvSpPr>
          <p:cNvPr id="119232" name="Text Box 448"/>
          <p:cNvSpPr txBox="1">
            <a:spLocks noChangeArrowheads="1"/>
          </p:cNvSpPr>
          <p:nvPr/>
        </p:nvSpPr>
        <p:spPr bwMode="auto">
          <a:xfrm>
            <a:off x="333375" y="617538"/>
            <a:ext cx="61912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b="1">
                <a:latin typeface="HG丸ｺﾞｼｯｸM-PRO" panose="020F0600000000000000" pitchFamily="50" charset="-128"/>
              </a:rPr>
              <a:t>２．３　重要業務が受ける被害の想定</a:t>
            </a:r>
            <a:endParaRPr lang="ja-JP" altLang="en-US" b="1">
              <a:latin typeface="HG丸ｺﾞｼｯｸM-PRO" panose="020F0600000000000000" pitchFamily="50" charset="-128"/>
            </a:endParaRPr>
          </a:p>
        </p:txBody>
      </p:sp>
      <p:sp>
        <p:nvSpPr>
          <p:cNvPr id="119233" name="Text Box 449"/>
          <p:cNvSpPr txBox="1">
            <a:spLocks noChangeArrowheads="1"/>
          </p:cNvSpPr>
          <p:nvPr/>
        </p:nvSpPr>
        <p:spPr bwMode="auto">
          <a:xfrm>
            <a:off x="261938" y="847725"/>
            <a:ext cx="64801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5725" indent="-857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Tx/>
              <a:buChar char="•"/>
            </a:pPr>
            <a:r>
              <a:rPr lang="ja-JP" altLang="en-US" i="1">
                <a:solidFill>
                  <a:schemeClr val="hlink"/>
                </a:solidFill>
                <a:latin typeface="HG丸ｺﾞｼｯｸM-PRO" panose="020F0600000000000000" pitchFamily="50" charset="-128"/>
                <a:ea typeface="HG丸ｺﾞｼｯｸM-PRO" panose="020F0600000000000000" pitchFamily="50" charset="-128"/>
              </a:rPr>
              <a:t>対象とする災害である</a:t>
            </a:r>
            <a:r>
              <a:rPr lang="en-US" altLang="ja-JP" i="1">
                <a:solidFill>
                  <a:schemeClr val="hlink"/>
                </a:solidFill>
                <a:latin typeface="HG丸ｺﾞｼｯｸM-PRO" panose="020F0600000000000000" pitchFamily="50" charset="-128"/>
                <a:ea typeface="HG丸ｺﾞｼｯｸM-PRO" panose="020F0600000000000000" pitchFamily="50" charset="-128"/>
              </a:rPr>
              <a:t>｢</a:t>
            </a:r>
            <a:r>
              <a:rPr lang="ja-JP" altLang="en-US" i="1">
                <a:solidFill>
                  <a:schemeClr val="hlink"/>
                </a:solidFill>
                <a:latin typeface="HG丸ｺﾞｼｯｸM-PRO" panose="020F0600000000000000" pitchFamily="50" charset="-128"/>
                <a:ea typeface="HG丸ｺﾞｼｯｸM-PRO" panose="020F0600000000000000" pitchFamily="50" charset="-128"/>
              </a:rPr>
              <a:t>震度６強程度</a:t>
            </a:r>
            <a:r>
              <a:rPr lang="en-US" altLang="ja-JP" i="1">
                <a:solidFill>
                  <a:schemeClr val="hlink"/>
                </a:solidFill>
                <a:latin typeface="HG丸ｺﾞｼｯｸM-PRO" panose="020F0600000000000000" pitchFamily="50" charset="-128"/>
                <a:ea typeface="HG丸ｺﾞｼｯｸM-PRO" panose="020F0600000000000000" pitchFamily="50" charset="-128"/>
              </a:rPr>
              <a:t>｣</a:t>
            </a:r>
            <a:r>
              <a:rPr lang="ja-JP" altLang="en-US" i="1">
                <a:solidFill>
                  <a:schemeClr val="hlink"/>
                </a:solidFill>
                <a:latin typeface="HG丸ｺﾞｼｯｸM-PRO" panose="020F0600000000000000" pitchFamily="50" charset="-128"/>
                <a:ea typeface="HG丸ｺﾞｼｯｸM-PRO" panose="020F0600000000000000" pitchFamily="50" charset="-128"/>
              </a:rPr>
              <a:t>の大規模地震が発生した場合は、以下のような被害が発生することが想定されます。</a:t>
            </a:r>
          </a:p>
          <a:p>
            <a:pPr>
              <a:buFontTx/>
              <a:buChar char="•"/>
            </a:pPr>
            <a:r>
              <a:rPr lang="ja-JP" altLang="en-US">
                <a:solidFill>
                  <a:srgbClr val="5F5F5F"/>
                </a:solidFill>
                <a:latin typeface="HG丸ｺﾞｼｯｸM-PRO" panose="020F0600000000000000" pitchFamily="50" charset="-128"/>
                <a:ea typeface="HG丸ｺﾞｼｯｸM-PRO" panose="020F0600000000000000" pitchFamily="50" charset="-128"/>
              </a:rPr>
              <a:t>ヒトやモノなどの経営資源にこのような被害が生じた場合に、あなたの会社にどのような影響があるのかをイメージしてください。</a:t>
            </a:r>
          </a:p>
        </p:txBody>
      </p:sp>
      <p:sp>
        <p:nvSpPr>
          <p:cNvPr id="119278" name="AutoShape 494"/>
          <p:cNvSpPr>
            <a:spLocks noChangeArrowheads="1"/>
          </p:cNvSpPr>
          <p:nvPr/>
        </p:nvSpPr>
        <p:spPr bwMode="auto">
          <a:xfrm flipH="1">
            <a:off x="5627688" y="60325"/>
            <a:ext cx="1042987"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19279" name="AutoShape 495"/>
          <p:cNvSpPr>
            <a:spLocks noChangeArrowheads="1"/>
          </p:cNvSpPr>
          <p:nvPr/>
        </p:nvSpPr>
        <p:spPr bwMode="auto">
          <a:xfrm flipH="1">
            <a:off x="4605338" y="63500"/>
            <a:ext cx="1042987" cy="388938"/>
          </a:xfrm>
          <a:prstGeom prst="flowChartOnlineStorage">
            <a:avLst/>
          </a:prstGeom>
          <a:solidFill>
            <a:srgbClr val="FFFFB2"/>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19280" name="AutoShape 496"/>
          <p:cNvSpPr>
            <a:spLocks noChangeArrowheads="1"/>
          </p:cNvSpPr>
          <p:nvPr/>
        </p:nvSpPr>
        <p:spPr bwMode="auto">
          <a:xfrm flipH="1">
            <a:off x="3573463" y="60325"/>
            <a:ext cx="1052512"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19281" name="Text Box 497"/>
          <p:cNvSpPr txBox="1">
            <a:spLocks noChangeArrowheads="1"/>
          </p:cNvSpPr>
          <p:nvPr/>
        </p:nvSpPr>
        <p:spPr bwMode="auto">
          <a:xfrm>
            <a:off x="3894138" y="57150"/>
            <a:ext cx="688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solidFill>
                  <a:schemeClr val="bg2"/>
                </a:solidFill>
              </a:rPr>
              <a:t>目標を</a:t>
            </a:r>
          </a:p>
          <a:p>
            <a:r>
              <a:rPr lang="ja-JP" altLang="en-US">
                <a:solidFill>
                  <a:schemeClr val="bg2"/>
                </a:solidFill>
              </a:rPr>
              <a:t>たてる！</a:t>
            </a:r>
          </a:p>
        </p:txBody>
      </p:sp>
      <p:sp>
        <p:nvSpPr>
          <p:cNvPr id="119282" name="Text Box 498"/>
          <p:cNvSpPr txBox="1">
            <a:spLocks noChangeArrowheads="1"/>
          </p:cNvSpPr>
          <p:nvPr/>
        </p:nvSpPr>
        <p:spPr bwMode="auto">
          <a:xfrm>
            <a:off x="4797425"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a:solidFill>
                  <a:srgbClr val="FF3300"/>
                </a:solidFill>
              </a:rPr>
              <a:t>ギャップを</a:t>
            </a:r>
          </a:p>
          <a:p>
            <a:pPr algn="ctr"/>
            <a:r>
              <a:rPr lang="ja-JP" altLang="en-US">
                <a:solidFill>
                  <a:srgbClr val="FF3300"/>
                </a:solidFill>
              </a:rPr>
              <a:t>把握する！</a:t>
            </a:r>
          </a:p>
        </p:txBody>
      </p:sp>
      <p:sp>
        <p:nvSpPr>
          <p:cNvPr id="119283" name="Text Box 499"/>
          <p:cNvSpPr txBox="1">
            <a:spLocks noChangeArrowheads="1"/>
          </p:cNvSpPr>
          <p:nvPr/>
        </p:nvSpPr>
        <p:spPr bwMode="auto">
          <a:xfrm>
            <a:off x="5781675"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a:solidFill>
                  <a:schemeClr val="bg2"/>
                </a:solidFill>
              </a:rPr>
              <a:t>ギャップを</a:t>
            </a:r>
          </a:p>
          <a:p>
            <a:pPr algn="ctr"/>
            <a:r>
              <a:rPr lang="ja-JP" altLang="en-US">
                <a:solidFill>
                  <a:schemeClr val="bg2"/>
                </a:solidFill>
              </a:rPr>
              <a:t>埋める！</a:t>
            </a:r>
          </a:p>
        </p:txBody>
      </p:sp>
      <p:sp>
        <p:nvSpPr>
          <p:cNvPr id="119288" name="Text Box 504"/>
          <p:cNvSpPr txBox="1">
            <a:spLocks noChangeArrowheads="1"/>
          </p:cNvSpPr>
          <p:nvPr/>
        </p:nvSpPr>
        <p:spPr bwMode="auto">
          <a:xfrm>
            <a:off x="260350" y="1466850"/>
            <a:ext cx="1450975" cy="2460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b="1"/>
              <a:t>＜経営資源への被害＞</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9131" name="Group 3179"/>
          <p:cNvGraphicFramePr>
            <a:graphicFrameLocks noGrp="1"/>
          </p:cNvGraphicFramePr>
          <p:nvPr/>
        </p:nvGraphicFramePr>
        <p:xfrm>
          <a:off x="112713" y="1928813"/>
          <a:ext cx="6267450" cy="7502525"/>
        </p:xfrm>
        <a:graphic>
          <a:graphicData uri="http://schemas.openxmlformats.org/drawingml/2006/table">
            <a:tbl>
              <a:tblPr/>
              <a:tblGrid>
                <a:gridCol w="434975">
                  <a:extLst>
                    <a:ext uri="{9D8B030D-6E8A-4147-A177-3AD203B41FA5}">
                      <a16:colId xmlns:a16="http://schemas.microsoft.com/office/drawing/2014/main" val="2170012531"/>
                    </a:ext>
                  </a:extLst>
                </a:gridCol>
                <a:gridCol w="1192212">
                  <a:extLst>
                    <a:ext uri="{9D8B030D-6E8A-4147-A177-3AD203B41FA5}">
                      <a16:colId xmlns:a16="http://schemas.microsoft.com/office/drawing/2014/main" val="4040329567"/>
                    </a:ext>
                  </a:extLst>
                </a:gridCol>
                <a:gridCol w="1223963">
                  <a:extLst>
                    <a:ext uri="{9D8B030D-6E8A-4147-A177-3AD203B41FA5}">
                      <a16:colId xmlns:a16="http://schemas.microsoft.com/office/drawing/2014/main" val="1318061451"/>
                    </a:ext>
                  </a:extLst>
                </a:gridCol>
                <a:gridCol w="2292350">
                  <a:extLst>
                    <a:ext uri="{9D8B030D-6E8A-4147-A177-3AD203B41FA5}">
                      <a16:colId xmlns:a16="http://schemas.microsoft.com/office/drawing/2014/main" val="4114738262"/>
                    </a:ext>
                  </a:extLst>
                </a:gridCol>
                <a:gridCol w="561975">
                  <a:extLst>
                    <a:ext uri="{9D8B030D-6E8A-4147-A177-3AD203B41FA5}">
                      <a16:colId xmlns:a16="http://schemas.microsoft.com/office/drawing/2014/main" val="3548095719"/>
                    </a:ext>
                  </a:extLst>
                </a:gridCol>
                <a:gridCol w="561975">
                  <a:extLst>
                    <a:ext uri="{9D8B030D-6E8A-4147-A177-3AD203B41FA5}">
                      <a16:colId xmlns:a16="http://schemas.microsoft.com/office/drawing/2014/main" val="2333770515"/>
                    </a:ext>
                  </a:extLst>
                </a:gridCol>
              </a:tblGrid>
              <a:tr h="246063">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重要</a:t>
                      </a:r>
                    </a:p>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業務</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grid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重要な経営資源の洗い出し</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gridSpan="3">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経営資源がどうなるのか？</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01224751"/>
                  </a:ext>
                </a:extLst>
              </a:tr>
              <a:tr h="246063">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経営資源の区分</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重要な経営資源</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設問</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はい</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いいえ</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875941619"/>
                  </a:ext>
                </a:extLst>
              </a:tr>
              <a:tr h="371475">
                <a:tc rowSpan="19">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endParaRPr kumimoji="1" lang="ja-JP" altLang="ja-JP" sz="14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vert="eaVert"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ctr" latinLnBrk="0" hangingPunct="1">
                        <a:lnSpc>
                          <a:spcPct val="100000"/>
                        </a:lnSpc>
                        <a:spcBef>
                          <a:spcPct val="20000"/>
                        </a:spcBef>
                        <a:spcAft>
                          <a:spcPct val="0"/>
                        </a:spcAft>
                        <a:buClrTx/>
                        <a:buSzTx/>
                        <a:buFontTx/>
                        <a:buNone/>
                        <a:tabLst/>
                      </a:pPr>
                      <a:r>
                        <a:rPr kumimoji="1" lang="ja-JP" altLang="en-US" sz="12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ヒト</a:t>
                      </a:r>
                    </a:p>
                    <a:p>
                      <a:pPr marL="0" marR="0" lvl="0" indent="0" algn="l" defTabSz="1279525" rtl="0" eaLnBrk="1" fontAlgn="ctr"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・誰が必要ですか？</a:t>
                      </a:r>
                    </a:p>
                    <a:p>
                      <a:pPr marL="0" marR="0" lvl="0" indent="0" algn="l" defTabSz="1279525" rtl="0" eaLnBrk="1" fontAlgn="ctr"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・何人必要ですか？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marL="85725" indent="-85725"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1279525" rtl="0" eaLnBrk="1" fontAlgn="ctr" latinLnBrk="0" hangingPunct="1">
                        <a:lnSpc>
                          <a:spcPct val="100000"/>
                        </a:lnSpc>
                        <a:spcBef>
                          <a:spcPct val="20000"/>
                        </a:spcBef>
                        <a:spcAft>
                          <a:spcPct val="0"/>
                        </a:spcAft>
                        <a:buClrTx/>
                        <a:buSzTx/>
                        <a:buFontTx/>
                        <a:buChar char="•"/>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従業員の安否確認はできますか？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9716636"/>
                  </a:ext>
                </a:extLst>
              </a:tr>
              <a:tr h="36036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出社・待機の指示はできますか？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58627605"/>
                  </a:ext>
                </a:extLst>
              </a:tr>
              <a:tr h="36988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避難経路は確保されていますか？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10653146"/>
                  </a:ext>
                </a:extLst>
              </a:tr>
              <a:tr h="38735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就業時間外に地震が発生した時、会社に出社する要員を決めていますか？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08753865"/>
                  </a:ext>
                </a:extLst>
              </a:tr>
              <a:tr h="33813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応援要請は可能ですか？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73860076"/>
                  </a:ext>
                </a:extLst>
              </a:tr>
              <a:tr h="627063">
                <a:tc vMerge="1">
                  <a:txBody>
                    <a:bodyPr/>
                    <a:lstStyle/>
                    <a:p>
                      <a:endParaRPr kumimoji="1" lang="ja-JP" altLang="en-US"/>
                    </a:p>
                  </a:txBody>
                  <a:tcPr/>
                </a:tc>
                <a:tc rowSpan="7">
                  <a:txBody>
                    <a:bodyPr/>
                    <a:lstStyle>
                      <a:lvl1pPr marL="85725" indent="-85725"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1279525" rtl="0" eaLnBrk="1" fontAlgn="ctr" latinLnBrk="0" hangingPunct="1">
                        <a:lnSpc>
                          <a:spcPct val="100000"/>
                        </a:lnSpc>
                        <a:spcBef>
                          <a:spcPct val="20000"/>
                        </a:spcBef>
                        <a:spcAft>
                          <a:spcPct val="0"/>
                        </a:spcAft>
                        <a:buClrTx/>
                        <a:buSzTx/>
                        <a:buFontTx/>
                        <a:buNone/>
                        <a:tabLst/>
                      </a:pPr>
                      <a:r>
                        <a:rPr kumimoji="1" lang="ja-JP" altLang="en-US" sz="12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モノ</a:t>
                      </a:r>
                    </a:p>
                    <a:p>
                      <a:pPr marL="85725" marR="0" lvl="0" indent="-85725" algn="l" defTabSz="1279525" rtl="0" eaLnBrk="1" fontAlgn="ctr"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・どの施設が必要ですか？</a:t>
                      </a:r>
                    </a:p>
                    <a:p>
                      <a:pPr marL="85725" marR="0" lvl="0" indent="-85725" algn="l" defTabSz="1279525" rtl="0" eaLnBrk="1" fontAlgn="ctr"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・どの設備・装置が必要ですか？</a:t>
                      </a:r>
                    </a:p>
                    <a:p>
                      <a:pPr marL="85725" marR="0" lvl="0" indent="-85725" algn="l" defTabSz="1279525" rtl="0" eaLnBrk="1" fontAlgn="ctr"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・原材料・部品は何が必要ですか？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marL="85725" indent="-85725"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1279525" rtl="0" eaLnBrk="1" fontAlgn="ctr" latinLnBrk="0" hangingPunct="1">
                        <a:lnSpc>
                          <a:spcPct val="100000"/>
                        </a:lnSpc>
                        <a:spcBef>
                          <a:spcPct val="20000"/>
                        </a:spcBef>
                        <a:spcAft>
                          <a:spcPct val="0"/>
                        </a:spcAft>
                        <a:buClrTx/>
                        <a:buSzTx/>
                        <a:buFontTx/>
                        <a:buChar char="•"/>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工場・建物の建築時期は昭和</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56</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年以降ですか？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14653543"/>
                  </a:ext>
                </a:extLst>
              </a:tr>
              <a:tr h="1778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生産設備の固定対策は実施済みですか？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66904010"/>
                  </a:ext>
                </a:extLst>
              </a:tr>
              <a:tr h="23653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金型、治具、工具類の保管状況は万全ですか？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89729943"/>
                  </a:ext>
                </a:extLst>
              </a:tr>
              <a:tr h="3683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設備の点検・調整は必要ありますか（自社で対応可能ですか）？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9298339"/>
                  </a:ext>
                </a:extLst>
              </a:tr>
              <a:tr h="3683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電気・ガス・水道などが長期に停止した場合を想定した対処はされていますか？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97101156"/>
                  </a:ext>
                </a:extLst>
              </a:tr>
              <a:tr h="35083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原材料は供給されますか？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99140764"/>
                  </a:ext>
                </a:extLst>
              </a:tr>
              <a:tr h="36353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連絡は取れますか？（電話はつながりません）</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04705137"/>
                  </a:ext>
                </a:extLst>
              </a:tr>
              <a:tr h="177800">
                <a:tc vMerge="1">
                  <a:txBody>
                    <a:bodyPr/>
                    <a:lstStyle/>
                    <a:p>
                      <a:endParaRPr kumimoji="1" lang="ja-JP" altLang="en-US"/>
                    </a:p>
                  </a:txBody>
                  <a:tcPr/>
                </a:tc>
                <a:tc rowSpan="3">
                  <a:txBody>
                    <a:bodyPr/>
                    <a:lstStyle>
                      <a:lvl1pPr marL="85725" indent="-85725"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1279525" rtl="0" eaLnBrk="1" fontAlgn="ctr" latinLnBrk="0" hangingPunct="1">
                        <a:lnSpc>
                          <a:spcPct val="100000"/>
                        </a:lnSpc>
                        <a:spcBef>
                          <a:spcPct val="20000"/>
                        </a:spcBef>
                        <a:spcAft>
                          <a:spcPct val="0"/>
                        </a:spcAft>
                        <a:buClrTx/>
                        <a:buSzTx/>
                        <a:buFontTx/>
                        <a:buNone/>
                        <a:tabLst/>
                      </a:pPr>
                      <a:r>
                        <a:rPr kumimoji="1" lang="ja-JP" altLang="en-US" sz="12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ｼｽﾃﾑ・ﾃﾞｰﾀ</a:t>
                      </a:r>
                    </a:p>
                    <a:p>
                      <a:pPr marL="85725" marR="0" lvl="0" indent="-85725" algn="l" defTabSz="1279525" rtl="0" eaLnBrk="1" fontAlgn="ctr"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・どのシステムが必要ですか？</a:t>
                      </a:r>
                    </a:p>
                    <a:p>
                      <a:pPr marL="85725" marR="0" lvl="0" indent="-85725" algn="l" defTabSz="1279525" rtl="0" eaLnBrk="1" fontAlgn="ctr"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・必要なデータは何が必要ですか？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lvl1pPr marL="85725" indent="-85725"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1279525" rtl="0" eaLnBrk="1" fontAlgn="ctr" latinLnBrk="0" hangingPunct="1">
                        <a:lnSpc>
                          <a:spcPct val="100000"/>
                        </a:lnSpc>
                        <a:spcBef>
                          <a:spcPct val="20000"/>
                        </a:spcBef>
                        <a:spcAft>
                          <a:spcPct val="0"/>
                        </a:spcAft>
                        <a:buClrTx/>
                        <a:buSzTx/>
                        <a:buFontTx/>
                        <a:buChar char="•"/>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基幹システム、データサーバの耐震対策は万全ですか？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86492372"/>
                  </a:ext>
                </a:extLst>
              </a:tr>
              <a:tr h="3683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データのバックアップは定期的に行っていますか？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537707"/>
                  </a:ext>
                </a:extLst>
              </a:tr>
              <a:tr h="3683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特に重要なデータは特別な保管を行っていますか？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36640926"/>
                  </a:ext>
                </a:extLst>
              </a:tr>
              <a:tr h="357188">
                <a:tc vMerge="1">
                  <a:txBody>
                    <a:bodyPr/>
                    <a:lstStyle/>
                    <a:p>
                      <a:endParaRPr kumimoji="1" lang="ja-JP" altLang="en-US"/>
                    </a:p>
                  </a:txBody>
                  <a:tcPr/>
                </a:tc>
                <a:tc rowSpan="3">
                  <a:txBody>
                    <a:bodyPr/>
                    <a:lstStyle>
                      <a:lvl1pPr marL="85725" indent="-85725"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1279525" rtl="0" eaLnBrk="1" fontAlgn="ctr" latinLnBrk="0" hangingPunct="1">
                        <a:lnSpc>
                          <a:spcPct val="100000"/>
                        </a:lnSpc>
                        <a:spcBef>
                          <a:spcPct val="20000"/>
                        </a:spcBef>
                        <a:spcAft>
                          <a:spcPct val="0"/>
                        </a:spcAft>
                        <a:buClrTx/>
                        <a:buSzTx/>
                        <a:buFontTx/>
                        <a:buNone/>
                        <a:tabLst/>
                      </a:pPr>
                      <a:r>
                        <a:rPr kumimoji="1" lang="ja-JP" altLang="en-US" sz="12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カネ</a:t>
                      </a:r>
                    </a:p>
                    <a:p>
                      <a:pPr marL="85725" marR="0" lvl="0" indent="-85725" algn="l" defTabSz="1279525" rtl="0" eaLnBrk="1" fontAlgn="ctr"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・運転資金にどれぐらいの額が必要ですか？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lvl1pPr marL="85725" indent="-85725"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1279525" rtl="0" eaLnBrk="1" fontAlgn="ctr" latinLnBrk="0" hangingPunct="1">
                        <a:lnSpc>
                          <a:spcPct val="100000"/>
                        </a:lnSpc>
                        <a:spcBef>
                          <a:spcPct val="20000"/>
                        </a:spcBef>
                        <a:spcAft>
                          <a:spcPct val="0"/>
                        </a:spcAft>
                        <a:buClrTx/>
                        <a:buSzTx/>
                        <a:buFontTx/>
                        <a:buChar char="•"/>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必要な運転資金を把握していますか？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54318369"/>
                  </a:ext>
                </a:extLst>
              </a:tr>
              <a:tr h="3683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操業が停止した場合の影響を検討していますか？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7254880"/>
                  </a:ext>
                </a:extLst>
              </a:tr>
              <a:tr h="3556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現在の手持ち資金で対応可能ですか？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88077323"/>
                  </a:ext>
                </a:extLst>
              </a:tr>
              <a:tr h="311150">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ctr" latinLnBrk="0" hangingPunct="1">
                        <a:lnSpc>
                          <a:spcPct val="100000"/>
                        </a:lnSpc>
                        <a:spcBef>
                          <a:spcPct val="20000"/>
                        </a:spcBef>
                        <a:spcAft>
                          <a:spcPct val="0"/>
                        </a:spcAft>
                        <a:buClrTx/>
                        <a:buSzTx/>
                        <a:buFontTx/>
                        <a:buNone/>
                        <a:tabLst/>
                      </a:pPr>
                      <a:r>
                        <a:rPr kumimoji="1" lang="ja-JP" altLang="en-US" sz="12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その他</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ctr"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ctr" latinLnBrk="0" hangingPunct="1">
                        <a:lnSpc>
                          <a:spcPct val="100000"/>
                        </a:lnSpc>
                        <a:spcBef>
                          <a:spcPct val="15000"/>
                        </a:spcBef>
                        <a:spcAft>
                          <a:spcPct val="0"/>
                        </a:spcAft>
                        <a:buClrTx/>
                        <a:buSzTx/>
                        <a:buFontTx/>
                        <a:buNone/>
                        <a:tabLst/>
                      </a:pPr>
                      <a:endParaRPr kumimoji="1" lang="ja-JP" altLang="ja-JP" sz="900" b="0"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30917724"/>
                  </a:ext>
                </a:extLst>
              </a:tr>
            </a:tbl>
          </a:graphicData>
        </a:graphic>
      </p:graphicFrame>
      <p:sp>
        <p:nvSpPr>
          <p:cNvPr id="112642" name="Text Box 2"/>
          <p:cNvSpPr txBox="1">
            <a:spLocks noChangeArrowheads="1"/>
          </p:cNvSpPr>
          <p:nvPr/>
        </p:nvSpPr>
        <p:spPr bwMode="auto">
          <a:xfrm>
            <a:off x="3367088" y="9631363"/>
            <a:ext cx="265112"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r>
              <a:rPr lang="en-US" altLang="ja-JP" sz="1200" b="1">
                <a:solidFill>
                  <a:srgbClr val="3333FF"/>
                </a:solidFill>
                <a:effectLst>
                  <a:outerShdw blurRad="38100" dist="38100" dir="2700000" algn="tl">
                    <a:srgbClr val="C0C0C0"/>
                  </a:outerShdw>
                </a:effectLst>
                <a:ea typeface="ＭＳ Ｐゴシック" panose="020B0600070205080204" pitchFamily="50" charset="-128"/>
              </a:rPr>
              <a:t>4</a:t>
            </a:r>
          </a:p>
        </p:txBody>
      </p:sp>
      <p:sp>
        <p:nvSpPr>
          <p:cNvPr id="112755" name="Text Box 115"/>
          <p:cNvSpPr txBox="1">
            <a:spLocks noChangeArrowheads="1"/>
          </p:cNvSpPr>
          <p:nvPr/>
        </p:nvSpPr>
        <p:spPr bwMode="auto">
          <a:xfrm>
            <a:off x="1412875" y="1587500"/>
            <a:ext cx="27749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200"/>
              <a:t>重要な経営資源の洗い出しと現状把握</a:t>
            </a:r>
          </a:p>
        </p:txBody>
      </p:sp>
      <p:sp>
        <p:nvSpPr>
          <p:cNvPr id="112759" name="Text Box 119"/>
          <p:cNvSpPr txBox="1">
            <a:spLocks noChangeArrowheads="1"/>
          </p:cNvSpPr>
          <p:nvPr/>
        </p:nvSpPr>
        <p:spPr bwMode="auto">
          <a:xfrm>
            <a:off x="404813" y="563563"/>
            <a:ext cx="61912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b="1">
                <a:latin typeface="HG創英角ｺﾞｼｯｸUB" panose="020B0909000000000000" pitchFamily="49" charset="-128"/>
              </a:rPr>
              <a:t>２．４　想定される</a:t>
            </a:r>
            <a:r>
              <a:rPr lang="ja-JP" altLang="en-US" sz="1400" b="1"/>
              <a:t>被害に基づくＢＣＰ対応策</a:t>
            </a:r>
            <a:endParaRPr lang="ja-JP" altLang="en-US" sz="900" b="1">
              <a:latin typeface="HG創英角ｺﾞｼｯｸUB" panose="020B0909000000000000" pitchFamily="49" charset="-128"/>
            </a:endParaRPr>
          </a:p>
        </p:txBody>
      </p:sp>
      <p:sp>
        <p:nvSpPr>
          <p:cNvPr id="124554" name="Oval 2698"/>
          <p:cNvSpPr>
            <a:spLocks noChangeArrowheads="1"/>
          </p:cNvSpPr>
          <p:nvPr/>
        </p:nvSpPr>
        <p:spPr bwMode="auto">
          <a:xfrm>
            <a:off x="584200" y="1603375"/>
            <a:ext cx="798513" cy="234950"/>
          </a:xfrm>
          <a:prstGeom prst="ellipse">
            <a:avLst/>
          </a:prstGeom>
          <a:gradFill rotWithShape="1">
            <a:gsLst>
              <a:gs pos="0">
                <a:srgbClr val="DDDDDD">
                  <a:gamma/>
                  <a:tint val="0"/>
                  <a:invGamma/>
                </a:srgbClr>
              </a:gs>
              <a:gs pos="100000">
                <a:srgbClr val="DDDDDD"/>
              </a:gs>
            </a:gsLst>
            <a:path path="shape">
              <a:fillToRect l="50000" t="50000" r="50000" b="50000"/>
            </a:path>
          </a:gra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4555" name="Text Box 2699"/>
          <p:cNvSpPr txBox="1">
            <a:spLocks noChangeArrowheads="1"/>
          </p:cNvSpPr>
          <p:nvPr/>
        </p:nvSpPr>
        <p:spPr bwMode="auto">
          <a:xfrm>
            <a:off x="611188" y="1568450"/>
            <a:ext cx="744537"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r>
              <a:rPr lang="en-US" altLang="ja-JP" sz="1400" b="1">
                <a:ea typeface="ＭＳ Ｐゴシック" panose="020B0600070205080204" pitchFamily="50" charset="-128"/>
              </a:rPr>
              <a:t>STEP1</a:t>
            </a:r>
          </a:p>
        </p:txBody>
      </p:sp>
      <p:sp>
        <p:nvSpPr>
          <p:cNvPr id="124556" name="Text Box 2700"/>
          <p:cNvSpPr txBox="1">
            <a:spLocks noChangeArrowheads="1"/>
          </p:cNvSpPr>
          <p:nvPr/>
        </p:nvSpPr>
        <p:spPr bwMode="auto">
          <a:xfrm>
            <a:off x="261938" y="955675"/>
            <a:ext cx="63357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i="1">
                <a:solidFill>
                  <a:schemeClr val="hlink"/>
                </a:solidFill>
                <a:latin typeface="HG丸ｺﾞｼｯｸM-PRO" panose="020F0600000000000000" pitchFamily="50" charset="-128"/>
                <a:ea typeface="HG丸ｺﾞｼｯｸM-PRO" panose="020F0600000000000000" pitchFamily="50" charset="-128"/>
              </a:rPr>
              <a:t>・「</a:t>
            </a:r>
            <a:r>
              <a:rPr lang="en-US" altLang="ja-JP" i="1">
                <a:solidFill>
                  <a:schemeClr val="hlink"/>
                </a:solidFill>
                <a:latin typeface="HG丸ｺﾞｼｯｸM-PRO" panose="020F0600000000000000" pitchFamily="50" charset="-128"/>
                <a:ea typeface="HG丸ｺﾞｼｯｸM-PRO" panose="020F0600000000000000" pitchFamily="50" charset="-128"/>
              </a:rPr>
              <a:t>2.2</a:t>
            </a:r>
            <a:r>
              <a:rPr lang="ja-JP" altLang="en-US" i="1">
                <a:solidFill>
                  <a:schemeClr val="hlink"/>
                </a:solidFill>
                <a:latin typeface="HG丸ｺﾞｼｯｸM-PRO" panose="020F0600000000000000" pitchFamily="50" charset="-128"/>
                <a:ea typeface="HG丸ｺﾞｼｯｸM-PRO" panose="020F0600000000000000" pitchFamily="50" charset="-128"/>
              </a:rPr>
              <a:t>　重要業務と復旧目標の決定」で決めたあなたの会社の重要業務を行うには、何が必要でその必要な経営資源は大規模地震が起こるとどうなるのかをイメージしてください。</a:t>
            </a:r>
          </a:p>
        </p:txBody>
      </p:sp>
      <p:sp>
        <p:nvSpPr>
          <p:cNvPr id="124855" name="AutoShape 2999"/>
          <p:cNvSpPr>
            <a:spLocks noChangeArrowheads="1"/>
          </p:cNvSpPr>
          <p:nvPr/>
        </p:nvSpPr>
        <p:spPr bwMode="auto">
          <a:xfrm flipH="1">
            <a:off x="5627688" y="60325"/>
            <a:ext cx="1042987"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4856" name="AutoShape 3000"/>
          <p:cNvSpPr>
            <a:spLocks noChangeArrowheads="1"/>
          </p:cNvSpPr>
          <p:nvPr/>
        </p:nvSpPr>
        <p:spPr bwMode="auto">
          <a:xfrm flipH="1">
            <a:off x="4605338" y="63500"/>
            <a:ext cx="1042987" cy="388938"/>
          </a:xfrm>
          <a:prstGeom prst="flowChartOnlineStorage">
            <a:avLst/>
          </a:prstGeom>
          <a:solidFill>
            <a:srgbClr val="FFFFB2"/>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4857" name="AutoShape 3001"/>
          <p:cNvSpPr>
            <a:spLocks noChangeArrowheads="1"/>
          </p:cNvSpPr>
          <p:nvPr/>
        </p:nvSpPr>
        <p:spPr bwMode="auto">
          <a:xfrm flipH="1">
            <a:off x="3573463" y="60325"/>
            <a:ext cx="1052512"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4858" name="Text Box 3002"/>
          <p:cNvSpPr txBox="1">
            <a:spLocks noChangeArrowheads="1"/>
          </p:cNvSpPr>
          <p:nvPr/>
        </p:nvSpPr>
        <p:spPr bwMode="auto">
          <a:xfrm>
            <a:off x="3894138" y="57150"/>
            <a:ext cx="688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solidFill>
                  <a:schemeClr val="bg2"/>
                </a:solidFill>
              </a:rPr>
              <a:t>目標を</a:t>
            </a:r>
          </a:p>
          <a:p>
            <a:r>
              <a:rPr lang="ja-JP" altLang="en-US">
                <a:solidFill>
                  <a:schemeClr val="bg2"/>
                </a:solidFill>
              </a:rPr>
              <a:t>たてる！</a:t>
            </a:r>
          </a:p>
        </p:txBody>
      </p:sp>
      <p:sp>
        <p:nvSpPr>
          <p:cNvPr id="124859" name="Text Box 3003"/>
          <p:cNvSpPr txBox="1">
            <a:spLocks noChangeArrowheads="1"/>
          </p:cNvSpPr>
          <p:nvPr/>
        </p:nvSpPr>
        <p:spPr bwMode="auto">
          <a:xfrm>
            <a:off x="4797425"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a:solidFill>
                  <a:srgbClr val="FF3300"/>
                </a:solidFill>
              </a:rPr>
              <a:t>ギャップを</a:t>
            </a:r>
          </a:p>
          <a:p>
            <a:pPr algn="ctr"/>
            <a:r>
              <a:rPr lang="ja-JP" altLang="en-US">
                <a:solidFill>
                  <a:srgbClr val="FF3300"/>
                </a:solidFill>
              </a:rPr>
              <a:t>把握する！</a:t>
            </a:r>
          </a:p>
        </p:txBody>
      </p:sp>
      <p:sp>
        <p:nvSpPr>
          <p:cNvPr id="124860" name="Text Box 3004"/>
          <p:cNvSpPr txBox="1">
            <a:spLocks noChangeArrowheads="1"/>
          </p:cNvSpPr>
          <p:nvPr/>
        </p:nvSpPr>
        <p:spPr bwMode="auto">
          <a:xfrm>
            <a:off x="5781675"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a:solidFill>
                  <a:schemeClr val="bg2"/>
                </a:solidFill>
              </a:rPr>
              <a:t>ギャップを</a:t>
            </a:r>
          </a:p>
          <a:p>
            <a:pPr algn="ctr"/>
            <a:r>
              <a:rPr lang="ja-JP" altLang="en-US">
                <a:solidFill>
                  <a:schemeClr val="bg2"/>
                </a:solidFill>
              </a:rPr>
              <a:t>埋める！</a:t>
            </a:r>
          </a:p>
        </p:txBody>
      </p:sp>
      <p:sp>
        <p:nvSpPr>
          <p:cNvPr id="124861" name="AutoShape 3005"/>
          <p:cNvSpPr>
            <a:spLocks noChangeArrowheads="1"/>
          </p:cNvSpPr>
          <p:nvPr/>
        </p:nvSpPr>
        <p:spPr bwMode="auto">
          <a:xfrm>
            <a:off x="6581775" y="3225800"/>
            <a:ext cx="260350" cy="287338"/>
          </a:xfrm>
          <a:prstGeom prst="rightArrow">
            <a:avLst>
              <a:gd name="adj1" fmla="val 50000"/>
              <a:gd name="adj2" fmla="val 25000"/>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4862" name="AutoShape 3006"/>
          <p:cNvSpPr>
            <a:spLocks noChangeArrowheads="1"/>
          </p:cNvSpPr>
          <p:nvPr/>
        </p:nvSpPr>
        <p:spPr bwMode="auto">
          <a:xfrm>
            <a:off x="6583363" y="5457825"/>
            <a:ext cx="260350" cy="285750"/>
          </a:xfrm>
          <a:prstGeom prst="rightArrow">
            <a:avLst>
              <a:gd name="adj1" fmla="val 50000"/>
              <a:gd name="adj2" fmla="val 25000"/>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4863" name="AutoShape 3007"/>
          <p:cNvSpPr>
            <a:spLocks noChangeArrowheads="1"/>
          </p:cNvSpPr>
          <p:nvPr/>
        </p:nvSpPr>
        <p:spPr bwMode="auto">
          <a:xfrm>
            <a:off x="6583363" y="7327900"/>
            <a:ext cx="260350" cy="288925"/>
          </a:xfrm>
          <a:prstGeom prst="rightArrow">
            <a:avLst>
              <a:gd name="adj1" fmla="val 50000"/>
              <a:gd name="adj2" fmla="val 25000"/>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4864" name="AutoShape 3008"/>
          <p:cNvSpPr>
            <a:spLocks noChangeArrowheads="1"/>
          </p:cNvSpPr>
          <p:nvPr/>
        </p:nvSpPr>
        <p:spPr bwMode="auto">
          <a:xfrm>
            <a:off x="6583363" y="8439150"/>
            <a:ext cx="260350" cy="288925"/>
          </a:xfrm>
          <a:prstGeom prst="rightArrow">
            <a:avLst>
              <a:gd name="adj1" fmla="val 50000"/>
              <a:gd name="adj2" fmla="val 25000"/>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4865" name="AutoShape 3009"/>
          <p:cNvSpPr>
            <a:spLocks noChangeArrowheads="1"/>
          </p:cNvSpPr>
          <p:nvPr/>
        </p:nvSpPr>
        <p:spPr bwMode="auto">
          <a:xfrm>
            <a:off x="6583363" y="9128125"/>
            <a:ext cx="260350" cy="288925"/>
          </a:xfrm>
          <a:prstGeom prst="rightArrow">
            <a:avLst>
              <a:gd name="adj1" fmla="val 50000"/>
              <a:gd name="adj2" fmla="val 25000"/>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4866" name="AutoShape 3010"/>
          <p:cNvSpPr>
            <a:spLocks/>
          </p:cNvSpPr>
          <p:nvPr/>
        </p:nvSpPr>
        <p:spPr bwMode="auto">
          <a:xfrm>
            <a:off x="6438900" y="9128125"/>
            <a:ext cx="71438" cy="288925"/>
          </a:xfrm>
          <a:prstGeom prst="rightBrace">
            <a:avLst>
              <a:gd name="adj1" fmla="val 33703"/>
              <a:gd name="adj2" fmla="val 50000"/>
            </a:avLst>
          </a:prstGeom>
          <a:noFill/>
          <a:ln w="28575">
            <a:solidFill>
              <a:schemeClr val="bg2"/>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4867" name="AutoShape 3011"/>
          <p:cNvSpPr>
            <a:spLocks/>
          </p:cNvSpPr>
          <p:nvPr/>
        </p:nvSpPr>
        <p:spPr bwMode="auto">
          <a:xfrm>
            <a:off x="6438900" y="8121650"/>
            <a:ext cx="71438" cy="936625"/>
          </a:xfrm>
          <a:prstGeom prst="rightBrace">
            <a:avLst>
              <a:gd name="adj1" fmla="val 109258"/>
              <a:gd name="adj2" fmla="val 50000"/>
            </a:avLst>
          </a:prstGeom>
          <a:noFill/>
          <a:ln w="28575">
            <a:solidFill>
              <a:schemeClr val="bg2"/>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4868" name="AutoShape 3012"/>
          <p:cNvSpPr>
            <a:spLocks/>
          </p:cNvSpPr>
          <p:nvPr/>
        </p:nvSpPr>
        <p:spPr bwMode="auto">
          <a:xfrm>
            <a:off x="6438900" y="6969125"/>
            <a:ext cx="71438" cy="1008063"/>
          </a:xfrm>
          <a:prstGeom prst="rightBrace">
            <a:avLst>
              <a:gd name="adj1" fmla="val 117592"/>
              <a:gd name="adj2" fmla="val 50000"/>
            </a:avLst>
          </a:prstGeom>
          <a:noFill/>
          <a:ln w="28575">
            <a:solidFill>
              <a:schemeClr val="bg2"/>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4869" name="AutoShape 3013"/>
          <p:cNvSpPr>
            <a:spLocks/>
          </p:cNvSpPr>
          <p:nvPr/>
        </p:nvSpPr>
        <p:spPr bwMode="auto">
          <a:xfrm>
            <a:off x="6438900" y="4306888"/>
            <a:ext cx="71438" cy="2587625"/>
          </a:xfrm>
          <a:prstGeom prst="rightBrace">
            <a:avLst>
              <a:gd name="adj1" fmla="val 301850"/>
              <a:gd name="adj2" fmla="val 50000"/>
            </a:avLst>
          </a:prstGeom>
          <a:noFill/>
          <a:ln w="28575">
            <a:solidFill>
              <a:schemeClr val="bg2"/>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4870" name="AutoShape 3014"/>
          <p:cNvSpPr>
            <a:spLocks/>
          </p:cNvSpPr>
          <p:nvPr/>
        </p:nvSpPr>
        <p:spPr bwMode="auto">
          <a:xfrm>
            <a:off x="6438900" y="2503488"/>
            <a:ext cx="71438" cy="1728787"/>
          </a:xfrm>
          <a:prstGeom prst="rightBrace">
            <a:avLst>
              <a:gd name="adj1" fmla="val 201665"/>
              <a:gd name="adj2" fmla="val 50000"/>
            </a:avLst>
          </a:prstGeom>
          <a:noFill/>
          <a:ln w="28575">
            <a:solidFill>
              <a:schemeClr val="bg2"/>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94" name="AutoShape 4086"/>
          <p:cNvSpPr>
            <a:spLocks noChangeArrowheads="1"/>
          </p:cNvSpPr>
          <p:nvPr/>
        </p:nvSpPr>
        <p:spPr bwMode="auto">
          <a:xfrm flipH="1">
            <a:off x="4605338" y="63500"/>
            <a:ext cx="1042987" cy="388938"/>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ja-JP" altLang="ja-JP">
              <a:solidFill>
                <a:schemeClr val="bg2"/>
              </a:solidFill>
            </a:endParaRPr>
          </a:p>
        </p:txBody>
      </p:sp>
      <p:sp>
        <p:nvSpPr>
          <p:cNvPr id="123897" name="Text Box 4089"/>
          <p:cNvSpPr txBox="1">
            <a:spLocks noChangeArrowheads="1"/>
          </p:cNvSpPr>
          <p:nvPr/>
        </p:nvSpPr>
        <p:spPr bwMode="auto">
          <a:xfrm>
            <a:off x="4797425"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a:solidFill>
                  <a:schemeClr val="bg2"/>
                </a:solidFill>
              </a:rPr>
              <a:t>ギャップを</a:t>
            </a:r>
          </a:p>
          <a:p>
            <a:pPr algn="ctr"/>
            <a:r>
              <a:rPr lang="ja-JP" altLang="en-US">
                <a:solidFill>
                  <a:schemeClr val="bg2"/>
                </a:solidFill>
              </a:rPr>
              <a:t>把握する！</a:t>
            </a:r>
          </a:p>
        </p:txBody>
      </p:sp>
      <p:graphicFrame>
        <p:nvGraphicFramePr>
          <p:cNvPr id="126428" name="Group 4572"/>
          <p:cNvGraphicFramePr>
            <a:graphicFrameLocks noGrp="1"/>
          </p:cNvGraphicFramePr>
          <p:nvPr/>
        </p:nvGraphicFramePr>
        <p:xfrm>
          <a:off x="333375" y="1916113"/>
          <a:ext cx="6480175" cy="7507287"/>
        </p:xfrm>
        <a:graphic>
          <a:graphicData uri="http://schemas.openxmlformats.org/drawingml/2006/table">
            <a:tbl>
              <a:tblPr/>
              <a:tblGrid>
                <a:gridCol w="1362075">
                  <a:extLst>
                    <a:ext uri="{9D8B030D-6E8A-4147-A177-3AD203B41FA5}">
                      <a16:colId xmlns:a16="http://schemas.microsoft.com/office/drawing/2014/main" val="4126315380"/>
                    </a:ext>
                  </a:extLst>
                </a:gridCol>
                <a:gridCol w="2581275">
                  <a:extLst>
                    <a:ext uri="{9D8B030D-6E8A-4147-A177-3AD203B41FA5}">
                      <a16:colId xmlns:a16="http://schemas.microsoft.com/office/drawing/2014/main" val="2231807133"/>
                    </a:ext>
                  </a:extLst>
                </a:gridCol>
                <a:gridCol w="604838">
                  <a:extLst>
                    <a:ext uri="{9D8B030D-6E8A-4147-A177-3AD203B41FA5}">
                      <a16:colId xmlns:a16="http://schemas.microsoft.com/office/drawing/2014/main" val="743358139"/>
                    </a:ext>
                  </a:extLst>
                </a:gridCol>
                <a:gridCol w="647700">
                  <a:extLst>
                    <a:ext uri="{9D8B030D-6E8A-4147-A177-3AD203B41FA5}">
                      <a16:colId xmlns:a16="http://schemas.microsoft.com/office/drawing/2014/main" val="2680939639"/>
                    </a:ext>
                  </a:extLst>
                </a:gridCol>
                <a:gridCol w="576262">
                  <a:extLst>
                    <a:ext uri="{9D8B030D-6E8A-4147-A177-3AD203B41FA5}">
                      <a16:colId xmlns:a16="http://schemas.microsoft.com/office/drawing/2014/main" val="1174590341"/>
                    </a:ext>
                  </a:extLst>
                </a:gridCol>
                <a:gridCol w="708025">
                  <a:extLst>
                    <a:ext uri="{9D8B030D-6E8A-4147-A177-3AD203B41FA5}">
                      <a16:colId xmlns:a16="http://schemas.microsoft.com/office/drawing/2014/main" val="1721856121"/>
                    </a:ext>
                  </a:extLst>
                </a:gridCol>
              </a:tblGrid>
              <a:tr h="215900">
                <a:tc grid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5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ＢＣＰ対応</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grid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5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対応策の実施計画</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5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実施済</a:t>
                      </a:r>
                    </a:p>
                    <a:p>
                      <a:pPr marL="0" marR="0" lvl="0" indent="0" algn="ctr" defTabSz="1279525" rtl="0" eaLnBrk="1" fontAlgn="ctr" latinLnBrk="0" hangingPunct="1">
                        <a:lnSpc>
                          <a:spcPct val="100000"/>
                        </a:lnSpc>
                        <a:spcBef>
                          <a:spcPct val="5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対応策</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5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対応のため整備・使用する様式</a:t>
                      </a: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848952851"/>
                  </a:ext>
                </a:extLst>
              </a:tr>
              <a:tr h="260350">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5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項目</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5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対応策</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5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短　期</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5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長　期</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232990552"/>
                  </a:ext>
                </a:extLst>
              </a:tr>
              <a:tr h="303213">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安否確認手段、ルールの整備</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安否確認手段、ルールを決定し、従業員携帯カードに取りまとめ、従業員に周知徹底する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様式①</a:t>
                      </a:r>
                    </a:p>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様式⑤</a:t>
                      </a: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80197924"/>
                  </a:ext>
                </a:extLst>
              </a:tr>
              <a:tr h="34607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連絡・指示手段の整備</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携帯電話メーリングリストなどによる連絡・指示手段を整備する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様式①</a:t>
                      </a: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84606341"/>
                  </a:ext>
                </a:extLst>
              </a:tr>
              <a:tr h="347663">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避難経路の確保</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安全な避難誘導を可能とするための避難計画、避難経路図を作成する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様式③</a:t>
                      </a: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98452763"/>
                  </a:ext>
                </a:extLst>
              </a:tr>
              <a:tr h="381000">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ＢＣＰ要員の決定</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就業時間外に地震発生した際、いち早く出社し、状況把握に努める要員を決定する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様式①</a:t>
                      </a: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78655252"/>
                  </a:ext>
                </a:extLst>
              </a:tr>
              <a:tr h="3397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応援要請先の検討</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関連取引先など、応援要請先を検討する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様式②</a:t>
                      </a: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79711467"/>
                  </a:ext>
                </a:extLst>
              </a:tr>
              <a:tr h="349250">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施設の耐震診断</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耐震診断による施設の耐震性を把握する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09686247"/>
                  </a:ext>
                </a:extLst>
              </a:tr>
              <a:tr h="2889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施設の耐震化</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（耐震性が不足する場合）耐震補強を実施する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56001391"/>
                  </a:ext>
                </a:extLst>
              </a:tr>
              <a:tr h="18097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設備の固定</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未固定設備を床面へ固定する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97216237"/>
                  </a:ext>
                </a:extLst>
              </a:tr>
              <a:tr h="3524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落下防止設置</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各種ラックに落下防止金具を取り付ける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20880317"/>
                  </a:ext>
                </a:extLst>
              </a:tr>
              <a:tr h="361950">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設備点検・調整</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地震後調整が必要と思われる設備についてメーカーと緊急時の対応について事前協議する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49630094"/>
                  </a:ext>
                </a:extLst>
              </a:tr>
              <a:tr h="360363">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代替対応</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代替生産先を検討する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様式②</a:t>
                      </a: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43809341"/>
                  </a:ext>
                </a:extLst>
              </a:tr>
              <a:tr h="177800">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調達先の確保</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原材料調達先の代替先を確保すると共に、平時から調達先を分散する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様式②</a:t>
                      </a: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51046576"/>
                  </a:ext>
                </a:extLst>
              </a:tr>
              <a:tr h="177800">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連絡手段の確保</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衛星携帯電話など通常の連絡手段以外を検討する（携帯電話の充電器も準備する）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74049067"/>
                  </a:ext>
                </a:extLst>
              </a:tr>
              <a:tr h="363538">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サーバの固定</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データサーバ類を固定する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57554379"/>
                  </a:ext>
                </a:extLst>
              </a:tr>
              <a:tr h="34607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バックアップの実施</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重要業務に必要なデータ類については定期的にバックアップする（手段、時期を明確に）</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78675017"/>
                  </a:ext>
                </a:extLst>
              </a:tr>
              <a:tr h="34607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データの保管</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重要なデータは別途バックアップを行い、耐火金庫に保管する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45832831"/>
                  </a:ext>
                </a:extLst>
              </a:tr>
              <a:tr h="34607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運転資金の把握</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重要業務が停止した際にも必要な支出を整理し、運転資金を把握する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3962713"/>
                  </a:ext>
                </a:extLst>
              </a:tr>
              <a:tr h="347663">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操業停止の影響検討</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収入が“ゼロ”となった場合に手元資金で対応可能であるか整理する（概ね月商１カ月分）</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64086500"/>
                  </a:ext>
                </a:extLst>
              </a:tr>
              <a:tr h="366713">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資金の調達</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公的融資制度の事前調査や、商工会議所や△△信金と緊急時の資金繰りに関して事前協議する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14787944"/>
                  </a:ext>
                </a:extLst>
              </a:tr>
              <a:tr h="2889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endParaRPr kumimoji="1" lang="ja-JP" altLang="ja-JP" sz="9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82875386"/>
                  </a:ext>
                </a:extLst>
              </a:tr>
            </a:tbl>
          </a:graphicData>
        </a:graphic>
      </p:graphicFrame>
      <p:sp>
        <p:nvSpPr>
          <p:cNvPr id="113666" name="Text Box 2"/>
          <p:cNvSpPr txBox="1">
            <a:spLocks noChangeArrowheads="1"/>
          </p:cNvSpPr>
          <p:nvPr/>
        </p:nvSpPr>
        <p:spPr bwMode="auto">
          <a:xfrm>
            <a:off x="3367088" y="9631363"/>
            <a:ext cx="265112"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ea typeface="ＭＳ Ｐゴシック" panose="020B0600070205080204" pitchFamily="50" charset="-128"/>
              </a:rPr>
              <a:t>5</a:t>
            </a:r>
          </a:p>
        </p:txBody>
      </p:sp>
      <p:sp>
        <p:nvSpPr>
          <p:cNvPr id="113669" name="Text Box 5"/>
          <p:cNvSpPr txBox="1">
            <a:spLocks noChangeArrowheads="1"/>
          </p:cNvSpPr>
          <p:nvPr/>
        </p:nvSpPr>
        <p:spPr bwMode="auto">
          <a:xfrm>
            <a:off x="1412875" y="1584325"/>
            <a:ext cx="33845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200"/>
              <a:t>復旧目標を達成するための対応策の検討・実施</a:t>
            </a:r>
          </a:p>
        </p:txBody>
      </p:sp>
      <p:sp>
        <p:nvSpPr>
          <p:cNvPr id="114110" name="Text Box 446"/>
          <p:cNvSpPr txBox="1">
            <a:spLocks noChangeArrowheads="1"/>
          </p:cNvSpPr>
          <p:nvPr/>
        </p:nvSpPr>
        <p:spPr bwMode="auto">
          <a:xfrm>
            <a:off x="4870450" y="1538288"/>
            <a:ext cx="1871663"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800">
                <a:solidFill>
                  <a:schemeClr val="accent2"/>
                </a:solidFill>
                <a:latin typeface="HG丸ｺﾞｼｯｸM-PRO" panose="020F0600000000000000" pitchFamily="50" charset="-128"/>
              </a:rPr>
              <a:t>取引先、同業他社等と連携して対応することも視野に入れてください。</a:t>
            </a:r>
          </a:p>
        </p:txBody>
      </p:sp>
      <p:sp>
        <p:nvSpPr>
          <p:cNvPr id="123201" name="Oval 3393"/>
          <p:cNvSpPr>
            <a:spLocks noChangeArrowheads="1"/>
          </p:cNvSpPr>
          <p:nvPr/>
        </p:nvSpPr>
        <p:spPr bwMode="auto">
          <a:xfrm>
            <a:off x="584200" y="1603375"/>
            <a:ext cx="798513" cy="234950"/>
          </a:xfrm>
          <a:prstGeom prst="ellipse">
            <a:avLst/>
          </a:prstGeom>
          <a:gradFill rotWithShape="1">
            <a:gsLst>
              <a:gs pos="0">
                <a:srgbClr val="DDDDDD">
                  <a:gamma/>
                  <a:tint val="0"/>
                  <a:invGamma/>
                </a:srgbClr>
              </a:gs>
              <a:gs pos="100000">
                <a:srgbClr val="DDDDDD"/>
              </a:gs>
            </a:gsLst>
            <a:path path="shape">
              <a:fillToRect l="50000" t="50000" r="50000" b="50000"/>
            </a:path>
          </a:gra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3202" name="Text Box 3394"/>
          <p:cNvSpPr txBox="1">
            <a:spLocks noChangeArrowheads="1"/>
          </p:cNvSpPr>
          <p:nvPr/>
        </p:nvSpPr>
        <p:spPr bwMode="auto">
          <a:xfrm>
            <a:off x="611188" y="1568450"/>
            <a:ext cx="744537"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r>
              <a:rPr lang="en-US" altLang="ja-JP" sz="1400" b="1">
                <a:ea typeface="ＭＳ Ｐゴシック" panose="020B0600070205080204" pitchFamily="50" charset="-128"/>
              </a:rPr>
              <a:t>STEP2</a:t>
            </a:r>
          </a:p>
        </p:txBody>
      </p:sp>
      <p:pic>
        <p:nvPicPr>
          <p:cNvPr id="123512" name="Picture 370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18075" y="1306513"/>
            <a:ext cx="1174750" cy="2619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3892" name="Text Box 4084"/>
          <p:cNvSpPr txBox="1">
            <a:spLocks noChangeArrowheads="1"/>
          </p:cNvSpPr>
          <p:nvPr/>
        </p:nvSpPr>
        <p:spPr bwMode="auto">
          <a:xfrm>
            <a:off x="261938" y="777875"/>
            <a:ext cx="61912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i="1">
                <a:solidFill>
                  <a:schemeClr val="hlink"/>
                </a:solidFill>
                <a:latin typeface="HG丸ｺﾞｼｯｸM-PRO" panose="020F0600000000000000" pitchFamily="50" charset="-128"/>
                <a:ea typeface="HG丸ｺﾞｼｯｸM-PRO" panose="020F0600000000000000" pitchFamily="50" charset="-128"/>
              </a:rPr>
              <a:t>・ ＳＴＥＰ</a:t>
            </a:r>
            <a:r>
              <a:rPr lang="en-US" altLang="ja-JP" i="1">
                <a:solidFill>
                  <a:schemeClr val="hlink"/>
                </a:solidFill>
                <a:latin typeface="HG丸ｺﾞｼｯｸM-PRO" panose="020F0600000000000000" pitchFamily="50" charset="-128"/>
                <a:ea typeface="HG丸ｺﾞｼｯｸM-PRO" panose="020F0600000000000000" pitchFamily="50" charset="-128"/>
              </a:rPr>
              <a:t>1</a:t>
            </a:r>
            <a:r>
              <a:rPr lang="ja-JP" altLang="en-US" i="1">
                <a:solidFill>
                  <a:schemeClr val="hlink"/>
                </a:solidFill>
                <a:latin typeface="HG丸ｺﾞｼｯｸM-PRO" panose="020F0600000000000000" pitchFamily="50" charset="-128"/>
                <a:ea typeface="HG丸ｺﾞｼｯｸM-PRO" panose="020F0600000000000000" pitchFamily="50" charset="-128"/>
              </a:rPr>
              <a:t>で洗い出した経営資源のうち、地震への備えができていない項目について、どのような対策を実施するのかを検討してください。</a:t>
            </a:r>
          </a:p>
        </p:txBody>
      </p:sp>
      <p:sp>
        <p:nvSpPr>
          <p:cNvPr id="123893" name="AutoShape 4085"/>
          <p:cNvSpPr>
            <a:spLocks noChangeArrowheads="1"/>
          </p:cNvSpPr>
          <p:nvPr/>
        </p:nvSpPr>
        <p:spPr bwMode="auto">
          <a:xfrm flipH="1">
            <a:off x="5627688" y="60325"/>
            <a:ext cx="1042987" cy="387350"/>
          </a:xfrm>
          <a:prstGeom prst="flowChartOnlineStorage">
            <a:avLst/>
          </a:prstGeom>
          <a:solidFill>
            <a:srgbClr val="CCECFF"/>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3895" name="AutoShape 4087"/>
          <p:cNvSpPr>
            <a:spLocks noChangeArrowheads="1"/>
          </p:cNvSpPr>
          <p:nvPr/>
        </p:nvSpPr>
        <p:spPr bwMode="auto">
          <a:xfrm flipH="1">
            <a:off x="3573463" y="60325"/>
            <a:ext cx="1052512"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3896" name="Text Box 4088"/>
          <p:cNvSpPr txBox="1">
            <a:spLocks noChangeArrowheads="1"/>
          </p:cNvSpPr>
          <p:nvPr/>
        </p:nvSpPr>
        <p:spPr bwMode="auto">
          <a:xfrm>
            <a:off x="3894138" y="57150"/>
            <a:ext cx="688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solidFill>
                  <a:schemeClr val="bg2"/>
                </a:solidFill>
              </a:rPr>
              <a:t>目標を</a:t>
            </a:r>
          </a:p>
          <a:p>
            <a:r>
              <a:rPr lang="ja-JP" altLang="en-US">
                <a:solidFill>
                  <a:schemeClr val="bg2"/>
                </a:solidFill>
              </a:rPr>
              <a:t>たてる！</a:t>
            </a:r>
          </a:p>
        </p:txBody>
      </p:sp>
      <p:sp>
        <p:nvSpPr>
          <p:cNvPr id="123898" name="Text Box 4090"/>
          <p:cNvSpPr txBox="1">
            <a:spLocks noChangeArrowheads="1"/>
          </p:cNvSpPr>
          <p:nvPr/>
        </p:nvSpPr>
        <p:spPr bwMode="auto">
          <a:xfrm>
            <a:off x="5781675"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a:solidFill>
                  <a:schemeClr val="accent2"/>
                </a:solidFill>
              </a:rPr>
              <a:t>ギャップを</a:t>
            </a:r>
          </a:p>
          <a:p>
            <a:pPr algn="ctr"/>
            <a:r>
              <a:rPr lang="ja-JP" altLang="en-US">
                <a:solidFill>
                  <a:schemeClr val="accent2"/>
                </a:solidFill>
              </a:rPr>
              <a:t>埋める！</a:t>
            </a:r>
          </a:p>
        </p:txBody>
      </p:sp>
      <p:graphicFrame>
        <p:nvGraphicFramePr>
          <p:cNvPr id="126424" name="Group 4568"/>
          <p:cNvGraphicFramePr>
            <a:graphicFrameLocks noGrp="1"/>
          </p:cNvGraphicFramePr>
          <p:nvPr>
            <p:ph/>
          </p:nvPr>
        </p:nvGraphicFramePr>
        <p:xfrm>
          <a:off x="79375" y="2422525"/>
          <a:ext cx="215900" cy="7000875"/>
        </p:xfrm>
        <a:graphic>
          <a:graphicData uri="http://schemas.openxmlformats.org/drawingml/2006/table">
            <a:tbl>
              <a:tblPr/>
              <a:tblGrid>
                <a:gridCol w="215900">
                  <a:extLst>
                    <a:ext uri="{9D8B030D-6E8A-4147-A177-3AD203B41FA5}">
                      <a16:colId xmlns:a16="http://schemas.microsoft.com/office/drawing/2014/main" val="1802551585"/>
                    </a:ext>
                  </a:extLst>
                </a:gridCol>
              </a:tblGrid>
              <a:tr h="180657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smtClean="0">
                          <a:ln>
                            <a:noFill/>
                          </a:ln>
                          <a:solidFill>
                            <a:srgbClr val="3333FF"/>
                          </a:solidFill>
                          <a:effectLst/>
                          <a:latin typeface="ＭＳ Ｐゴシック" panose="020B0600070205080204" pitchFamily="50" charset="-128"/>
                          <a:ea typeface="HG丸ｺﾞｼｯｸM-PRO" panose="020F0600000000000000" pitchFamily="50" charset="-128"/>
                        </a:rPr>
                        <a:t>ヒト</a:t>
                      </a:r>
                    </a:p>
                  </a:txBody>
                  <a:tcPr marL="90000" marR="90000" marT="46800" marB="4680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26832945"/>
                  </a:ext>
                </a:extLst>
              </a:tr>
              <a:tr h="269557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モノ</a:t>
                      </a:r>
                    </a:p>
                  </a:txBody>
                  <a:tcPr marL="90000" marR="90000" marT="46800" marB="4680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10598365"/>
                  </a:ext>
                </a:extLst>
              </a:tr>
              <a:tr h="10890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システム・データ</a:t>
                      </a:r>
                    </a:p>
                  </a:txBody>
                  <a:tcPr marL="90000" marR="90000" marT="46800" marB="4680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40644920"/>
                  </a:ext>
                </a:extLst>
              </a:tr>
              <a:tr h="1104900">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カネ</a:t>
                      </a:r>
                    </a:p>
                  </a:txBody>
                  <a:tcPr marL="90000" marR="90000" marT="46800" marB="4680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03592133"/>
                  </a:ext>
                </a:extLst>
              </a:tr>
              <a:tr h="304800">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smtClean="0">
                          <a:ln>
                            <a:noFill/>
                          </a:ln>
                          <a:solidFill>
                            <a:srgbClr val="3333FF"/>
                          </a:solidFill>
                          <a:effectLst/>
                          <a:latin typeface="Arial" panose="020B0604020202020204" pitchFamily="34" charset="0"/>
                          <a:ea typeface="HG丸ｺﾞｼｯｸM-PRO" panose="020F0600000000000000" pitchFamily="50" charset="-128"/>
                        </a:rPr>
                        <a:t>その他</a:t>
                      </a:r>
                    </a:p>
                  </a:txBody>
                  <a:tcPr marL="90000" marR="90000" marT="46800" marB="4680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98415702"/>
                  </a:ext>
                </a:extLst>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5197" name="Group 269"/>
          <p:cNvGraphicFramePr>
            <a:graphicFrameLocks noGrp="1"/>
          </p:cNvGraphicFramePr>
          <p:nvPr/>
        </p:nvGraphicFramePr>
        <p:xfrm>
          <a:off x="404813" y="1570038"/>
          <a:ext cx="6192837" cy="7562850"/>
        </p:xfrm>
        <a:graphic>
          <a:graphicData uri="http://schemas.openxmlformats.org/drawingml/2006/table">
            <a:tbl>
              <a:tblPr/>
              <a:tblGrid>
                <a:gridCol w="1250950">
                  <a:extLst>
                    <a:ext uri="{9D8B030D-6E8A-4147-A177-3AD203B41FA5}">
                      <a16:colId xmlns:a16="http://schemas.microsoft.com/office/drawing/2014/main" val="430206053"/>
                    </a:ext>
                  </a:extLst>
                </a:gridCol>
                <a:gridCol w="1054100">
                  <a:extLst>
                    <a:ext uri="{9D8B030D-6E8A-4147-A177-3AD203B41FA5}">
                      <a16:colId xmlns:a16="http://schemas.microsoft.com/office/drawing/2014/main" val="2663418986"/>
                    </a:ext>
                  </a:extLst>
                </a:gridCol>
                <a:gridCol w="2159000">
                  <a:extLst>
                    <a:ext uri="{9D8B030D-6E8A-4147-A177-3AD203B41FA5}">
                      <a16:colId xmlns:a16="http://schemas.microsoft.com/office/drawing/2014/main" val="555478471"/>
                    </a:ext>
                  </a:extLst>
                </a:gridCol>
                <a:gridCol w="863600">
                  <a:extLst>
                    <a:ext uri="{9D8B030D-6E8A-4147-A177-3AD203B41FA5}">
                      <a16:colId xmlns:a16="http://schemas.microsoft.com/office/drawing/2014/main" val="3785088907"/>
                    </a:ext>
                  </a:extLst>
                </a:gridCol>
                <a:gridCol w="865187">
                  <a:extLst>
                    <a:ext uri="{9D8B030D-6E8A-4147-A177-3AD203B41FA5}">
                      <a16:colId xmlns:a16="http://schemas.microsoft.com/office/drawing/2014/main" val="1347609710"/>
                    </a:ext>
                  </a:extLst>
                </a:gridCol>
              </a:tblGrid>
              <a:tr h="1809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対応区分</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ＢＣＰ対応</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行動内容例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担当責任者</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extLst>
                  <a:ext uri="{0D108BD9-81ED-4DB2-BD59-A6C34878D82A}">
                    <a16:rowId xmlns:a16="http://schemas.microsoft.com/office/drawing/2014/main" val="1223297156"/>
                  </a:ext>
                </a:extLst>
              </a:tr>
              <a:tr h="1809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（主）</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（副）</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951709324"/>
                  </a:ext>
                </a:extLst>
              </a:tr>
              <a:tr h="7032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全期間</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（事前～復旧）</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統括</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5725" indent="-857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全社の対応に関する重要な意思決定、指揮命令、統括</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51406746"/>
                  </a:ext>
                </a:extLst>
              </a:tr>
              <a:tr h="215900">
                <a:tc gridSpan="5">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Char char="•"/>
                        <a:tabLst/>
                      </a:pPr>
                      <a:endParaRPr kumimoji="1" lang="ja-JP" altLang="ja-JP" sz="6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33962472"/>
                  </a:ext>
                </a:extLst>
              </a:tr>
              <a:tr h="725488">
                <a:tc rowSpan="11">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避難</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救援活動</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二次災害防止</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安否確認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5725" indent="-857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避難計画に基づく避難の実施</a:t>
                      </a:r>
                    </a:p>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防災備蓄品を用いた救援活動</a:t>
                      </a:r>
                    </a:p>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二次災害防止対応</a:t>
                      </a:r>
                    </a:p>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ルールに従い従業員・家族の安否確認の実施</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43505244"/>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Char char="•"/>
                        <a:tabLst/>
                      </a:pPr>
                      <a:endParaRPr kumimoji="1" lang="ja-JP" altLang="ja-JP" sz="8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57896894"/>
                  </a:ext>
                </a:extLst>
              </a:tr>
              <a:tr h="72072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5725" indent="-857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初期消火等周辺地域の安全確保に協力</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31429748"/>
                  </a:ext>
                </a:extLst>
              </a:tr>
              <a:tr h="66992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被災状況</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把握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5725" indent="-857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事業所建物、設備、通信システム　等の被害状況の確認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58361874"/>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Char char="•"/>
                        <a:tabLst/>
                      </a:pPr>
                      <a:endParaRPr kumimoji="1" lang="ja-JP" altLang="ja-JP" sz="8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65167868"/>
                  </a:ext>
                </a:extLst>
              </a:tr>
              <a:tr h="72072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対外的な情報</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発信および</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5725" indent="-857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自社・顧客・関連会社の被災状況　の収集</a:t>
                      </a:r>
                    </a:p>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稼働状況の連絡および情報共有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58932946"/>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Char char="•"/>
                        <a:tabLst/>
                      </a:pPr>
                      <a:endParaRPr kumimoji="1" lang="ja-JP" altLang="ja-JP" sz="8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78015232"/>
                  </a:ext>
                </a:extLst>
              </a:tr>
              <a:tr h="69215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復旧作業</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関連企業と協力した片付け</a:t>
                      </a:r>
                    </a:p>
                    <a:p>
                      <a:pPr marL="0" marR="0" lvl="0" indent="0"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施設、設備、データの復旧作業</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36834340"/>
                  </a:ext>
                </a:extLst>
              </a:tr>
              <a:tr h="71913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5725" indent="-857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周辺地域の被災建物の片付け作業等に協力し復旧活動に貢献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74379974"/>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Char char="•"/>
                        <a:tabLst/>
                      </a:pPr>
                      <a:endParaRPr kumimoji="1" lang="ja-JP" altLang="ja-JP" sz="8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81918693"/>
                  </a:ext>
                </a:extLst>
              </a:tr>
              <a:tr h="71913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対外的な情報</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発信および</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5725" indent="-857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重要業務の（製造）再開</a:t>
                      </a:r>
                    </a:p>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各種取引先への連絡、調整</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56293787"/>
                  </a:ext>
                </a:extLst>
              </a:tr>
            </a:tbl>
          </a:graphicData>
        </a:graphic>
      </p:graphicFrame>
      <p:sp>
        <p:nvSpPr>
          <p:cNvPr id="125165" name="Oval 237"/>
          <p:cNvSpPr>
            <a:spLocks noChangeArrowheads="1"/>
          </p:cNvSpPr>
          <p:nvPr/>
        </p:nvSpPr>
        <p:spPr bwMode="auto">
          <a:xfrm>
            <a:off x="452438" y="8637588"/>
            <a:ext cx="863600" cy="447675"/>
          </a:xfrm>
          <a:prstGeom prst="ellipse">
            <a:avLst/>
          </a:prstGeom>
          <a:solidFill>
            <a:srgbClr val="DDDDDD"/>
          </a:solidFill>
          <a:ln>
            <a:noFill/>
          </a:ln>
          <a:effectLst/>
          <a:extLst>
            <a:ext uri="{91240B29-F687-4F45-9708-019B960494DF}">
              <a14:hiddenLine xmlns:a14="http://schemas.microsoft.com/office/drawing/2010/main" w="2857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5166" name="AutoShape 238"/>
          <p:cNvSpPr>
            <a:spLocks noChangeArrowheads="1"/>
          </p:cNvSpPr>
          <p:nvPr/>
        </p:nvSpPr>
        <p:spPr bwMode="auto">
          <a:xfrm rot="237933">
            <a:off x="404813" y="3155950"/>
            <a:ext cx="1169987" cy="527050"/>
          </a:xfrm>
          <a:prstGeom prst="irregularSeal2">
            <a:avLst/>
          </a:prstGeom>
          <a:solidFill>
            <a:srgbClr val="DDDDDD"/>
          </a:solidFill>
          <a:ln>
            <a:noFill/>
          </a:ln>
          <a:effectLst/>
          <a:extLst>
            <a:ext uri="{91240B29-F687-4F45-9708-019B960494DF}">
              <a14:hiddenLine xmlns:a14="http://schemas.microsoft.com/office/drawing/2010/main" w="28575">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5141" name="AutoShape 213"/>
          <p:cNvSpPr>
            <a:spLocks noChangeArrowheads="1"/>
          </p:cNvSpPr>
          <p:nvPr/>
        </p:nvSpPr>
        <p:spPr bwMode="auto">
          <a:xfrm>
            <a:off x="3716338" y="3968750"/>
            <a:ext cx="198437" cy="219075"/>
          </a:xfrm>
          <a:prstGeom prst="downArrow">
            <a:avLst>
              <a:gd name="adj1" fmla="val 47204"/>
              <a:gd name="adj2" fmla="val 58446"/>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5142" name="AutoShape 214"/>
          <p:cNvSpPr>
            <a:spLocks noChangeArrowheads="1"/>
          </p:cNvSpPr>
          <p:nvPr/>
        </p:nvSpPr>
        <p:spPr bwMode="auto">
          <a:xfrm>
            <a:off x="3716338" y="5602288"/>
            <a:ext cx="198437" cy="215900"/>
          </a:xfrm>
          <a:prstGeom prst="downArrow">
            <a:avLst>
              <a:gd name="adj1" fmla="val 47204"/>
              <a:gd name="adj2" fmla="val 57599"/>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5143" name="AutoShape 215"/>
          <p:cNvSpPr>
            <a:spLocks noChangeArrowheads="1"/>
          </p:cNvSpPr>
          <p:nvPr/>
        </p:nvSpPr>
        <p:spPr bwMode="auto">
          <a:xfrm>
            <a:off x="3716338" y="6542088"/>
            <a:ext cx="198437" cy="215900"/>
          </a:xfrm>
          <a:prstGeom prst="downArrow">
            <a:avLst>
              <a:gd name="adj1" fmla="val 47204"/>
              <a:gd name="adj2" fmla="val 57599"/>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5144" name="AutoShape 216"/>
          <p:cNvSpPr>
            <a:spLocks noChangeArrowheads="1"/>
          </p:cNvSpPr>
          <p:nvPr/>
        </p:nvSpPr>
        <p:spPr bwMode="auto">
          <a:xfrm>
            <a:off x="3716338" y="8186738"/>
            <a:ext cx="198437" cy="214312"/>
          </a:xfrm>
          <a:prstGeom prst="downArrow">
            <a:avLst>
              <a:gd name="adj1" fmla="val 47204"/>
              <a:gd name="adj2" fmla="val 57175"/>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5157" name="Text Box 229"/>
          <p:cNvSpPr txBox="1">
            <a:spLocks noChangeArrowheads="1"/>
          </p:cNvSpPr>
          <p:nvPr/>
        </p:nvSpPr>
        <p:spPr bwMode="auto">
          <a:xfrm>
            <a:off x="307975" y="3200400"/>
            <a:ext cx="1152525" cy="4572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ja-JP" altLang="en-US" sz="1200" b="1">
                <a:latin typeface="HG丸ｺﾞｼｯｸM-PRO" panose="020F0600000000000000" pitchFamily="50" charset="-128"/>
              </a:rPr>
              <a:t>（災害発生）</a:t>
            </a:r>
          </a:p>
          <a:p>
            <a:pPr algn="ctr"/>
            <a:r>
              <a:rPr lang="ja-JP" altLang="en-US" sz="1200" b="1">
                <a:latin typeface="HG丸ｺﾞｼｯｸM-PRO" panose="020F0600000000000000" pitchFamily="50" charset="-128"/>
              </a:rPr>
              <a:t>ＢＣＰ発動！</a:t>
            </a:r>
          </a:p>
        </p:txBody>
      </p:sp>
      <p:sp>
        <p:nvSpPr>
          <p:cNvPr id="125158" name="Text Box 230"/>
          <p:cNvSpPr txBox="1">
            <a:spLocks noChangeArrowheads="1"/>
          </p:cNvSpPr>
          <p:nvPr/>
        </p:nvSpPr>
        <p:spPr bwMode="auto">
          <a:xfrm>
            <a:off x="336550" y="8624888"/>
            <a:ext cx="1095375"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200" b="1"/>
              <a:t>平時業務</a:t>
            </a:r>
          </a:p>
          <a:p>
            <a:pPr algn="ctr"/>
            <a:r>
              <a:rPr lang="ja-JP" altLang="en-US" sz="1200" b="1"/>
              <a:t>（製造再開）</a:t>
            </a:r>
          </a:p>
        </p:txBody>
      </p:sp>
      <p:sp>
        <p:nvSpPr>
          <p:cNvPr id="125159" name="AutoShape 231"/>
          <p:cNvSpPr>
            <a:spLocks noChangeArrowheads="1"/>
          </p:cNvSpPr>
          <p:nvPr/>
        </p:nvSpPr>
        <p:spPr bwMode="auto">
          <a:xfrm>
            <a:off x="750888" y="3700463"/>
            <a:ext cx="301625" cy="4899025"/>
          </a:xfrm>
          <a:prstGeom prst="downArrow">
            <a:avLst>
              <a:gd name="adj1" fmla="val 51380"/>
              <a:gd name="adj2" fmla="val 167384"/>
            </a:avLst>
          </a:prstGeom>
          <a:gradFill rotWithShape="1">
            <a:gsLst>
              <a:gs pos="0">
                <a:srgbClr val="DDDDDD"/>
              </a:gs>
              <a:gs pos="100000">
                <a:srgbClr val="DDDDDD">
                  <a:gamma/>
                  <a:tint val="0"/>
                  <a:invGamma/>
                </a:srgbClr>
              </a:gs>
            </a:gsLst>
            <a:lin ang="5400000" scaled="1"/>
          </a:gradFill>
          <a:ln w="2857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5161" name="Text Box 233"/>
          <p:cNvSpPr txBox="1">
            <a:spLocks noChangeArrowheads="1"/>
          </p:cNvSpPr>
          <p:nvPr/>
        </p:nvSpPr>
        <p:spPr bwMode="auto">
          <a:xfrm>
            <a:off x="333375" y="635000"/>
            <a:ext cx="6191250"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a:solidFill>
                  <a:schemeClr val="bg2"/>
                </a:solidFill>
                <a:latin typeface="HG丸ｺﾞｼｯｸM-PRO" panose="020F0600000000000000" pitchFamily="50" charset="-128"/>
              </a:rPr>
              <a:t>　</a:t>
            </a:r>
            <a:r>
              <a:rPr lang="ja-JP" altLang="en-US">
                <a:solidFill>
                  <a:srgbClr val="5F5F5F"/>
                </a:solidFill>
                <a:latin typeface="HG丸ｺﾞｼｯｸM-PRO" panose="020F0600000000000000" pitchFamily="50" charset="-128"/>
              </a:rPr>
              <a:t>災害が発生した時、事業継続のために実施する対応とその担当責任者を整理します。</a:t>
            </a:r>
          </a:p>
          <a:p>
            <a:endParaRPr lang="ja-JP" altLang="en-US">
              <a:solidFill>
                <a:srgbClr val="5F5F5F"/>
              </a:solidFill>
              <a:latin typeface="HG丸ｺﾞｼｯｸM-PRO" panose="020F0600000000000000" pitchFamily="50" charset="-128"/>
            </a:endParaRPr>
          </a:p>
          <a:p>
            <a:endParaRPr lang="ja-JP" altLang="en-US">
              <a:solidFill>
                <a:schemeClr val="bg2"/>
              </a:solidFill>
              <a:latin typeface="HG丸ｺﾞｼｯｸM-PRO" panose="020F0600000000000000" pitchFamily="50" charset="-128"/>
            </a:endParaRPr>
          </a:p>
          <a:p>
            <a:endParaRPr lang="ja-JP" altLang="en-US" sz="1400"/>
          </a:p>
          <a:p>
            <a:r>
              <a:rPr lang="ja-JP" altLang="en-US" sz="1400"/>
              <a:t>（１）ＢＣＰ対応と体制</a:t>
            </a:r>
            <a:endParaRPr lang="ja-JP" altLang="en-US" sz="1400">
              <a:solidFill>
                <a:srgbClr val="FF9933"/>
              </a:solidFill>
              <a:latin typeface="HG丸ｺﾞｼｯｸM-PRO" panose="020F0600000000000000" pitchFamily="50" charset="-128"/>
            </a:endParaRPr>
          </a:p>
          <a:p>
            <a:endParaRPr lang="en-US" altLang="ja-JP" sz="1200">
              <a:solidFill>
                <a:srgbClr val="FF9933"/>
              </a:solidFill>
              <a:latin typeface="HG丸ｺﾞｼｯｸM-PRO" panose="020F0600000000000000" pitchFamily="50" charset="-128"/>
            </a:endParaRPr>
          </a:p>
        </p:txBody>
      </p:sp>
      <p:sp>
        <p:nvSpPr>
          <p:cNvPr id="125164" name="Text Box 236"/>
          <p:cNvSpPr txBox="1">
            <a:spLocks noChangeArrowheads="1"/>
          </p:cNvSpPr>
          <p:nvPr/>
        </p:nvSpPr>
        <p:spPr bwMode="auto">
          <a:xfrm>
            <a:off x="44450" y="57150"/>
            <a:ext cx="30241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a:latin typeface="HG丸ｺﾞｼｯｸM-PRO" panose="020F0600000000000000" pitchFamily="50" charset="-128"/>
              </a:rPr>
              <a:t>３．事業継続のために</a:t>
            </a:r>
          </a:p>
        </p:txBody>
      </p:sp>
      <p:sp>
        <p:nvSpPr>
          <p:cNvPr id="125167" name="AutoShape 239"/>
          <p:cNvSpPr>
            <a:spLocks noChangeArrowheads="1"/>
          </p:cNvSpPr>
          <p:nvPr/>
        </p:nvSpPr>
        <p:spPr bwMode="auto">
          <a:xfrm rot="5400000">
            <a:off x="-288925" y="7245350"/>
            <a:ext cx="3575050" cy="215900"/>
          </a:xfrm>
          <a:prstGeom prst="homePlate">
            <a:avLst>
              <a:gd name="adj" fmla="val 143816"/>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r>
              <a:rPr lang="ja-JP" altLang="en-US" sz="1200"/>
              <a:t>復旧活動</a:t>
            </a:r>
          </a:p>
        </p:txBody>
      </p:sp>
      <p:sp>
        <p:nvSpPr>
          <p:cNvPr id="125150" name="AutoShape 222"/>
          <p:cNvSpPr>
            <a:spLocks noChangeArrowheads="1"/>
          </p:cNvSpPr>
          <p:nvPr/>
        </p:nvSpPr>
        <p:spPr bwMode="auto">
          <a:xfrm rot="5400000">
            <a:off x="83344" y="4314032"/>
            <a:ext cx="2827337" cy="215900"/>
          </a:xfrm>
          <a:prstGeom prst="homePlate">
            <a:avLst>
              <a:gd name="adj" fmla="val 113738"/>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r>
              <a:rPr lang="ja-JP" altLang="en-US" sz="1200"/>
              <a:t>初動対応</a:t>
            </a:r>
          </a:p>
        </p:txBody>
      </p:sp>
      <p:sp>
        <p:nvSpPr>
          <p:cNvPr id="125168" name="Text Box 240"/>
          <p:cNvSpPr txBox="1">
            <a:spLocks noChangeArrowheads="1"/>
          </p:cNvSpPr>
          <p:nvPr/>
        </p:nvSpPr>
        <p:spPr bwMode="auto">
          <a:xfrm>
            <a:off x="3295650" y="9647238"/>
            <a:ext cx="265113"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ea typeface="ＭＳ Ｐゴシック" panose="020B0600070205080204" pitchFamily="50" charset="-128"/>
              </a:rPr>
              <a:t>6</a:t>
            </a:r>
          </a:p>
        </p:txBody>
      </p:sp>
      <p:sp>
        <p:nvSpPr>
          <p:cNvPr id="125177" name="Text Box 249"/>
          <p:cNvSpPr txBox="1">
            <a:spLocks noChangeArrowheads="1"/>
          </p:cNvSpPr>
          <p:nvPr/>
        </p:nvSpPr>
        <p:spPr bwMode="auto">
          <a:xfrm>
            <a:off x="476250" y="847725"/>
            <a:ext cx="630872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marL="85725" indent="-857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i="1">
                <a:solidFill>
                  <a:schemeClr val="hlink"/>
                </a:solidFill>
                <a:ea typeface="HG丸ｺﾞｼｯｸM-PRO" panose="020F0600000000000000" pitchFamily="50" charset="-128"/>
              </a:rPr>
              <a:t>※</a:t>
            </a:r>
            <a:r>
              <a:rPr lang="ja-JP" altLang="en-US" i="1">
                <a:solidFill>
                  <a:schemeClr val="hlink"/>
                </a:solidFill>
                <a:ea typeface="HG丸ｺﾞｼｯｸM-PRO" panose="020F0600000000000000" pitchFamily="50" charset="-128"/>
              </a:rPr>
              <a:t>東海地震に関する情報（観測・注意・予知情報）が発表された場合には、警戒宣言やあらかじめ決められている市町村の防災計画等に従って、適切な行動をしてください。</a:t>
            </a:r>
          </a:p>
        </p:txBody>
      </p:sp>
      <p:graphicFrame>
        <p:nvGraphicFramePr>
          <p:cNvPr id="125195" name="Group 267"/>
          <p:cNvGraphicFramePr>
            <a:graphicFrameLocks noGrp="1"/>
          </p:cNvGraphicFramePr>
          <p:nvPr/>
        </p:nvGraphicFramePr>
        <p:xfrm>
          <a:off x="404813" y="9231313"/>
          <a:ext cx="6184900" cy="396875"/>
        </p:xfrm>
        <a:graphic>
          <a:graphicData uri="http://schemas.openxmlformats.org/drawingml/2006/table">
            <a:tbl>
              <a:tblPr/>
              <a:tblGrid>
                <a:gridCol w="1249362">
                  <a:extLst>
                    <a:ext uri="{9D8B030D-6E8A-4147-A177-3AD203B41FA5}">
                      <a16:colId xmlns:a16="http://schemas.microsoft.com/office/drawing/2014/main" val="259137277"/>
                    </a:ext>
                  </a:extLst>
                </a:gridCol>
                <a:gridCol w="1046163">
                  <a:extLst>
                    <a:ext uri="{9D8B030D-6E8A-4147-A177-3AD203B41FA5}">
                      <a16:colId xmlns:a16="http://schemas.microsoft.com/office/drawing/2014/main" val="1592987059"/>
                    </a:ext>
                  </a:extLst>
                </a:gridCol>
                <a:gridCol w="3889375">
                  <a:extLst>
                    <a:ext uri="{9D8B030D-6E8A-4147-A177-3AD203B41FA5}">
                      <a16:colId xmlns:a16="http://schemas.microsoft.com/office/drawing/2014/main" val="3223883222"/>
                    </a:ext>
                  </a:extLst>
                </a:gridCol>
              </a:tblGrid>
              <a:tr h="3841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BCP</a:t>
                      </a: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対応要員以外の従業員</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初動対応</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・決められたルール（従業員携帯カードに記載）</a:t>
                      </a: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に基づく対応</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15021306"/>
                  </a:ext>
                </a:extLst>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5359" name="Group 127"/>
          <p:cNvGraphicFramePr>
            <a:graphicFrameLocks noGrp="1"/>
          </p:cNvGraphicFramePr>
          <p:nvPr/>
        </p:nvGraphicFramePr>
        <p:xfrm>
          <a:off x="549275" y="7404100"/>
          <a:ext cx="5832475" cy="1590675"/>
        </p:xfrm>
        <a:graphic>
          <a:graphicData uri="http://schemas.openxmlformats.org/drawingml/2006/table">
            <a:tbl>
              <a:tblPr/>
              <a:tblGrid>
                <a:gridCol w="2089150">
                  <a:extLst>
                    <a:ext uri="{9D8B030D-6E8A-4147-A177-3AD203B41FA5}">
                      <a16:colId xmlns:a16="http://schemas.microsoft.com/office/drawing/2014/main" val="484765510"/>
                    </a:ext>
                  </a:extLst>
                </a:gridCol>
                <a:gridCol w="3743325">
                  <a:extLst>
                    <a:ext uri="{9D8B030D-6E8A-4147-A177-3AD203B41FA5}">
                      <a16:colId xmlns:a16="http://schemas.microsoft.com/office/drawing/2014/main" val="1207503515"/>
                    </a:ext>
                  </a:extLst>
                </a:gridCol>
              </a:tblGrid>
              <a:tr h="2841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項　目</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具体的な対応策</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752861237"/>
                  </a:ext>
                </a:extLst>
              </a:tr>
              <a:tr h="415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76713091"/>
                  </a:ext>
                </a:extLst>
              </a:tr>
              <a:tr h="415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54576502"/>
                  </a:ext>
                </a:extLst>
              </a:tr>
              <a:tr h="4746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24850345"/>
                  </a:ext>
                </a:extLst>
              </a:tr>
            </a:tbl>
          </a:graphicData>
        </a:graphic>
      </p:graphicFrame>
      <p:graphicFrame>
        <p:nvGraphicFramePr>
          <p:cNvPr id="95358" name="Group 126"/>
          <p:cNvGraphicFramePr>
            <a:graphicFrameLocks noGrp="1"/>
          </p:cNvGraphicFramePr>
          <p:nvPr/>
        </p:nvGraphicFramePr>
        <p:xfrm>
          <a:off x="549275" y="4837113"/>
          <a:ext cx="5832475" cy="1233487"/>
        </p:xfrm>
        <a:graphic>
          <a:graphicData uri="http://schemas.openxmlformats.org/drawingml/2006/table">
            <a:tbl>
              <a:tblPr/>
              <a:tblGrid>
                <a:gridCol w="3600450">
                  <a:extLst>
                    <a:ext uri="{9D8B030D-6E8A-4147-A177-3AD203B41FA5}">
                      <a16:colId xmlns:a16="http://schemas.microsoft.com/office/drawing/2014/main" val="2978538236"/>
                    </a:ext>
                  </a:extLst>
                </a:gridCol>
                <a:gridCol w="2232025">
                  <a:extLst>
                    <a:ext uri="{9D8B030D-6E8A-4147-A177-3AD203B41FA5}">
                      <a16:colId xmlns:a16="http://schemas.microsoft.com/office/drawing/2014/main" val="687215859"/>
                    </a:ext>
                  </a:extLst>
                </a:gridCol>
              </a:tblGrid>
              <a:tr h="2841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チェックすべき箇所・項目</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確認者</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703396719"/>
                  </a:ext>
                </a:extLst>
              </a:tr>
              <a:tr h="4746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15393420"/>
                  </a:ext>
                </a:extLst>
              </a:tr>
              <a:tr h="4746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60529691"/>
                  </a:ext>
                </a:extLst>
              </a:tr>
            </a:tbl>
          </a:graphicData>
        </a:graphic>
      </p:graphicFrame>
      <p:sp>
        <p:nvSpPr>
          <p:cNvPr id="95278" name="Text Box 46"/>
          <p:cNvSpPr txBox="1">
            <a:spLocks noChangeArrowheads="1"/>
          </p:cNvSpPr>
          <p:nvPr/>
        </p:nvSpPr>
        <p:spPr bwMode="auto">
          <a:xfrm>
            <a:off x="404813" y="4262438"/>
            <a:ext cx="611981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a:t>－二次災害防止－</a:t>
            </a:r>
            <a:endParaRPr lang="ja-JP" altLang="en-US" sz="1400">
              <a:solidFill>
                <a:srgbClr val="FF9933"/>
              </a:solidFill>
              <a:latin typeface="HG丸ｺﾞｼｯｸM-PRO" panose="020F0600000000000000" pitchFamily="50" charset="-128"/>
            </a:endParaRPr>
          </a:p>
        </p:txBody>
      </p:sp>
      <p:sp>
        <p:nvSpPr>
          <p:cNvPr id="95280" name="Text Box 48"/>
          <p:cNvSpPr txBox="1">
            <a:spLocks noChangeArrowheads="1"/>
          </p:cNvSpPr>
          <p:nvPr/>
        </p:nvSpPr>
        <p:spPr bwMode="auto">
          <a:xfrm>
            <a:off x="404813" y="6396038"/>
            <a:ext cx="611981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a:t>－地域貢献－</a:t>
            </a:r>
            <a:endParaRPr lang="ja-JP" altLang="en-US">
              <a:solidFill>
                <a:schemeClr val="accent2"/>
              </a:solidFill>
              <a:latin typeface="HG丸ｺﾞｼｯｸM-PRO" panose="020F0600000000000000" pitchFamily="50" charset="-128"/>
            </a:endParaRPr>
          </a:p>
        </p:txBody>
      </p:sp>
      <p:sp>
        <p:nvSpPr>
          <p:cNvPr id="95281" name="Text Box 49"/>
          <p:cNvSpPr txBox="1">
            <a:spLocks noChangeArrowheads="1"/>
          </p:cNvSpPr>
          <p:nvPr/>
        </p:nvSpPr>
        <p:spPr bwMode="auto">
          <a:xfrm>
            <a:off x="3295650" y="9647238"/>
            <a:ext cx="265113"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ea typeface="ＭＳ Ｐゴシック" panose="020B0600070205080204" pitchFamily="50" charset="-128"/>
              </a:rPr>
              <a:t>7</a:t>
            </a:r>
          </a:p>
        </p:txBody>
      </p:sp>
      <p:graphicFrame>
        <p:nvGraphicFramePr>
          <p:cNvPr id="95321" name="Group 89"/>
          <p:cNvGraphicFramePr>
            <a:graphicFrameLocks noGrp="1"/>
          </p:cNvGraphicFramePr>
          <p:nvPr/>
        </p:nvGraphicFramePr>
        <p:xfrm>
          <a:off x="584200" y="1784350"/>
          <a:ext cx="5832475" cy="1674813"/>
        </p:xfrm>
        <a:graphic>
          <a:graphicData uri="http://schemas.openxmlformats.org/drawingml/2006/table">
            <a:tbl>
              <a:tblPr/>
              <a:tblGrid>
                <a:gridCol w="1150938">
                  <a:extLst>
                    <a:ext uri="{9D8B030D-6E8A-4147-A177-3AD203B41FA5}">
                      <a16:colId xmlns:a16="http://schemas.microsoft.com/office/drawing/2014/main" val="2432801658"/>
                    </a:ext>
                  </a:extLst>
                </a:gridCol>
                <a:gridCol w="4681537">
                  <a:extLst>
                    <a:ext uri="{9D8B030D-6E8A-4147-A177-3AD203B41FA5}">
                      <a16:colId xmlns:a16="http://schemas.microsoft.com/office/drawing/2014/main" val="3510592309"/>
                    </a:ext>
                  </a:extLst>
                </a:gridCol>
              </a:tblGrid>
              <a:tr h="7921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安否確認手段</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62011279"/>
                  </a:ext>
                </a:extLst>
              </a:tr>
              <a:tr h="8826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安否確認</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実施基準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03392606"/>
                  </a:ext>
                </a:extLst>
              </a:tr>
            </a:tbl>
          </a:graphicData>
        </a:graphic>
      </p:graphicFrame>
      <p:sp>
        <p:nvSpPr>
          <p:cNvPr id="95299" name="Text Box 67"/>
          <p:cNvSpPr txBox="1">
            <a:spLocks noChangeArrowheads="1"/>
          </p:cNvSpPr>
          <p:nvPr/>
        </p:nvSpPr>
        <p:spPr bwMode="auto">
          <a:xfrm>
            <a:off x="404813" y="1136650"/>
            <a:ext cx="6119812" cy="30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a:t>－安否確認－</a:t>
            </a:r>
            <a:endParaRPr lang="ja-JP" altLang="en-US">
              <a:solidFill>
                <a:schemeClr val="accent2"/>
              </a:solidFill>
            </a:endParaRPr>
          </a:p>
        </p:txBody>
      </p:sp>
      <p:sp>
        <p:nvSpPr>
          <p:cNvPr id="95303" name="Text Box 71"/>
          <p:cNvSpPr txBox="1">
            <a:spLocks noChangeArrowheads="1"/>
          </p:cNvSpPr>
          <p:nvPr/>
        </p:nvSpPr>
        <p:spPr bwMode="auto">
          <a:xfrm>
            <a:off x="333375" y="703263"/>
            <a:ext cx="619125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a:t>（２）人命の安全確保に必要な対応</a:t>
            </a:r>
            <a:endParaRPr lang="ja-JP" altLang="en-US" sz="1200">
              <a:solidFill>
                <a:srgbClr val="FF9933"/>
              </a:solidFill>
              <a:latin typeface="HG丸ｺﾞｼｯｸM-PRO" panose="020F0600000000000000" pitchFamily="50" charset="-128"/>
            </a:endParaRPr>
          </a:p>
        </p:txBody>
      </p:sp>
      <p:sp>
        <p:nvSpPr>
          <p:cNvPr id="95304" name="Text Box 72"/>
          <p:cNvSpPr txBox="1">
            <a:spLocks noChangeArrowheads="1"/>
          </p:cNvSpPr>
          <p:nvPr/>
        </p:nvSpPr>
        <p:spPr bwMode="auto">
          <a:xfrm>
            <a:off x="728663" y="3460750"/>
            <a:ext cx="5868987" cy="85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4625" indent="-1746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 typeface="HG丸ｺﾞｼｯｸM-PRO" panose="020F0600000000000000" pitchFamily="50" charset="-128"/>
              <a:buChar char="※"/>
            </a:pPr>
            <a:r>
              <a:rPr lang="ja-JP" altLang="en-US">
                <a:solidFill>
                  <a:schemeClr val="bg2"/>
                </a:solidFill>
                <a:latin typeface="HG丸ｺﾞｼｯｸM-PRO" panose="020F0600000000000000" pitchFamily="50" charset="-128"/>
                <a:ea typeface="HG丸ｺﾞｼｯｸM-PRO" panose="020F0600000000000000" pitchFamily="50" charset="-128"/>
              </a:rPr>
              <a:t>実施基準の設定は、各自が共通して判断が可能となる「愛知県内で震度</a:t>
            </a:r>
            <a:r>
              <a:rPr lang="en-US" altLang="ja-JP">
                <a:solidFill>
                  <a:schemeClr val="bg2"/>
                </a:solidFill>
                <a:latin typeface="HG丸ｺﾞｼｯｸM-PRO" panose="020F0600000000000000" pitchFamily="50" charset="-128"/>
                <a:ea typeface="HG丸ｺﾞｼｯｸM-PRO" panose="020F0600000000000000" pitchFamily="50" charset="-128"/>
              </a:rPr>
              <a:t>5</a:t>
            </a:r>
            <a:r>
              <a:rPr lang="ja-JP" altLang="en-US">
                <a:solidFill>
                  <a:schemeClr val="bg2"/>
                </a:solidFill>
                <a:latin typeface="HG丸ｺﾞｼｯｸM-PRO" panose="020F0600000000000000" pitchFamily="50" charset="-128"/>
                <a:ea typeface="HG丸ｺﾞｼｯｸM-PRO" panose="020F0600000000000000" pitchFamily="50" charset="-128"/>
              </a:rPr>
              <a:t>強以上の地震が発生した時」と設定することをお勧めします。</a:t>
            </a:r>
          </a:p>
          <a:p>
            <a:pPr>
              <a:buFont typeface="HG丸ｺﾞｼｯｸM-PRO" panose="020F0600000000000000" pitchFamily="50" charset="-128"/>
              <a:buChar char="※"/>
            </a:pPr>
            <a:r>
              <a:rPr lang="ja-JP" altLang="en-US">
                <a:solidFill>
                  <a:schemeClr val="bg2"/>
                </a:solidFill>
                <a:latin typeface="HG丸ｺﾞｼｯｸM-PRO" panose="020F0600000000000000" pitchFamily="50" charset="-128"/>
                <a:ea typeface="HG丸ｺﾞｼｯｸM-PRO" panose="020F0600000000000000" pitchFamily="50" charset="-128"/>
              </a:rPr>
              <a:t>安否確認を行う際には、</a:t>
            </a:r>
            <a:r>
              <a:rPr lang="en-US" altLang="ja-JP">
                <a:solidFill>
                  <a:schemeClr val="bg2"/>
                </a:solidFill>
                <a:latin typeface="HG丸ｺﾞｼｯｸM-PRO" panose="020F0600000000000000" pitchFamily="50" charset="-128"/>
                <a:ea typeface="HG丸ｺﾞｼｯｸM-PRO" panose="020F0600000000000000" pitchFamily="50" charset="-128"/>
              </a:rPr>
              <a:t>【</a:t>
            </a:r>
            <a:r>
              <a:rPr lang="ja-JP" altLang="en-US">
                <a:solidFill>
                  <a:schemeClr val="bg2"/>
                </a:solidFill>
                <a:latin typeface="HG丸ｺﾞｼｯｸM-PRO" panose="020F0600000000000000" pitchFamily="50" charset="-128"/>
                <a:ea typeface="HG丸ｺﾞｼｯｸM-PRO" panose="020F0600000000000000" pitchFamily="50" charset="-128"/>
              </a:rPr>
              <a:t>様式 ①</a:t>
            </a:r>
            <a:r>
              <a:rPr lang="en-US" altLang="ja-JP">
                <a:solidFill>
                  <a:schemeClr val="bg2"/>
                </a:solidFill>
                <a:latin typeface="HG丸ｺﾞｼｯｸM-PRO" panose="020F0600000000000000" pitchFamily="50" charset="-128"/>
                <a:ea typeface="HG丸ｺﾞｼｯｸM-PRO" panose="020F0600000000000000" pitchFamily="50" charset="-128"/>
              </a:rPr>
              <a:t>】</a:t>
            </a:r>
            <a:r>
              <a:rPr lang="ja-JP" altLang="en-US">
                <a:solidFill>
                  <a:schemeClr val="bg2"/>
                </a:solidFill>
                <a:latin typeface="HG丸ｺﾞｼｯｸM-PRO" panose="020F0600000000000000" pitchFamily="50" charset="-128"/>
                <a:ea typeface="HG丸ｺﾞｼｯｸM-PRO" panose="020F0600000000000000" pitchFamily="50" charset="-128"/>
              </a:rPr>
              <a:t>の「従業員連絡先リスト」を活用してください。</a:t>
            </a:r>
          </a:p>
          <a:p>
            <a:pPr>
              <a:buFont typeface="HG丸ｺﾞｼｯｸM-PRO" panose="020F0600000000000000" pitchFamily="50" charset="-128"/>
              <a:buChar char="※"/>
            </a:pPr>
            <a:r>
              <a:rPr lang="ja-JP" altLang="en-US">
                <a:solidFill>
                  <a:schemeClr val="bg2"/>
                </a:solidFill>
                <a:latin typeface="HG丸ｺﾞｼｯｸM-PRO" panose="020F0600000000000000" pitchFamily="50" charset="-128"/>
                <a:ea typeface="HG丸ｺﾞｼｯｸM-PRO" panose="020F0600000000000000" pitchFamily="50" charset="-128"/>
              </a:rPr>
              <a:t>必要な情報を</a:t>
            </a:r>
            <a:r>
              <a:rPr lang="en-US" altLang="ja-JP">
                <a:solidFill>
                  <a:schemeClr val="bg2"/>
                </a:solidFill>
                <a:latin typeface="HG丸ｺﾞｼｯｸM-PRO" panose="020F0600000000000000" pitchFamily="50" charset="-128"/>
                <a:ea typeface="HG丸ｺﾞｼｯｸM-PRO" panose="020F0600000000000000" pitchFamily="50" charset="-128"/>
              </a:rPr>
              <a:t>【</a:t>
            </a:r>
            <a:r>
              <a:rPr lang="ja-JP" altLang="en-US">
                <a:solidFill>
                  <a:schemeClr val="bg2"/>
                </a:solidFill>
                <a:latin typeface="HG丸ｺﾞｼｯｸM-PRO" panose="020F0600000000000000" pitchFamily="50" charset="-128"/>
                <a:ea typeface="HG丸ｺﾞｼｯｸM-PRO" panose="020F0600000000000000" pitchFamily="50" charset="-128"/>
              </a:rPr>
              <a:t>様式 ⑤</a:t>
            </a:r>
            <a:r>
              <a:rPr lang="en-US" altLang="ja-JP">
                <a:solidFill>
                  <a:schemeClr val="bg2"/>
                </a:solidFill>
                <a:latin typeface="HG丸ｺﾞｼｯｸM-PRO" panose="020F0600000000000000" pitchFamily="50" charset="-128"/>
                <a:ea typeface="HG丸ｺﾞｼｯｸM-PRO" panose="020F0600000000000000" pitchFamily="50" charset="-128"/>
              </a:rPr>
              <a:t>】</a:t>
            </a:r>
            <a:r>
              <a:rPr lang="ja-JP" altLang="en-US">
                <a:solidFill>
                  <a:schemeClr val="bg2"/>
                </a:solidFill>
                <a:latin typeface="HG丸ｺﾞｼｯｸM-PRO" panose="020F0600000000000000" pitchFamily="50" charset="-128"/>
                <a:ea typeface="HG丸ｺﾞｼｯｸM-PRO" panose="020F0600000000000000" pitchFamily="50" charset="-128"/>
              </a:rPr>
              <a:t>の「従業員携帯カード」に記載し、従業員全員に携帯させてください。</a:t>
            </a:r>
          </a:p>
          <a:p>
            <a:endParaRPr lang="en-US" altLang="ja-JP">
              <a:solidFill>
                <a:schemeClr val="bg2"/>
              </a:solidFill>
              <a:latin typeface="HG丸ｺﾞｼｯｸM-PRO" panose="020F0600000000000000" pitchFamily="50" charset="-128"/>
              <a:ea typeface="HG丸ｺﾞｼｯｸM-PRO" panose="020F0600000000000000" pitchFamily="50" charset="-128"/>
            </a:endParaRPr>
          </a:p>
        </p:txBody>
      </p:sp>
      <p:sp>
        <p:nvSpPr>
          <p:cNvPr id="95341" name="Text Box 109"/>
          <p:cNvSpPr txBox="1">
            <a:spLocks noChangeArrowheads="1"/>
          </p:cNvSpPr>
          <p:nvPr/>
        </p:nvSpPr>
        <p:spPr bwMode="auto">
          <a:xfrm>
            <a:off x="4221163" y="6556375"/>
            <a:ext cx="2565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a:solidFill>
                  <a:schemeClr val="accent2"/>
                </a:solidFill>
                <a:latin typeface="HG丸ｺﾞｼｯｸM-PRO" panose="020F0600000000000000" pitchFamily="50" charset="-128"/>
              </a:rPr>
              <a:t>地域との連携策など具体的な事例は「ＢＣＰ取組み事例集」 </a:t>
            </a:r>
            <a:r>
              <a:rPr lang="ja-JP" altLang="en-US">
                <a:solidFill>
                  <a:srgbClr val="333399"/>
                </a:solidFill>
                <a:latin typeface="HG丸ｺﾞｼｯｸM-PRO" panose="020F0600000000000000" pitchFamily="50" charset="-128"/>
              </a:rPr>
              <a:t>（</a:t>
            </a:r>
            <a:r>
              <a:rPr lang="en-US" altLang="ja-JP">
                <a:solidFill>
                  <a:srgbClr val="333399"/>
                </a:solidFill>
                <a:latin typeface="HG丸ｺﾞｼｯｸM-PRO" panose="020F0600000000000000" pitchFamily="50" charset="-128"/>
              </a:rPr>
              <a:t>Ⅲ</a:t>
            </a:r>
            <a:r>
              <a:rPr lang="ja-JP" altLang="en-US">
                <a:solidFill>
                  <a:srgbClr val="333399"/>
                </a:solidFill>
                <a:latin typeface="HG丸ｺﾞｼｯｸM-PRO" panose="020F0600000000000000" pitchFamily="50" charset="-128"/>
              </a:rPr>
              <a:t>．ＢＣＰ取組みの連携事例・アイデア集）</a:t>
            </a:r>
            <a:r>
              <a:rPr lang="ja-JP" altLang="en-US">
                <a:solidFill>
                  <a:schemeClr val="accent2"/>
                </a:solidFill>
                <a:latin typeface="HG丸ｺﾞｼｯｸM-PRO" panose="020F0600000000000000" pitchFamily="50" charset="-128"/>
              </a:rPr>
              <a:t>を参照してください。</a:t>
            </a:r>
          </a:p>
        </p:txBody>
      </p:sp>
      <p:grpSp>
        <p:nvGrpSpPr>
          <p:cNvPr id="95342" name="Group 110"/>
          <p:cNvGrpSpPr>
            <a:grpSpLocks/>
          </p:cNvGrpSpPr>
          <p:nvPr/>
        </p:nvGrpSpPr>
        <p:grpSpPr bwMode="auto">
          <a:xfrm>
            <a:off x="4292600" y="6248400"/>
            <a:ext cx="1584325" cy="314325"/>
            <a:chOff x="2675" y="4828"/>
            <a:chExt cx="998" cy="198"/>
          </a:xfrm>
        </p:grpSpPr>
        <p:sp>
          <p:nvSpPr>
            <p:cNvPr id="95343" name="AutoShape 111"/>
            <p:cNvSpPr>
              <a:spLocks noChangeArrowheads="1"/>
            </p:cNvSpPr>
            <p:nvPr/>
          </p:nvSpPr>
          <p:spPr bwMode="auto">
            <a:xfrm>
              <a:off x="2675" y="4828"/>
              <a:ext cx="998" cy="198"/>
            </a:xfrm>
            <a:prstGeom prst="roundRect">
              <a:avLst>
                <a:gd name="adj" fmla="val 16667"/>
              </a:avLst>
            </a:prstGeom>
            <a:solidFill>
              <a:schemeClr val="bg1"/>
            </a:solidFill>
            <a:ln w="19050">
              <a:solidFill>
                <a:srgbClr val="0000FF"/>
              </a:solidFill>
              <a:round/>
              <a:headEnd/>
              <a:tailEnd/>
            </a:ln>
            <a:effectLst>
              <a:outerShdw dist="17961" dir="2700000" algn="ctr" rotWithShape="0">
                <a:schemeClr val="bg2"/>
              </a:outerShdw>
            </a:effectLst>
          </p:spPr>
          <p:txBody>
            <a:bodyPr>
              <a:spAutoFit/>
            </a:bodyPr>
            <a:lstStyle/>
            <a:p>
              <a:r>
                <a:rPr lang="ja-JP" altLang="en-US" sz="1200">
                  <a:solidFill>
                    <a:schemeClr val="accent2"/>
                  </a:solidFill>
                  <a:ea typeface="HGS創英角ﾎﾟｯﾌﾟ体" panose="040B0A00000000000000" pitchFamily="50" charset="-128"/>
                </a:rPr>
                <a:t>連携が有効！</a:t>
              </a:r>
            </a:p>
          </p:txBody>
        </p:sp>
        <p:pic>
          <p:nvPicPr>
            <p:cNvPr id="95344" name="Picture 112" descr="j030543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87" y="4828"/>
              <a:ext cx="234" cy="187"/>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defRPr>
        </a:defPPr>
      </a:lstStyle>
    </a:spDef>
    <a:ln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デザインの設定">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defRPr>
        </a:defPPr>
      </a:lstStyle>
    </a:spDef>
    <a:ln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defRPr>
        </a:defPPr>
      </a:lstStyle>
    </a:lnDef>
  </a:objectDefaults>
  <a:extraClrSchemeLst>
    <a:extraClrScheme>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12461</TotalTime>
  <Words>4140</Words>
  <Application>Microsoft Office PowerPoint</Application>
  <PresentationFormat>A4 210 x 297 mm</PresentationFormat>
  <Paragraphs>635</Paragraphs>
  <Slides>17</Slides>
  <Notes>1</Notes>
  <HiddenSlides>0</HiddenSlides>
  <MMClips>0</MMClips>
  <ScaleCrop>false</ScaleCrop>
  <HeadingPairs>
    <vt:vector size="8" baseType="variant">
      <vt:variant>
        <vt:lpstr>使用されているフォント</vt:lpstr>
      </vt:variant>
      <vt:variant>
        <vt:i4>8</vt:i4>
      </vt:variant>
      <vt:variant>
        <vt:lpstr>テーマ</vt:lpstr>
      </vt:variant>
      <vt:variant>
        <vt:i4>2</vt:i4>
      </vt:variant>
      <vt:variant>
        <vt:lpstr>埋め込まれた OLE サーバー</vt:lpstr>
      </vt:variant>
      <vt:variant>
        <vt:i4>1</vt:i4>
      </vt:variant>
      <vt:variant>
        <vt:lpstr>スライド タイトル</vt:lpstr>
      </vt:variant>
      <vt:variant>
        <vt:i4>17</vt:i4>
      </vt:variant>
    </vt:vector>
  </HeadingPairs>
  <TitlesOfParts>
    <vt:vector size="28" baseType="lpstr">
      <vt:lpstr>HGS創英角ｺﾞｼｯｸUB</vt:lpstr>
      <vt:lpstr>HGS創英角ﾎﾟｯﾌﾟ体</vt:lpstr>
      <vt:lpstr>HG丸ｺﾞｼｯｸM-PRO</vt:lpstr>
      <vt:lpstr>HG創英角ｺﾞｼｯｸUB</vt:lpstr>
      <vt:lpstr>ＭＳ Ｐゴシック</vt:lpstr>
      <vt:lpstr>ＭＳ Ｐ明朝</vt:lpstr>
      <vt:lpstr>Arial</vt:lpstr>
      <vt:lpstr>Times New Roman</vt:lpstr>
      <vt:lpstr>標準デザイン</vt:lpstr>
      <vt:lpstr>デザインの設定</vt:lpstr>
      <vt:lpstr>Photo Editor 写真</vt:lpstr>
      <vt:lpstr>事業継続計画書 （ＢＣＰ）</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shuichiro terasaka</dc:creator>
  <cp:lastModifiedBy>oa</cp:lastModifiedBy>
  <cp:revision>556</cp:revision>
  <dcterms:created xsi:type="dcterms:W3CDTF">2007-09-05T01:05:48Z</dcterms:created>
  <dcterms:modified xsi:type="dcterms:W3CDTF">2020-12-24T02:24:53Z</dcterms:modified>
</cp:coreProperties>
</file>