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
  </p:notesMasterIdLst>
  <p:sldIdLst>
    <p:sldId id="293" r:id="rId2"/>
    <p:sldId id="299" r:id="rId3"/>
    <p:sldId id="296" r:id="rId4"/>
  </p:sldIdLst>
  <p:sldSz cx="12801600" cy="9601200" type="A3"/>
  <p:notesSz cx="9902825" cy="14330363"/>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CCFF66"/>
    <a:srgbClr val="DDDDDD"/>
    <a:srgbClr val="CCFF99"/>
    <a:srgbClr val="CCECFF"/>
    <a:srgbClr val="FFFFB2"/>
    <a:srgbClr val="FFE5E5"/>
    <a:srgbClr val="E5F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807" autoAdjust="0"/>
    <p:restoredTop sz="92398" autoAdjust="0"/>
  </p:normalViewPr>
  <p:slideViewPr>
    <p:cSldViewPr>
      <p:cViewPr varScale="1">
        <p:scale>
          <a:sx n="53" d="100"/>
          <a:sy n="53" d="100"/>
        </p:scale>
        <p:origin x="1728" y="66"/>
      </p:cViewPr>
      <p:guideLst>
        <p:guide orient="horz" pos="3024"/>
        <p:guide pos="403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t" anchorCtr="0" compatLnSpc="1">
            <a:prstTxWarp prst="textNoShape">
              <a:avLst/>
            </a:prstTxWarp>
          </a:bodyPr>
          <a:lstStyle>
            <a:lvl1pPr defTabSz="1331913">
              <a:defRPr sz="1700"/>
            </a:lvl1pPr>
          </a:lstStyle>
          <a:p>
            <a:endParaRPr lang="en-US" altLang="ja-JP"/>
          </a:p>
        </p:txBody>
      </p:sp>
      <p:sp>
        <p:nvSpPr>
          <p:cNvPr id="51203" name="Rectangle 3"/>
          <p:cNvSpPr>
            <a:spLocks noGrp="1" noChangeArrowheads="1"/>
          </p:cNvSpPr>
          <p:nvPr>
            <p:ph type="dt" idx="1"/>
          </p:nvPr>
        </p:nvSpPr>
        <p:spPr bwMode="auto">
          <a:xfrm>
            <a:off x="5608638" y="0"/>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t" anchorCtr="0" compatLnSpc="1">
            <a:prstTxWarp prst="textNoShape">
              <a:avLst/>
            </a:prstTxWarp>
          </a:bodyPr>
          <a:lstStyle>
            <a:lvl1pPr algn="r" defTabSz="1331913">
              <a:defRPr sz="1700"/>
            </a:lvl1pPr>
          </a:lstStyle>
          <a:p>
            <a:endParaRPr lang="en-US" altLang="ja-JP"/>
          </a:p>
        </p:txBody>
      </p:sp>
      <p:sp>
        <p:nvSpPr>
          <p:cNvPr id="51204" name="Rectangle 4"/>
          <p:cNvSpPr>
            <a:spLocks noRot="1" noChangeArrowheads="1" noTextEdit="1"/>
          </p:cNvSpPr>
          <p:nvPr>
            <p:ph type="sldImg" idx="2"/>
          </p:nvPr>
        </p:nvSpPr>
        <p:spPr bwMode="auto">
          <a:xfrm>
            <a:off x="1368425" y="1074738"/>
            <a:ext cx="7167563" cy="5375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9013" y="6805613"/>
            <a:ext cx="7924800" cy="6450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13611225"/>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b" anchorCtr="0" compatLnSpc="1">
            <a:prstTxWarp prst="textNoShape">
              <a:avLst/>
            </a:prstTxWarp>
          </a:bodyPr>
          <a:lstStyle>
            <a:lvl1pPr defTabSz="1331913">
              <a:defRPr sz="1700"/>
            </a:lvl1pPr>
          </a:lstStyle>
          <a:p>
            <a:endParaRPr lang="en-US" altLang="ja-JP"/>
          </a:p>
        </p:txBody>
      </p:sp>
      <p:sp>
        <p:nvSpPr>
          <p:cNvPr id="51207" name="Rectangle 7"/>
          <p:cNvSpPr>
            <a:spLocks noGrp="1" noChangeArrowheads="1"/>
          </p:cNvSpPr>
          <p:nvPr>
            <p:ph type="sldNum" sz="quarter" idx="5"/>
          </p:nvPr>
        </p:nvSpPr>
        <p:spPr bwMode="auto">
          <a:xfrm>
            <a:off x="5608638" y="13611225"/>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b" anchorCtr="0" compatLnSpc="1">
            <a:prstTxWarp prst="textNoShape">
              <a:avLst/>
            </a:prstTxWarp>
          </a:bodyPr>
          <a:lstStyle>
            <a:lvl1pPr algn="r" defTabSz="1331913">
              <a:defRPr sz="1700"/>
            </a:lvl1pPr>
          </a:lstStyle>
          <a:p>
            <a:fld id="{74091A76-4891-425B-B807-EF35377C19BE}"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03538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23080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4122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879475" y="511175"/>
            <a:ext cx="11042650" cy="81359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76241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0327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41984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71948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63448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02637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363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90767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402907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3" name="Text Box 1839"/>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13</a:t>
            </a:r>
          </a:p>
        </p:txBody>
      </p:sp>
      <p:graphicFrame>
        <p:nvGraphicFramePr>
          <p:cNvPr id="75088" name="Group 2384"/>
          <p:cNvGraphicFramePr>
            <a:graphicFrameLocks noGrp="1"/>
          </p:cNvGraphicFramePr>
          <p:nvPr/>
        </p:nvGraphicFramePr>
        <p:xfrm>
          <a:off x="120650" y="1560513"/>
          <a:ext cx="12617450" cy="7297563"/>
        </p:xfrm>
        <a:graphic>
          <a:graphicData uri="http://schemas.openxmlformats.org/drawingml/2006/table">
            <a:tbl>
              <a:tblPr/>
              <a:tblGrid>
                <a:gridCol w="1439863">
                  <a:extLst>
                    <a:ext uri="{9D8B030D-6E8A-4147-A177-3AD203B41FA5}">
                      <a16:colId xmlns:a16="http://schemas.microsoft.com/office/drawing/2014/main" val="1795031504"/>
                    </a:ext>
                  </a:extLst>
                </a:gridCol>
                <a:gridCol w="2314575">
                  <a:extLst>
                    <a:ext uri="{9D8B030D-6E8A-4147-A177-3AD203B41FA5}">
                      <a16:colId xmlns:a16="http://schemas.microsoft.com/office/drawing/2014/main" val="2173926049"/>
                    </a:ext>
                  </a:extLst>
                </a:gridCol>
                <a:gridCol w="606425">
                  <a:extLst>
                    <a:ext uri="{9D8B030D-6E8A-4147-A177-3AD203B41FA5}">
                      <a16:colId xmlns:a16="http://schemas.microsoft.com/office/drawing/2014/main" val="2230906857"/>
                    </a:ext>
                  </a:extLst>
                </a:gridCol>
                <a:gridCol w="854075">
                  <a:extLst>
                    <a:ext uri="{9D8B030D-6E8A-4147-A177-3AD203B41FA5}">
                      <a16:colId xmlns:a16="http://schemas.microsoft.com/office/drawing/2014/main" val="700094851"/>
                    </a:ext>
                  </a:extLst>
                </a:gridCol>
                <a:gridCol w="1354137">
                  <a:extLst>
                    <a:ext uri="{9D8B030D-6E8A-4147-A177-3AD203B41FA5}">
                      <a16:colId xmlns:a16="http://schemas.microsoft.com/office/drawing/2014/main" val="886847239"/>
                    </a:ext>
                  </a:extLst>
                </a:gridCol>
                <a:gridCol w="639763">
                  <a:extLst>
                    <a:ext uri="{9D8B030D-6E8A-4147-A177-3AD203B41FA5}">
                      <a16:colId xmlns:a16="http://schemas.microsoft.com/office/drawing/2014/main" val="528353847"/>
                    </a:ext>
                  </a:extLst>
                </a:gridCol>
                <a:gridCol w="641350">
                  <a:extLst>
                    <a:ext uri="{9D8B030D-6E8A-4147-A177-3AD203B41FA5}">
                      <a16:colId xmlns:a16="http://schemas.microsoft.com/office/drawing/2014/main" val="2499961882"/>
                    </a:ext>
                  </a:extLst>
                </a:gridCol>
                <a:gridCol w="641350">
                  <a:extLst>
                    <a:ext uri="{9D8B030D-6E8A-4147-A177-3AD203B41FA5}">
                      <a16:colId xmlns:a16="http://schemas.microsoft.com/office/drawing/2014/main" val="3464431120"/>
                    </a:ext>
                  </a:extLst>
                </a:gridCol>
                <a:gridCol w="641350">
                  <a:extLst>
                    <a:ext uri="{9D8B030D-6E8A-4147-A177-3AD203B41FA5}">
                      <a16:colId xmlns:a16="http://schemas.microsoft.com/office/drawing/2014/main" val="545532347"/>
                    </a:ext>
                  </a:extLst>
                </a:gridCol>
                <a:gridCol w="641350">
                  <a:extLst>
                    <a:ext uri="{9D8B030D-6E8A-4147-A177-3AD203B41FA5}">
                      <a16:colId xmlns:a16="http://schemas.microsoft.com/office/drawing/2014/main" val="2597255526"/>
                    </a:ext>
                  </a:extLst>
                </a:gridCol>
                <a:gridCol w="639762">
                  <a:extLst>
                    <a:ext uri="{9D8B030D-6E8A-4147-A177-3AD203B41FA5}">
                      <a16:colId xmlns:a16="http://schemas.microsoft.com/office/drawing/2014/main" val="452530178"/>
                    </a:ext>
                  </a:extLst>
                </a:gridCol>
                <a:gridCol w="641350">
                  <a:extLst>
                    <a:ext uri="{9D8B030D-6E8A-4147-A177-3AD203B41FA5}">
                      <a16:colId xmlns:a16="http://schemas.microsoft.com/office/drawing/2014/main" val="1542114029"/>
                    </a:ext>
                  </a:extLst>
                </a:gridCol>
                <a:gridCol w="641350">
                  <a:extLst>
                    <a:ext uri="{9D8B030D-6E8A-4147-A177-3AD203B41FA5}">
                      <a16:colId xmlns:a16="http://schemas.microsoft.com/office/drawing/2014/main" val="2630293105"/>
                    </a:ext>
                  </a:extLst>
                </a:gridCol>
                <a:gridCol w="920750">
                  <a:extLst>
                    <a:ext uri="{9D8B030D-6E8A-4147-A177-3AD203B41FA5}">
                      <a16:colId xmlns:a16="http://schemas.microsoft.com/office/drawing/2014/main" val="2894469183"/>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の区分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対応策</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実施済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対策費用が必要な場合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実施予定時期と必要資金（万円）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備考</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712853864"/>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必要資金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（万円）</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調達法</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21</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22</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23</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89718514"/>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950585627"/>
                  </a:ext>
                </a:extLst>
              </a:tr>
              <a:tr h="22225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ヒト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身の回りの安全確保（什器の固定）</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５０</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自己資金</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30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9788862"/>
                  </a:ext>
                </a:extLst>
              </a:tr>
              <a:tr h="22066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（モノ）施設</a:t>
                      </a:r>
                      <a:endParaRPr kumimoji="1" lang="ja-JP" altLang="en-US" sz="10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cs typeface="Times New Roman" panose="02020603050405020304" pitchFamily="18" charset="0"/>
                        </a:rPr>
                        <a:t>耐震補強対策の実施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cs typeface="Times New Roman" panose="02020603050405020304" pitchFamily="18" charset="0"/>
                        </a:rPr>
                        <a:t>（必要に応じて）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（予定）</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耐震診断結果により検討</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4078219"/>
                  </a:ext>
                </a:extLst>
              </a:tr>
              <a:tr h="36988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（モノ）設備</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cs typeface="Times New Roman" panose="02020603050405020304" pitchFamily="18" charset="0"/>
                        </a:rPr>
                        <a:t>設備固定対策の実施</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200</a:t>
                      </a:r>
                      <a:endPar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自己資金</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100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1" u="none" strike="noStrike" cap="none" normalizeH="0" baseline="0" smtClean="0">
                        <a:ln>
                          <a:noFill/>
                        </a:ln>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7039665"/>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0617459"/>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0245526"/>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16458952"/>
                  </a:ext>
                </a:extLst>
              </a:tr>
              <a:tr h="44608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8539829"/>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6162346"/>
                  </a:ext>
                </a:extLst>
              </a:tr>
              <a:tr h="41116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8480545"/>
                  </a:ext>
                </a:extLst>
              </a:tr>
              <a:tr h="28733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2244139"/>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3560921"/>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9611344"/>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3988516"/>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0792463"/>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合計金額</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2</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５０</a:t>
                      </a: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（小計）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(130)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(120)</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605555992"/>
                  </a:ext>
                </a:extLst>
              </a:tr>
            </a:tbl>
          </a:graphicData>
        </a:graphic>
      </p:graphicFrame>
      <p:sp>
        <p:nvSpPr>
          <p:cNvPr id="74866" name="Text Box 2162"/>
          <p:cNvSpPr txBox="1">
            <a:spLocks noChangeArrowheads="1"/>
          </p:cNvSpPr>
          <p:nvPr/>
        </p:nvSpPr>
        <p:spPr bwMode="auto">
          <a:xfrm>
            <a:off x="404813" y="755650"/>
            <a:ext cx="118999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chemeClr val="bg2"/>
                </a:solidFill>
                <a:latin typeface="HG丸ｺﾞｼｯｸM-PRO" panose="020F0600000000000000" pitchFamily="50" charset="-128"/>
                <a:ea typeface="HG丸ｺﾞｼｯｸM-PRO" panose="020F0600000000000000" pitchFamily="50" charset="-128"/>
              </a:rPr>
              <a:t>-</a:t>
            </a:r>
            <a:r>
              <a:rPr lang="ja-JP" altLang="en-US" sz="1200">
                <a:solidFill>
                  <a:schemeClr val="bg2"/>
                </a:solidFill>
                <a:latin typeface="HG丸ｺﾞｼｯｸM-PRO" panose="020F0600000000000000" pitchFamily="50" charset="-128"/>
                <a:ea typeface="HG丸ｺﾞｼｯｸM-PRO" panose="020F0600000000000000" pitchFamily="50" charset="-128"/>
              </a:rPr>
              <a:t>ポイント</a:t>
            </a:r>
            <a:r>
              <a:rPr lang="en-US" altLang="ja-JP" sz="1200">
                <a:solidFill>
                  <a:schemeClr val="bg2"/>
                </a:solidFill>
                <a:latin typeface="HG丸ｺﾞｼｯｸM-PRO" panose="020F0600000000000000" pitchFamily="50" charset="-128"/>
                <a:ea typeface="HG丸ｺﾞｼｯｸM-PRO" panose="020F0600000000000000" pitchFamily="50" charset="-128"/>
              </a:rPr>
              <a:t>-</a:t>
            </a:r>
            <a:endParaRPr lang="en-US" altLang="ja-JP" sz="1000">
              <a:solidFill>
                <a:schemeClr val="bg2"/>
              </a:solidFill>
              <a:latin typeface="HG丸ｺﾞｼｯｸM-PRO" panose="020F0600000000000000" pitchFamily="50" charset="-128"/>
              <a:ea typeface="HG丸ｺﾞｼｯｸM-PRO" panose="020F0600000000000000" pitchFamily="50" charset="-128"/>
            </a:endParaRPr>
          </a:p>
          <a:p>
            <a:pPr>
              <a:buFontTx/>
              <a:buChar char="•"/>
            </a:pPr>
            <a:r>
              <a:rPr lang="en-US" altLang="ja-JP" sz="1000" i="1">
                <a:solidFill>
                  <a:schemeClr val="hlink"/>
                </a:solidFill>
                <a:latin typeface="HG丸ｺﾞｼｯｸM-PRO" panose="020F0600000000000000" pitchFamily="50" charset="-128"/>
                <a:ea typeface="HG丸ｺﾞｼｯｸM-PRO" panose="020F0600000000000000" pitchFamily="50" charset="-128"/>
              </a:rPr>
              <a:t>STEP3</a:t>
            </a:r>
            <a:r>
              <a:rPr lang="ja-JP" altLang="en-US" sz="1000" i="1">
                <a:solidFill>
                  <a:schemeClr val="hlink"/>
                </a:solidFill>
                <a:latin typeface="HG丸ｺﾞｼｯｸM-PRO" panose="020F0600000000000000" pitchFamily="50" charset="-128"/>
                <a:ea typeface="HG丸ｺﾞｼｯｸM-PRO" panose="020F0600000000000000" pitchFamily="50" charset="-128"/>
              </a:rPr>
              <a:t>で整理したＢＣＰ対応策のうち、長期的に取り組む対応策 の実施計画を作成してください。</a:t>
            </a:r>
          </a:p>
          <a:p>
            <a:pPr>
              <a:buFontTx/>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耐震補強などの</a:t>
            </a:r>
            <a:r>
              <a:rPr lang="ja-JP" altLang="en-US" sz="1000">
                <a:solidFill>
                  <a:schemeClr val="bg2"/>
                </a:solidFill>
                <a:ea typeface="HG丸ｺﾞｼｯｸM-PRO" panose="020F0600000000000000" pitchFamily="50" charset="-128"/>
              </a:rPr>
              <a:t>多額の費用を要する対応策は、事業所や店舗の移転・新築などの全社的な投資計画と一緒に検討することで、対策費用の最適化を図りましょう。</a:t>
            </a:r>
          </a:p>
          <a:p>
            <a:pPr>
              <a:buFontTx/>
              <a:buChar char="•"/>
            </a:pPr>
            <a:r>
              <a:rPr lang="ja-JP" altLang="en-US" sz="1000">
                <a:solidFill>
                  <a:schemeClr val="bg2"/>
                </a:solidFill>
                <a:ea typeface="HG丸ｺﾞｼｯｸM-PRO" panose="020F0600000000000000" pitchFamily="50" charset="-128"/>
              </a:rPr>
              <a:t>人命に係わる対応策は、優先的に取り組む必要があることを十分認識してください。</a:t>
            </a:r>
          </a:p>
        </p:txBody>
      </p:sp>
      <p:sp>
        <p:nvSpPr>
          <p:cNvPr id="74867" name="AutoShape 2163"/>
          <p:cNvSpPr>
            <a:spLocks noChangeArrowheads="1"/>
          </p:cNvSpPr>
          <p:nvPr/>
        </p:nvSpPr>
        <p:spPr bwMode="auto">
          <a:xfrm flipH="1">
            <a:off x="10599738" y="63500"/>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a:solidFill>
                <a:schemeClr val="bg2"/>
              </a:solidFill>
              <a:ea typeface="HG丸ｺﾞｼｯｸM-PRO" panose="020F0600000000000000" pitchFamily="50" charset="-128"/>
            </a:endParaRPr>
          </a:p>
        </p:txBody>
      </p:sp>
      <p:sp>
        <p:nvSpPr>
          <p:cNvPr id="74868" name="Text Box 2164"/>
          <p:cNvSpPr txBox="1">
            <a:spLocks noChangeArrowheads="1"/>
          </p:cNvSpPr>
          <p:nvPr/>
        </p:nvSpPr>
        <p:spPr bwMode="auto">
          <a:xfrm>
            <a:off x="107918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74869" name="AutoShape 2165"/>
          <p:cNvSpPr>
            <a:spLocks noChangeArrowheads="1"/>
          </p:cNvSpPr>
          <p:nvPr/>
        </p:nvSpPr>
        <p:spPr bwMode="auto">
          <a:xfrm flipH="1">
            <a:off x="11622088" y="60325"/>
            <a:ext cx="1042987"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870" name="AutoShape 2166"/>
          <p:cNvSpPr>
            <a:spLocks noChangeArrowheads="1"/>
          </p:cNvSpPr>
          <p:nvPr/>
        </p:nvSpPr>
        <p:spPr bwMode="auto">
          <a:xfrm flipH="1">
            <a:off x="95678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871" name="Text Box 2167"/>
          <p:cNvSpPr txBox="1">
            <a:spLocks noChangeArrowheads="1"/>
          </p:cNvSpPr>
          <p:nvPr/>
        </p:nvSpPr>
        <p:spPr bwMode="auto">
          <a:xfrm>
            <a:off x="98885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74872" name="Text Box 2168"/>
          <p:cNvSpPr txBox="1">
            <a:spLocks noChangeArrowheads="1"/>
          </p:cNvSpPr>
          <p:nvPr/>
        </p:nvSpPr>
        <p:spPr bwMode="auto">
          <a:xfrm>
            <a:off x="117760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accent2"/>
                </a:solidFill>
                <a:ea typeface="HG丸ｺﾞｼｯｸM-PRO" panose="020F0600000000000000" pitchFamily="50" charset="-128"/>
              </a:rPr>
              <a:t>ギャップを</a:t>
            </a:r>
          </a:p>
          <a:p>
            <a:pPr algn="ctr"/>
            <a:r>
              <a:rPr lang="ja-JP" altLang="en-US" sz="1000">
                <a:solidFill>
                  <a:schemeClr val="accent2"/>
                </a:solidFill>
                <a:ea typeface="HG丸ｺﾞｼｯｸM-PRO" panose="020F0600000000000000" pitchFamily="50" charset="-128"/>
              </a:rPr>
              <a:t>埋める！</a:t>
            </a:r>
          </a:p>
        </p:txBody>
      </p:sp>
      <p:sp>
        <p:nvSpPr>
          <p:cNvPr id="74873" name="Oval 2169"/>
          <p:cNvSpPr>
            <a:spLocks noChangeArrowheads="1"/>
          </p:cNvSpPr>
          <p:nvPr/>
        </p:nvSpPr>
        <p:spPr bwMode="auto">
          <a:xfrm>
            <a:off x="158750" y="212725"/>
            <a:ext cx="649288" cy="231775"/>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874" name="Text Box 2170"/>
          <p:cNvSpPr txBox="1">
            <a:spLocks noChangeArrowheads="1"/>
          </p:cNvSpPr>
          <p:nvPr/>
        </p:nvSpPr>
        <p:spPr bwMode="auto">
          <a:xfrm>
            <a:off x="971550" y="166688"/>
            <a:ext cx="3052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t>長期的なＢＣＰ対応策の実施計画立案</a:t>
            </a:r>
          </a:p>
        </p:txBody>
      </p:sp>
      <p:sp>
        <p:nvSpPr>
          <p:cNvPr id="74875" name="Text Box 2171"/>
          <p:cNvSpPr txBox="1">
            <a:spLocks noChangeArrowheads="1"/>
          </p:cNvSpPr>
          <p:nvPr/>
        </p:nvSpPr>
        <p:spPr bwMode="auto">
          <a:xfrm>
            <a:off x="157163" y="203200"/>
            <a:ext cx="7683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200"/>
              <a:t>STEP4</a:t>
            </a:r>
            <a:r>
              <a:rPr lang="ja-JP" altLang="en-US" sz="1200"/>
              <a:t>　</a:t>
            </a:r>
          </a:p>
        </p:txBody>
      </p:sp>
      <p:sp>
        <p:nvSpPr>
          <p:cNvPr id="75086" name="AutoShape 2382"/>
          <p:cNvSpPr>
            <a:spLocks noChangeArrowheads="1"/>
          </p:cNvSpPr>
          <p:nvPr/>
        </p:nvSpPr>
        <p:spPr bwMode="auto">
          <a:xfrm>
            <a:off x="8921750" y="2568575"/>
            <a:ext cx="2374900" cy="522288"/>
          </a:xfrm>
          <a:prstGeom prst="wedgeRectCallout">
            <a:avLst>
              <a:gd name="adj1" fmla="val -44852"/>
              <a:gd name="adj2" fmla="val 84648"/>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ea typeface="HG丸ｺﾞｼｯｸM-PRO" panose="020F0600000000000000" pitchFamily="50" charset="-128"/>
              </a:rPr>
              <a:t>ＢＣＰ対応に十分な費用を工面できない</a:t>
            </a:r>
          </a:p>
          <a:p>
            <a:r>
              <a:rPr lang="ja-JP" altLang="en-US" sz="900">
                <a:solidFill>
                  <a:srgbClr val="003300"/>
                </a:solidFill>
                <a:ea typeface="HG丸ｺﾞｼｯｸM-PRO" panose="020F0600000000000000" pitchFamily="50" charset="-128"/>
              </a:rPr>
              <a:t>場合には、費用をあまり必要としない対策から取り組みましょう。</a:t>
            </a:r>
          </a:p>
        </p:txBody>
      </p:sp>
      <p:sp>
        <p:nvSpPr>
          <p:cNvPr id="75089" name="AutoShape 2385"/>
          <p:cNvSpPr>
            <a:spLocks noChangeArrowheads="1"/>
          </p:cNvSpPr>
          <p:nvPr/>
        </p:nvSpPr>
        <p:spPr bwMode="auto">
          <a:xfrm>
            <a:off x="3663950" y="3902075"/>
            <a:ext cx="2519363" cy="576263"/>
          </a:xfrm>
          <a:prstGeom prst="wedgeRectCallout">
            <a:avLst>
              <a:gd name="adj1" fmla="val 33176"/>
              <a:gd name="adj2" fmla="val -81681"/>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sz="900">
                <a:solidFill>
                  <a:srgbClr val="003300"/>
                </a:solidFill>
                <a:ea typeface="HG丸ｺﾞｼｯｸM-PRO" panose="020F0600000000000000" pitchFamily="50" charset="-128"/>
              </a:rPr>
              <a:t>外部から資金調達する場合には、「ＢＣＰ取組み事例集」の</a:t>
            </a:r>
            <a:r>
              <a:rPr lang="en-US" altLang="ja-JP" sz="900">
                <a:solidFill>
                  <a:srgbClr val="003300"/>
                </a:solidFill>
                <a:ea typeface="HG丸ｺﾞｼｯｸM-PRO" panose="020F0600000000000000" pitchFamily="50" charset="-128"/>
              </a:rPr>
              <a:t>【</a:t>
            </a:r>
            <a:r>
              <a:rPr lang="ja-JP" altLang="en-US" sz="900">
                <a:solidFill>
                  <a:srgbClr val="003300"/>
                </a:solidFill>
                <a:ea typeface="HG丸ｺﾞｼｯｸM-PRO" panose="020F0600000000000000" pitchFamily="50" charset="-128"/>
              </a:rPr>
              <a:t>資料Ｂ 中小企業等に対する公的支援制度</a:t>
            </a:r>
            <a:r>
              <a:rPr lang="en-US" altLang="ja-JP" sz="900">
                <a:solidFill>
                  <a:srgbClr val="003300"/>
                </a:solidFill>
                <a:ea typeface="HG丸ｺﾞｼｯｸM-PRO" panose="020F0600000000000000" pitchFamily="50" charset="-128"/>
              </a:rPr>
              <a:t>】</a:t>
            </a:r>
            <a:r>
              <a:rPr lang="ja-JP" altLang="en-US" sz="900">
                <a:solidFill>
                  <a:srgbClr val="003300"/>
                </a:solidFill>
                <a:ea typeface="HG丸ｺﾞｼｯｸM-PRO" panose="020F0600000000000000" pitchFamily="50" charset="-128"/>
              </a:rPr>
              <a:t>も参考にしてください。</a:t>
            </a:r>
          </a:p>
        </p:txBody>
      </p:sp>
      <p:sp>
        <p:nvSpPr>
          <p:cNvPr id="75090" name="AutoShape 2386"/>
          <p:cNvSpPr>
            <a:spLocks noChangeArrowheads="1"/>
          </p:cNvSpPr>
          <p:nvPr/>
        </p:nvSpPr>
        <p:spPr bwMode="auto">
          <a:xfrm>
            <a:off x="496888" y="8963025"/>
            <a:ext cx="9504362" cy="500063"/>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5091" name="Line 2387"/>
          <p:cNvSpPr>
            <a:spLocks noChangeShapeType="1"/>
          </p:cNvSpPr>
          <p:nvPr/>
        </p:nvSpPr>
        <p:spPr bwMode="auto">
          <a:xfrm>
            <a:off x="581025" y="9023350"/>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5092" name="Text Box 2388"/>
          <p:cNvSpPr txBox="1">
            <a:spLocks noChangeArrowheads="1"/>
          </p:cNvSpPr>
          <p:nvPr/>
        </p:nvSpPr>
        <p:spPr bwMode="auto">
          <a:xfrm>
            <a:off x="784225" y="8904288"/>
            <a:ext cx="9217025"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ea typeface="HG丸ｺﾞｼｯｸM-PRO" panose="020F0600000000000000" pitchFamily="50" charset="-128"/>
              </a:rPr>
              <a:t>ここまでで、あなたの会社のＢＣＰとして、災害が起こる前までに実施すべき対応策が整理できました。ぜひ計画的にここに挙げた対応策を実施してください。</a:t>
            </a:r>
          </a:p>
          <a:p>
            <a:r>
              <a:rPr lang="ja-JP" altLang="en-US" sz="1000">
                <a:solidFill>
                  <a:srgbClr val="003300"/>
                </a:solidFill>
                <a:ea typeface="HG丸ｺﾞｼｯｸM-PRO" panose="020F0600000000000000" pitchFamily="50" charset="-128"/>
              </a:rPr>
              <a:t>次の「３</a:t>
            </a:r>
            <a:r>
              <a:rPr lang="en-US" altLang="ja-JP" sz="1000">
                <a:solidFill>
                  <a:srgbClr val="003300"/>
                </a:solidFill>
                <a:ea typeface="HG丸ｺﾞｼｯｸM-PRO" panose="020F0600000000000000" pitchFamily="50" charset="-128"/>
              </a:rPr>
              <a:t>.</a:t>
            </a:r>
            <a:r>
              <a:rPr lang="ja-JP" altLang="en-US" sz="1000">
                <a:solidFill>
                  <a:srgbClr val="003300"/>
                </a:solidFill>
                <a:ea typeface="HG丸ｺﾞｼｯｸM-PRO" panose="020F0600000000000000" pitchFamily="50" charset="-128"/>
              </a:rPr>
              <a:t>　事業継続対応」では、災害発生後にどのように対応するのかを整理し、中心となる担当責任者とその役割を明確にします。</a:t>
            </a:r>
          </a:p>
          <a:p>
            <a:r>
              <a:rPr lang="ja-JP" altLang="en-US" sz="1000">
                <a:solidFill>
                  <a:srgbClr val="003300"/>
                </a:solidFill>
                <a:ea typeface="HG丸ｺﾞｼｯｸM-PRO" panose="020F0600000000000000" pitchFamily="50" charset="-128"/>
              </a:rPr>
              <a:t>特に、人命の安全確保に必要な対応策については、より具体的に決定します。</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549" name="Group 749"/>
          <p:cNvGraphicFramePr>
            <a:graphicFrameLocks noGrp="1"/>
          </p:cNvGraphicFramePr>
          <p:nvPr/>
        </p:nvGraphicFramePr>
        <p:xfrm>
          <a:off x="485775" y="3406775"/>
          <a:ext cx="10739438" cy="4826000"/>
        </p:xfrm>
        <a:graphic>
          <a:graphicData uri="http://schemas.openxmlformats.org/drawingml/2006/table">
            <a:tbl>
              <a:tblPr/>
              <a:tblGrid>
                <a:gridCol w="1954213">
                  <a:extLst>
                    <a:ext uri="{9D8B030D-6E8A-4147-A177-3AD203B41FA5}">
                      <a16:colId xmlns:a16="http://schemas.microsoft.com/office/drawing/2014/main" val="626908486"/>
                    </a:ext>
                  </a:extLst>
                </a:gridCol>
                <a:gridCol w="1368425">
                  <a:extLst>
                    <a:ext uri="{9D8B030D-6E8A-4147-A177-3AD203B41FA5}">
                      <a16:colId xmlns:a16="http://schemas.microsoft.com/office/drawing/2014/main" val="412033351"/>
                    </a:ext>
                  </a:extLst>
                </a:gridCol>
                <a:gridCol w="4105275">
                  <a:extLst>
                    <a:ext uri="{9D8B030D-6E8A-4147-A177-3AD203B41FA5}">
                      <a16:colId xmlns:a16="http://schemas.microsoft.com/office/drawing/2014/main" val="1104973476"/>
                    </a:ext>
                  </a:extLst>
                </a:gridCol>
                <a:gridCol w="1150937">
                  <a:extLst>
                    <a:ext uri="{9D8B030D-6E8A-4147-A177-3AD203B41FA5}">
                      <a16:colId xmlns:a16="http://schemas.microsoft.com/office/drawing/2014/main" val="3809363776"/>
                    </a:ext>
                  </a:extLst>
                </a:gridCol>
                <a:gridCol w="1081088">
                  <a:extLst>
                    <a:ext uri="{9D8B030D-6E8A-4147-A177-3AD203B41FA5}">
                      <a16:colId xmlns:a16="http://schemas.microsoft.com/office/drawing/2014/main" val="171854398"/>
                    </a:ext>
                  </a:extLst>
                </a:gridCol>
                <a:gridCol w="1079500">
                  <a:extLst>
                    <a:ext uri="{9D8B030D-6E8A-4147-A177-3AD203B41FA5}">
                      <a16:colId xmlns:a16="http://schemas.microsoft.com/office/drawing/2014/main" val="2508005263"/>
                    </a:ext>
                  </a:extLst>
                </a:gridCol>
              </a:tblGrid>
              <a:tr h="180975">
                <a:tc rowSpan="1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避難誘導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2448709"/>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3910552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909992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9568462"/>
                  </a:ext>
                </a:extLst>
              </a:tr>
              <a:tr h="44926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7523634"/>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3728024"/>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6508900"/>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1978370"/>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0897551"/>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総務課長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主任</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7001607"/>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4412432"/>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重要業務の再開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29747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・業務再開、各種取引先への連絡・調整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4542896"/>
                  </a:ext>
                </a:extLst>
              </a:tr>
            </a:tbl>
          </a:graphicData>
        </a:graphic>
      </p:graphicFrame>
      <p:sp>
        <p:nvSpPr>
          <p:cNvPr id="76944" name="Text Box 144"/>
          <p:cNvSpPr txBox="1">
            <a:spLocks noChangeArrowheads="1"/>
          </p:cNvSpPr>
          <p:nvPr/>
        </p:nvSpPr>
        <p:spPr bwMode="auto">
          <a:xfrm>
            <a:off x="44450" y="57150"/>
            <a:ext cx="3187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S創英角ｺﾞｼｯｸUB" panose="020B0900000000000000" pitchFamily="50" charset="-128"/>
                <a:ea typeface="HGS創英角ｺﾞｼｯｸUB" panose="020B0900000000000000" pitchFamily="50" charset="-128"/>
              </a:rPr>
              <a:t>３．事業継続対応</a:t>
            </a:r>
          </a:p>
        </p:txBody>
      </p:sp>
      <p:sp>
        <p:nvSpPr>
          <p:cNvPr id="76947" name="Text Box 147"/>
          <p:cNvSpPr txBox="1">
            <a:spLocks noChangeArrowheads="1"/>
          </p:cNvSpPr>
          <p:nvPr/>
        </p:nvSpPr>
        <p:spPr bwMode="auto">
          <a:xfrm>
            <a:off x="741363" y="2039938"/>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HG丸ｺﾞｼｯｸM-PRO" panose="020F0600000000000000" pitchFamily="50" charset="-128"/>
                <a:ea typeface="HG丸ｺﾞｼｯｸM-PRO" panose="020F0600000000000000" pitchFamily="50" charset="-128"/>
              </a:rPr>
              <a:t>【</a:t>
            </a:r>
            <a:r>
              <a:rPr lang="ja-JP" altLang="en-US" sz="1200">
                <a:latin typeface="HG丸ｺﾞｼｯｸM-PRO" panose="020F0600000000000000" pitchFamily="50" charset="-128"/>
                <a:ea typeface="HG丸ｺﾞｼｯｸM-PRO" panose="020F0600000000000000" pitchFamily="50" charset="-128"/>
              </a:rPr>
              <a:t>ＢＣＰ対応と体制一覧</a:t>
            </a:r>
            <a:r>
              <a:rPr lang="en-US" altLang="ja-JP" sz="1200">
                <a:latin typeface="HG丸ｺﾞｼｯｸM-PRO" panose="020F0600000000000000" pitchFamily="50" charset="-128"/>
                <a:ea typeface="HG丸ｺﾞｼｯｸM-PRO" panose="020F0600000000000000" pitchFamily="50" charset="-128"/>
              </a:rPr>
              <a:t>】</a:t>
            </a:r>
          </a:p>
        </p:txBody>
      </p:sp>
      <p:graphicFrame>
        <p:nvGraphicFramePr>
          <p:cNvPr id="77563" name="Group 763"/>
          <p:cNvGraphicFramePr>
            <a:graphicFrameLocks noGrp="1"/>
          </p:cNvGraphicFramePr>
          <p:nvPr/>
        </p:nvGraphicFramePr>
        <p:xfrm>
          <a:off x="485775" y="8520113"/>
          <a:ext cx="8578850" cy="384175"/>
        </p:xfrm>
        <a:graphic>
          <a:graphicData uri="http://schemas.openxmlformats.org/drawingml/2006/table">
            <a:tbl>
              <a:tblPr/>
              <a:tblGrid>
                <a:gridCol w="1954213">
                  <a:extLst>
                    <a:ext uri="{9D8B030D-6E8A-4147-A177-3AD203B41FA5}">
                      <a16:colId xmlns:a16="http://schemas.microsoft.com/office/drawing/2014/main" val="1795096167"/>
                    </a:ext>
                  </a:extLst>
                </a:gridCol>
                <a:gridCol w="1368425">
                  <a:extLst>
                    <a:ext uri="{9D8B030D-6E8A-4147-A177-3AD203B41FA5}">
                      <a16:colId xmlns:a16="http://schemas.microsoft.com/office/drawing/2014/main" val="2043409040"/>
                    </a:ext>
                  </a:extLst>
                </a:gridCol>
                <a:gridCol w="4105275">
                  <a:extLst>
                    <a:ext uri="{9D8B030D-6E8A-4147-A177-3AD203B41FA5}">
                      <a16:colId xmlns:a16="http://schemas.microsoft.com/office/drawing/2014/main" val="725121080"/>
                    </a:ext>
                  </a:extLst>
                </a:gridCol>
                <a:gridCol w="1150937">
                  <a:extLst>
                    <a:ext uri="{9D8B030D-6E8A-4147-A177-3AD203B41FA5}">
                      <a16:colId xmlns:a16="http://schemas.microsoft.com/office/drawing/2014/main" val="160741548"/>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・決められたルール（従業員携帯カードに記載）</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1415952"/>
                  </a:ext>
                </a:extLst>
              </a:tr>
            </a:tbl>
          </a:graphicData>
        </a:graphic>
      </p:graphicFrame>
      <p:graphicFrame>
        <p:nvGraphicFramePr>
          <p:cNvPr id="77565" name="Group 765"/>
          <p:cNvGraphicFramePr>
            <a:graphicFrameLocks noGrp="1"/>
          </p:cNvGraphicFramePr>
          <p:nvPr/>
        </p:nvGraphicFramePr>
        <p:xfrm>
          <a:off x="485775" y="1416050"/>
          <a:ext cx="5843588" cy="503238"/>
        </p:xfrm>
        <a:graphic>
          <a:graphicData uri="http://schemas.openxmlformats.org/drawingml/2006/table">
            <a:tbl>
              <a:tblPr/>
              <a:tblGrid>
                <a:gridCol w="2333625">
                  <a:extLst>
                    <a:ext uri="{9D8B030D-6E8A-4147-A177-3AD203B41FA5}">
                      <a16:colId xmlns:a16="http://schemas.microsoft.com/office/drawing/2014/main" val="2661215351"/>
                    </a:ext>
                  </a:extLst>
                </a:gridCol>
                <a:gridCol w="3509963">
                  <a:extLst>
                    <a:ext uri="{9D8B030D-6E8A-4147-A177-3AD203B41FA5}">
                      <a16:colId xmlns:a16="http://schemas.microsoft.com/office/drawing/2014/main" val="2222162376"/>
                    </a:ext>
                  </a:extLst>
                </a:gridCol>
              </a:tblGrid>
              <a:tr h="503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愛知県内で「震度５強」以上の地震が発生した時、あるいはその他、社長が必要と判断した場合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09598194"/>
                  </a:ext>
                </a:extLst>
              </a:tr>
            </a:tbl>
          </a:graphicData>
        </a:graphic>
      </p:graphicFrame>
      <p:graphicFrame>
        <p:nvGraphicFramePr>
          <p:cNvPr id="77409" name="Group 609"/>
          <p:cNvGraphicFramePr>
            <a:graphicFrameLocks noGrp="1"/>
          </p:cNvGraphicFramePr>
          <p:nvPr/>
        </p:nvGraphicFramePr>
        <p:xfrm>
          <a:off x="485775" y="2295525"/>
          <a:ext cx="11830050" cy="963613"/>
        </p:xfrm>
        <a:graphic>
          <a:graphicData uri="http://schemas.openxmlformats.org/drawingml/2006/table">
            <a:tbl>
              <a:tblPr/>
              <a:tblGrid>
                <a:gridCol w="1954213">
                  <a:extLst>
                    <a:ext uri="{9D8B030D-6E8A-4147-A177-3AD203B41FA5}">
                      <a16:colId xmlns:a16="http://schemas.microsoft.com/office/drawing/2014/main" val="6138243"/>
                    </a:ext>
                  </a:extLst>
                </a:gridCol>
                <a:gridCol w="1368425">
                  <a:extLst>
                    <a:ext uri="{9D8B030D-6E8A-4147-A177-3AD203B41FA5}">
                      <a16:colId xmlns:a16="http://schemas.microsoft.com/office/drawing/2014/main" val="1782699320"/>
                    </a:ext>
                  </a:extLst>
                </a:gridCol>
                <a:gridCol w="4105275">
                  <a:extLst>
                    <a:ext uri="{9D8B030D-6E8A-4147-A177-3AD203B41FA5}">
                      <a16:colId xmlns:a16="http://schemas.microsoft.com/office/drawing/2014/main" val="841033497"/>
                    </a:ext>
                  </a:extLst>
                </a:gridCol>
                <a:gridCol w="1150937">
                  <a:extLst>
                    <a:ext uri="{9D8B030D-6E8A-4147-A177-3AD203B41FA5}">
                      <a16:colId xmlns:a16="http://schemas.microsoft.com/office/drawing/2014/main" val="809007561"/>
                    </a:ext>
                  </a:extLst>
                </a:gridCol>
                <a:gridCol w="1081088">
                  <a:extLst>
                    <a:ext uri="{9D8B030D-6E8A-4147-A177-3AD203B41FA5}">
                      <a16:colId xmlns:a16="http://schemas.microsoft.com/office/drawing/2014/main" val="165978163"/>
                    </a:ext>
                  </a:extLst>
                </a:gridCol>
                <a:gridCol w="1079500">
                  <a:extLst>
                    <a:ext uri="{9D8B030D-6E8A-4147-A177-3AD203B41FA5}">
                      <a16:colId xmlns:a16="http://schemas.microsoft.com/office/drawing/2014/main" val="4193720389"/>
                    </a:ext>
                  </a:extLst>
                </a:gridCol>
                <a:gridCol w="1090612">
                  <a:extLst>
                    <a:ext uri="{9D8B030D-6E8A-4147-A177-3AD203B41FA5}">
                      <a16:colId xmlns:a16="http://schemas.microsoft.com/office/drawing/2014/main" val="3192075345"/>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4790578"/>
                  </a:ext>
                </a:extLst>
              </a:tr>
              <a:tr h="2286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90753154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・ＢＣＰ対応拠点の立ち上げ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社長（本店長）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管理本部長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5004546"/>
                  </a:ext>
                </a:extLst>
              </a:tr>
            </a:tbl>
          </a:graphicData>
        </a:graphic>
      </p:graphicFrame>
      <p:sp>
        <p:nvSpPr>
          <p:cNvPr id="77112" name="AutoShape 312"/>
          <p:cNvSpPr>
            <a:spLocks noChangeArrowheads="1"/>
          </p:cNvSpPr>
          <p:nvPr/>
        </p:nvSpPr>
        <p:spPr bwMode="auto">
          <a:xfrm>
            <a:off x="5824538" y="536733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3" name="AutoShape 313"/>
          <p:cNvSpPr>
            <a:spLocks noChangeArrowheads="1"/>
          </p:cNvSpPr>
          <p:nvPr/>
        </p:nvSpPr>
        <p:spPr bwMode="auto">
          <a:xfrm>
            <a:off x="5824538" y="6037263"/>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4" name="AutoShape 314"/>
          <p:cNvSpPr>
            <a:spLocks noChangeArrowheads="1"/>
          </p:cNvSpPr>
          <p:nvPr/>
        </p:nvSpPr>
        <p:spPr bwMode="auto">
          <a:xfrm>
            <a:off x="5824538" y="7108825"/>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5" name="Oval 315"/>
          <p:cNvSpPr>
            <a:spLocks noChangeArrowheads="1"/>
          </p:cNvSpPr>
          <p:nvPr/>
        </p:nvSpPr>
        <p:spPr bwMode="auto">
          <a:xfrm>
            <a:off x="933450" y="758348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6" name="AutoShape 316"/>
          <p:cNvSpPr>
            <a:spLocks noChangeArrowheads="1"/>
          </p:cNvSpPr>
          <p:nvPr/>
        </p:nvSpPr>
        <p:spPr bwMode="auto">
          <a:xfrm rot="237933">
            <a:off x="835025" y="349250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7" name="Text Box 317"/>
          <p:cNvSpPr txBox="1">
            <a:spLocks noChangeArrowheads="1"/>
          </p:cNvSpPr>
          <p:nvPr/>
        </p:nvSpPr>
        <p:spPr bwMode="auto">
          <a:xfrm>
            <a:off x="788988" y="3538538"/>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ea typeface="HG丸ｺﾞｼｯｸM-PRO" panose="020F0600000000000000" pitchFamily="50" charset="-128"/>
              </a:rPr>
              <a:t>（災害発生）</a:t>
            </a:r>
          </a:p>
          <a:p>
            <a:pPr algn="ctr"/>
            <a:r>
              <a:rPr lang="ja-JP" altLang="en-US" sz="1200" b="1">
                <a:latin typeface="HG丸ｺﾞｼｯｸM-PRO" panose="020F0600000000000000" pitchFamily="50" charset="-128"/>
                <a:ea typeface="HG丸ｺﾞｼｯｸM-PRO" panose="020F0600000000000000" pitchFamily="50" charset="-128"/>
              </a:rPr>
              <a:t>ＢＣＰ発動！</a:t>
            </a:r>
          </a:p>
        </p:txBody>
      </p:sp>
      <p:sp>
        <p:nvSpPr>
          <p:cNvPr id="77118" name="Text Box 318"/>
          <p:cNvSpPr txBox="1">
            <a:spLocks noChangeArrowheads="1"/>
          </p:cNvSpPr>
          <p:nvPr/>
        </p:nvSpPr>
        <p:spPr bwMode="auto">
          <a:xfrm>
            <a:off x="817563" y="7602538"/>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ea typeface="HG丸ｺﾞｼｯｸM-PRO" panose="020F0600000000000000" pitchFamily="50" charset="-128"/>
              </a:rPr>
              <a:t>平時業務</a:t>
            </a:r>
          </a:p>
          <a:p>
            <a:pPr algn="ctr"/>
            <a:r>
              <a:rPr lang="ja-JP" altLang="en-US" sz="1200" b="1">
                <a:ea typeface="HG丸ｺﾞｼｯｸM-PRO" panose="020F0600000000000000" pitchFamily="50" charset="-128"/>
              </a:rPr>
              <a:t>（営業再開）</a:t>
            </a:r>
          </a:p>
        </p:txBody>
      </p:sp>
      <p:sp>
        <p:nvSpPr>
          <p:cNvPr id="77119" name="AutoShape 319"/>
          <p:cNvSpPr>
            <a:spLocks noChangeArrowheads="1"/>
          </p:cNvSpPr>
          <p:nvPr/>
        </p:nvSpPr>
        <p:spPr bwMode="auto">
          <a:xfrm>
            <a:off x="1231900" y="4040188"/>
            <a:ext cx="301625" cy="3543300"/>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21" name="AutoShape 321"/>
          <p:cNvSpPr>
            <a:spLocks noChangeArrowheads="1"/>
          </p:cNvSpPr>
          <p:nvPr/>
        </p:nvSpPr>
        <p:spPr bwMode="auto">
          <a:xfrm rot="5400000">
            <a:off x="925512" y="6748463"/>
            <a:ext cx="2670175" cy="215900"/>
          </a:xfrm>
          <a:prstGeom prst="homePlate">
            <a:avLst>
              <a:gd name="adj" fmla="val 107415"/>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復旧活動</a:t>
            </a:r>
          </a:p>
        </p:txBody>
      </p:sp>
      <p:sp>
        <p:nvSpPr>
          <p:cNvPr id="77122" name="AutoShape 322"/>
          <p:cNvSpPr>
            <a:spLocks noChangeArrowheads="1"/>
          </p:cNvSpPr>
          <p:nvPr/>
        </p:nvSpPr>
        <p:spPr bwMode="auto">
          <a:xfrm rot="5400000">
            <a:off x="1108075" y="4451350"/>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初動対応</a:t>
            </a:r>
          </a:p>
        </p:txBody>
      </p:sp>
      <p:sp>
        <p:nvSpPr>
          <p:cNvPr id="77124" name="Text Box 324"/>
          <p:cNvSpPr txBox="1">
            <a:spLocks noChangeArrowheads="1"/>
          </p:cNvSpPr>
          <p:nvPr/>
        </p:nvSpPr>
        <p:spPr bwMode="auto">
          <a:xfrm>
            <a:off x="495300" y="9326563"/>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14</a:t>
            </a:r>
          </a:p>
        </p:txBody>
      </p:sp>
      <p:sp>
        <p:nvSpPr>
          <p:cNvPr id="77125" name="AutoShape 325"/>
          <p:cNvSpPr>
            <a:spLocks noChangeArrowheads="1"/>
          </p:cNvSpPr>
          <p:nvPr/>
        </p:nvSpPr>
        <p:spPr bwMode="auto">
          <a:xfrm>
            <a:off x="5824538" y="4286250"/>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27" name="Text Box 327"/>
          <p:cNvSpPr txBox="1">
            <a:spLocks noChangeArrowheads="1"/>
          </p:cNvSpPr>
          <p:nvPr/>
        </p:nvSpPr>
        <p:spPr bwMode="auto">
          <a:xfrm>
            <a:off x="423863" y="627063"/>
            <a:ext cx="12025312"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rgbClr val="808080"/>
                </a:solidFill>
                <a:latin typeface="HG丸ｺﾞｼｯｸM-PRO" panose="020F0600000000000000" pitchFamily="50" charset="-128"/>
                <a:ea typeface="HG丸ｺﾞｼｯｸM-PRO" panose="020F0600000000000000" pitchFamily="50" charset="-128"/>
              </a:rPr>
              <a:t>-</a:t>
            </a:r>
            <a:r>
              <a:rPr lang="ja-JP" altLang="en-US" sz="1200">
                <a:solidFill>
                  <a:srgbClr val="808080"/>
                </a:solidFill>
                <a:latin typeface="HG丸ｺﾞｼｯｸM-PRO" panose="020F0600000000000000" pitchFamily="50" charset="-128"/>
                <a:ea typeface="HG丸ｺﾞｼｯｸM-PRO" panose="020F0600000000000000" pitchFamily="50" charset="-128"/>
              </a:rPr>
              <a:t>ポイント</a:t>
            </a:r>
            <a:r>
              <a:rPr lang="en-US" altLang="ja-JP" sz="1200">
                <a:solidFill>
                  <a:srgbClr val="808080"/>
                </a:solidFill>
                <a:latin typeface="HG丸ｺﾞｼｯｸM-PRO" panose="020F0600000000000000" pitchFamily="50" charset="-128"/>
                <a:ea typeface="HG丸ｺﾞｼｯｸM-PRO" panose="020F0600000000000000" pitchFamily="50" charset="-128"/>
              </a:rPr>
              <a:t>-</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被災後、事業を継続または早期に復旧させるには、どのような場合に、どのような対応を行うのかをあらかじめ決めておくことが重要です。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また、各対応の担当責任者とその代理を決めておくことも重要です。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ＢＣＰの発動基準、対応体制については、全従業員に周知するよう努めてください。</a:t>
            </a:r>
          </a:p>
        </p:txBody>
      </p:sp>
      <p:sp>
        <p:nvSpPr>
          <p:cNvPr id="77128" name="Text Box 328"/>
          <p:cNvSpPr txBox="1">
            <a:spLocks noChangeArrowheads="1"/>
          </p:cNvSpPr>
          <p:nvPr/>
        </p:nvSpPr>
        <p:spPr bwMode="auto">
          <a:xfrm>
            <a:off x="8777288" y="839788"/>
            <a:ext cx="3960812"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i="1">
                <a:solidFill>
                  <a:schemeClr val="hlink"/>
                </a:solidFill>
                <a:ea typeface="HG丸ｺﾞｼｯｸM-PRO" panose="020F0600000000000000" pitchFamily="50" charset="-128"/>
              </a:rPr>
              <a:t>※</a:t>
            </a:r>
            <a:r>
              <a:rPr lang="ja-JP" altLang="en-US" sz="1000"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sp>
        <p:nvSpPr>
          <p:cNvPr id="77566" name="AutoShape 766"/>
          <p:cNvSpPr>
            <a:spLocks noChangeArrowheads="1"/>
          </p:cNvSpPr>
          <p:nvPr/>
        </p:nvSpPr>
        <p:spPr bwMode="auto">
          <a:xfrm>
            <a:off x="9929813" y="1633538"/>
            <a:ext cx="2060575" cy="574675"/>
          </a:xfrm>
          <a:prstGeom prst="wedgeRectCallout">
            <a:avLst>
              <a:gd name="adj1" fmla="val 3773"/>
              <a:gd name="adj2" fmla="val 85912"/>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ea typeface="HG丸ｺﾞｼｯｸM-PRO" panose="020F0600000000000000" pitchFamily="50" charset="-128"/>
              </a:rPr>
              <a:t>担当責任者が不在の場合もありますので、第二順位（及び第三順位）の担当者も決めておきましょう。</a:t>
            </a:r>
          </a:p>
        </p:txBody>
      </p:sp>
      <p:sp>
        <p:nvSpPr>
          <p:cNvPr id="77567" name="AutoShape 767"/>
          <p:cNvSpPr>
            <a:spLocks noChangeArrowheads="1"/>
          </p:cNvSpPr>
          <p:nvPr/>
        </p:nvSpPr>
        <p:spPr bwMode="auto">
          <a:xfrm>
            <a:off x="207963" y="4152900"/>
            <a:ext cx="1079500" cy="647700"/>
          </a:xfrm>
          <a:prstGeom prst="wedgeRectCallout">
            <a:avLst>
              <a:gd name="adj1" fmla="val 37500"/>
              <a:gd name="adj2" fmla="val -77940"/>
            </a:avLst>
          </a:prstGeom>
          <a:solidFill>
            <a:srgbClr val="E5FFB7"/>
          </a:solidFill>
          <a:ln w="9525">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r>
              <a:rPr lang="ja-JP" altLang="en-US" sz="900">
                <a:solidFill>
                  <a:srgbClr val="003300"/>
                </a:solidFill>
                <a:latin typeface="HG丸ｺﾞｼｯｸM-PRO" panose="020F0600000000000000" pitchFamily="50" charset="-128"/>
                <a:ea typeface="HG丸ｺﾞｼｯｸM-PRO" panose="020F0600000000000000" pitchFamily="50" charset="-128"/>
              </a:rPr>
              <a:t>「震度</a:t>
            </a:r>
            <a:r>
              <a:rPr lang="en-US" altLang="ja-JP" sz="900">
                <a:solidFill>
                  <a:srgbClr val="003300"/>
                </a:solidFill>
                <a:latin typeface="HG丸ｺﾞｼｯｸM-PRO" panose="020F0600000000000000" pitchFamily="50" charset="-128"/>
                <a:ea typeface="HG丸ｺﾞｼｯｸM-PRO" panose="020F0600000000000000" pitchFamily="50" charset="-128"/>
              </a:rPr>
              <a:t>5</a:t>
            </a:r>
            <a:r>
              <a:rPr lang="ja-JP" altLang="en-US" sz="900">
                <a:solidFill>
                  <a:srgbClr val="003300"/>
                </a:solidFill>
                <a:latin typeface="HG丸ｺﾞｼｯｸM-PRO" panose="020F0600000000000000" pitchFamily="50" charset="-128"/>
                <a:ea typeface="HG丸ｺﾞｼｯｸM-PRO" panose="020F0600000000000000" pitchFamily="50" charset="-128"/>
              </a:rPr>
              <a:t>強以上で発動する」など、発動基準を決めておきましょう。</a:t>
            </a:r>
          </a:p>
        </p:txBody>
      </p:sp>
      <p:sp>
        <p:nvSpPr>
          <p:cNvPr id="77660" name="AutoShape 860"/>
          <p:cNvSpPr>
            <a:spLocks noChangeArrowheads="1"/>
          </p:cNvSpPr>
          <p:nvPr/>
        </p:nvSpPr>
        <p:spPr bwMode="auto">
          <a:xfrm>
            <a:off x="5105400" y="9067800"/>
            <a:ext cx="7200900" cy="193675"/>
          </a:xfrm>
          <a:prstGeom prst="roundRect">
            <a:avLst>
              <a:gd name="adj" fmla="val 16667"/>
            </a:avLst>
          </a:prstGeom>
          <a:solidFill>
            <a:srgbClr val="CCFF66"/>
          </a:solidFill>
          <a:ln w="6350">
            <a:solidFill>
              <a:srgbClr val="00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661" name="Text Box 861"/>
          <p:cNvSpPr txBox="1">
            <a:spLocks noChangeArrowheads="1"/>
          </p:cNvSpPr>
          <p:nvPr/>
        </p:nvSpPr>
        <p:spPr bwMode="auto">
          <a:xfrm>
            <a:off x="5410200" y="9020175"/>
            <a:ext cx="711200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1000">
                <a:solidFill>
                  <a:srgbClr val="003300"/>
                </a:solidFill>
                <a:latin typeface="HG丸ｺﾞｼｯｸM-PRO" panose="020F0600000000000000" pitchFamily="50" charset="-128"/>
                <a:ea typeface="HG丸ｺﾞｼｯｸM-PRO" panose="020F0600000000000000" pitchFamily="50" charset="-128"/>
              </a:rPr>
              <a:t>ここで決めたＢＣＰ対応を従業員に定着させるための方策を、次の「４</a:t>
            </a:r>
            <a:r>
              <a:rPr lang="en-US" altLang="ja-JP" sz="1000">
                <a:solidFill>
                  <a:srgbClr val="003300"/>
                </a:solidFill>
                <a:latin typeface="HG丸ｺﾞｼｯｸM-PRO" panose="020F0600000000000000" pitchFamily="50" charset="-128"/>
                <a:ea typeface="HG丸ｺﾞｼｯｸM-PRO" panose="020F0600000000000000" pitchFamily="50" charset="-128"/>
              </a:rPr>
              <a:t>.</a:t>
            </a:r>
            <a:r>
              <a:rPr lang="ja-JP" altLang="en-US" sz="1000">
                <a:solidFill>
                  <a:srgbClr val="003300"/>
                </a:solidFill>
                <a:latin typeface="HG丸ｺﾞｼｯｸM-PRO" panose="020F0600000000000000" pitchFamily="50" charset="-128"/>
                <a:ea typeface="HG丸ｺﾞｼｯｸM-PRO" panose="020F0600000000000000" pitchFamily="50" charset="-128"/>
              </a:rPr>
              <a:t>　教育・訓練計画」で検討します。</a:t>
            </a:r>
          </a:p>
        </p:txBody>
      </p:sp>
      <p:sp>
        <p:nvSpPr>
          <p:cNvPr id="77662" name="Line 862"/>
          <p:cNvSpPr>
            <a:spLocks noChangeShapeType="1"/>
          </p:cNvSpPr>
          <p:nvPr/>
        </p:nvSpPr>
        <p:spPr bwMode="auto">
          <a:xfrm>
            <a:off x="5176838" y="9164638"/>
            <a:ext cx="215900" cy="0"/>
          </a:xfrm>
          <a:prstGeom prst="line">
            <a:avLst/>
          </a:prstGeom>
          <a:noFill/>
          <a:ln w="28575" cap="rnd">
            <a:solidFill>
              <a:srgbClr val="00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62" name="Rectangle 258"/>
          <p:cNvSpPr>
            <a:spLocks noChangeArrowheads="1"/>
          </p:cNvSpPr>
          <p:nvPr/>
        </p:nvSpPr>
        <p:spPr bwMode="auto">
          <a:xfrm>
            <a:off x="260350" y="177800"/>
            <a:ext cx="3332163" cy="277813"/>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2706" name="Text Box 2"/>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a:p>
        </p:txBody>
      </p:sp>
      <p:sp>
        <p:nvSpPr>
          <p:cNvPr id="72707" name="Rectangle 3"/>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［１］初期動作</a:t>
            </a:r>
          </a:p>
          <a:p>
            <a:pPr>
              <a:spcBef>
                <a:spcPct val="10000"/>
              </a:spcBef>
            </a:pPr>
            <a:endParaRPr lang="ja-JP" altLang="en-US" sz="600"/>
          </a:p>
          <a:p>
            <a:pPr>
              <a:spcBef>
                <a:spcPct val="10000"/>
              </a:spcBef>
            </a:pPr>
            <a:endParaRPr lang="en-US" altLang="ja-JP" sz="600"/>
          </a:p>
        </p:txBody>
      </p:sp>
      <p:sp>
        <p:nvSpPr>
          <p:cNvPr id="72708" name="Rectangle 4"/>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［２］行動要領</a:t>
            </a:r>
          </a:p>
          <a:p>
            <a:pPr>
              <a:spcBef>
                <a:spcPct val="10000"/>
              </a:spcBef>
            </a:pPr>
            <a:endParaRPr lang="ja-JP" altLang="en-US" sz="600"/>
          </a:p>
          <a:p>
            <a:pPr>
              <a:spcBef>
                <a:spcPct val="10000"/>
              </a:spcBef>
            </a:pPr>
            <a:endParaRPr lang="en-US" altLang="ja-JP" sz="600"/>
          </a:p>
        </p:txBody>
      </p:sp>
      <p:sp>
        <p:nvSpPr>
          <p:cNvPr id="72709" name="Rectangle 5"/>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a:ea typeface="HG丸ｺﾞｼｯｸM-PRO" panose="020F0600000000000000" pitchFamily="50" charset="-128"/>
              </a:rPr>
              <a:t>従業員携帯カード</a:t>
            </a:r>
          </a:p>
          <a:p>
            <a:pPr algn="ctr">
              <a:lnSpc>
                <a:spcPct val="85000"/>
              </a:lnSpc>
            </a:pPr>
            <a:endParaRPr lang="ja-JP" altLang="en-US">
              <a:ea typeface="HG丸ｺﾞｼｯｸM-PRO" panose="020F0600000000000000" pitchFamily="50" charset="-128"/>
            </a:endParaRPr>
          </a:p>
          <a:p>
            <a:pPr algn="ctr"/>
            <a:r>
              <a:rPr lang="ja-JP" altLang="en-US" sz="1600" b="1" i="1">
                <a:solidFill>
                  <a:srgbClr val="800000"/>
                </a:solidFill>
                <a:ea typeface="ＭＳ Ｐ明朝" panose="02020600040205080304" pitchFamily="18" charset="-128"/>
              </a:rPr>
              <a:t>株式会社○○スーパー</a:t>
            </a:r>
          </a:p>
          <a:p>
            <a:pPr algn="ctr"/>
            <a:r>
              <a:rPr lang="ja-JP" altLang="en-US" sz="1600" b="1" i="1">
                <a:solidFill>
                  <a:srgbClr val="800000"/>
                </a:solidFill>
                <a:ea typeface="ＭＳ Ｐ明朝" panose="02020600040205080304" pitchFamily="18" charset="-128"/>
              </a:rPr>
              <a:t>＊＊　一郎</a:t>
            </a:r>
          </a:p>
          <a:p>
            <a:pPr algn="ctr">
              <a:lnSpc>
                <a:spcPct val="85000"/>
              </a:lnSpc>
            </a:pPr>
            <a:endParaRPr lang="ja-JP" altLang="en-US" sz="1600">
              <a:ea typeface="ＭＳ Ｐ明朝" panose="02020600040205080304" pitchFamily="18" charset="-128"/>
            </a:endParaRPr>
          </a:p>
          <a:p>
            <a:pPr algn="ctr">
              <a:lnSpc>
                <a:spcPct val="85000"/>
              </a:lnSpc>
            </a:pPr>
            <a:endParaRPr lang="ja-JP" altLang="en-US" sz="1600" b="1">
              <a:solidFill>
                <a:srgbClr val="800000"/>
              </a:solidFill>
              <a:ea typeface="ＭＳ Ｐ明朝" panose="02020600040205080304" pitchFamily="18" charset="-128"/>
            </a:endParaRPr>
          </a:p>
          <a:p>
            <a:pPr algn="ctr">
              <a:lnSpc>
                <a:spcPct val="85000"/>
              </a:lnSpc>
            </a:pPr>
            <a:endParaRPr lang="en-US" altLang="ja-JP" sz="600">
              <a:ea typeface="HG丸ｺﾞｼｯｸM-PRO" panose="020F0600000000000000" pitchFamily="50" charset="-128"/>
            </a:endParaRPr>
          </a:p>
        </p:txBody>
      </p:sp>
      <p:sp>
        <p:nvSpPr>
          <p:cNvPr id="72710" name="Rectangle 6"/>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［５］安否報告ルール</a:t>
            </a:r>
          </a:p>
          <a:p>
            <a:pPr>
              <a:spcBef>
                <a:spcPct val="10000"/>
              </a:spcBef>
            </a:pPr>
            <a:endParaRPr lang="ja-JP" altLang="en-US" sz="600"/>
          </a:p>
          <a:p>
            <a:pPr>
              <a:spcBef>
                <a:spcPct val="10000"/>
              </a:spcBef>
            </a:pPr>
            <a:endParaRPr lang="en-US" altLang="ja-JP" sz="600"/>
          </a:p>
        </p:txBody>
      </p:sp>
      <p:sp>
        <p:nvSpPr>
          <p:cNvPr id="72711" name="Rectangle 7"/>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［５－１］店舗への連絡方法</a:t>
            </a:r>
            <a:endParaRPr lang="ja-JP" altLang="en-US" sz="1600"/>
          </a:p>
          <a:p>
            <a:pPr>
              <a:spcBef>
                <a:spcPct val="10000"/>
              </a:spcBef>
            </a:pPr>
            <a:endParaRPr lang="ja-JP" altLang="en-US" sz="600"/>
          </a:p>
          <a:p>
            <a:pPr>
              <a:spcBef>
                <a:spcPct val="10000"/>
              </a:spcBef>
            </a:pPr>
            <a:endParaRPr lang="en-US" altLang="ja-JP" sz="600"/>
          </a:p>
        </p:txBody>
      </p:sp>
      <p:sp>
        <p:nvSpPr>
          <p:cNvPr id="72712" name="Rectangle 8"/>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［５－２］家族への連絡方法</a:t>
            </a:r>
            <a:endParaRPr lang="ja-JP" altLang="en-US" sz="600"/>
          </a:p>
          <a:p>
            <a:pPr>
              <a:spcBef>
                <a:spcPct val="10000"/>
              </a:spcBef>
            </a:pPr>
            <a:endParaRPr lang="en-US" altLang="ja-JP" sz="600"/>
          </a:p>
        </p:txBody>
      </p:sp>
      <p:sp>
        <p:nvSpPr>
          <p:cNvPr id="72713" name="Rectangle 9"/>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［５－３］ＮＴＴ災害伝言ダイヤル　</a:t>
            </a:r>
            <a:r>
              <a:rPr lang="ja-JP" altLang="en-US" sz="1000" b="1"/>
              <a:t>１７１</a:t>
            </a:r>
          </a:p>
          <a:p>
            <a:pPr>
              <a:spcBef>
                <a:spcPct val="10000"/>
              </a:spcBef>
            </a:pPr>
            <a:endParaRPr lang="ja-JP" altLang="en-US" sz="600"/>
          </a:p>
          <a:p>
            <a:pPr>
              <a:spcBef>
                <a:spcPct val="10000"/>
              </a:spcBef>
            </a:pPr>
            <a:endParaRPr lang="en-US" altLang="ja-JP" sz="600"/>
          </a:p>
        </p:txBody>
      </p:sp>
      <p:sp>
        <p:nvSpPr>
          <p:cNvPr id="72714" name="Rectangle 10"/>
          <p:cNvSpPr>
            <a:spLocks noChangeArrowheads="1"/>
          </p:cNvSpPr>
          <p:nvPr/>
        </p:nvSpPr>
        <p:spPr bwMode="auto">
          <a:xfrm>
            <a:off x="4889500" y="73199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［５－４］携帯電話「災害伝言板サービス」</a:t>
            </a:r>
            <a:endParaRPr lang="ja-JP" altLang="en-US" sz="600"/>
          </a:p>
        </p:txBody>
      </p:sp>
      <p:sp>
        <p:nvSpPr>
          <p:cNvPr id="72715" name="Rectangle 11"/>
          <p:cNvSpPr>
            <a:spLocks noChangeArrowheads="1"/>
          </p:cNvSpPr>
          <p:nvPr/>
        </p:nvSpPr>
        <p:spPr bwMode="auto">
          <a:xfrm>
            <a:off x="7948613" y="731996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endParaRPr lang="en-US" altLang="ja-JP" sz="1000"/>
          </a:p>
          <a:p>
            <a:pPr>
              <a:spcBef>
                <a:spcPct val="10000"/>
              </a:spcBef>
            </a:pPr>
            <a:endParaRPr lang="en-US" altLang="ja-JP" sz="600"/>
          </a:p>
          <a:p>
            <a:pPr>
              <a:spcBef>
                <a:spcPct val="10000"/>
              </a:spcBef>
            </a:pPr>
            <a:endParaRPr lang="en-US" altLang="ja-JP" sz="600"/>
          </a:p>
        </p:txBody>
      </p:sp>
      <p:sp>
        <p:nvSpPr>
          <p:cNvPr id="72716" name="AutoShape 1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机の下に入るなどして身を守る</a:t>
            </a:r>
          </a:p>
          <a:p>
            <a:pPr>
              <a:lnSpc>
                <a:spcPct val="90000"/>
              </a:lnSpc>
              <a:spcAft>
                <a:spcPct val="20000"/>
              </a:spcAft>
              <a:buFontTx/>
              <a:buAutoNum type="circleNumDbPlain"/>
            </a:pPr>
            <a:r>
              <a:rPr lang="ja-JP" altLang="en-US" sz="700"/>
              <a:t>揺れがおさまったら火元を確認</a:t>
            </a:r>
          </a:p>
          <a:p>
            <a:pPr>
              <a:lnSpc>
                <a:spcPct val="90000"/>
              </a:lnSpc>
              <a:spcAft>
                <a:spcPct val="20000"/>
              </a:spcAft>
              <a:buFontTx/>
              <a:buAutoNum type="circleNumDbPlain"/>
            </a:pPr>
            <a:r>
              <a:rPr lang="ja-JP" altLang="en-US" sz="700"/>
              <a:t>出口を確保</a:t>
            </a:r>
          </a:p>
          <a:p>
            <a:pPr>
              <a:lnSpc>
                <a:spcPct val="90000"/>
              </a:lnSpc>
              <a:spcAft>
                <a:spcPct val="20000"/>
              </a:spcAft>
              <a:buFontTx/>
              <a:buAutoNum type="circleNumDbPlain"/>
            </a:pPr>
            <a:r>
              <a:rPr lang="ja-JP" altLang="en-US" sz="700"/>
              <a:t>靴を履き、非常持出品を用意</a:t>
            </a:r>
          </a:p>
          <a:p>
            <a:pPr>
              <a:lnSpc>
                <a:spcPct val="90000"/>
              </a:lnSpc>
              <a:spcAft>
                <a:spcPct val="20000"/>
              </a:spcAft>
              <a:buFontTx/>
              <a:buAutoNum type="circleNumDbPlain"/>
            </a:pPr>
            <a:r>
              <a:rPr lang="ja-JP" altLang="en-US" sz="700"/>
              <a:t>消火活動・救助活動に協力</a:t>
            </a:r>
          </a:p>
        </p:txBody>
      </p:sp>
      <p:sp>
        <p:nvSpPr>
          <p:cNvPr id="72717" name="AutoShape 1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カバンなどで頭を保護し、落下部から離れる</a:t>
            </a:r>
          </a:p>
          <a:p>
            <a:pPr>
              <a:lnSpc>
                <a:spcPct val="90000"/>
              </a:lnSpc>
              <a:spcAft>
                <a:spcPct val="20000"/>
              </a:spcAft>
              <a:buFontTx/>
              <a:buAutoNum type="circleNumDbPlain"/>
            </a:pPr>
            <a:r>
              <a:rPr lang="ja-JP" altLang="en-US" sz="700"/>
              <a:t>ブロック塀や門柱等のそばには近寄らない</a:t>
            </a:r>
          </a:p>
          <a:p>
            <a:pPr>
              <a:lnSpc>
                <a:spcPct val="90000"/>
              </a:lnSpc>
              <a:spcAft>
                <a:spcPct val="20000"/>
              </a:spcAft>
              <a:buFontTx/>
              <a:buAutoNum type="circleNumDbPlain"/>
            </a:pPr>
            <a:r>
              <a:rPr lang="ja-JP" altLang="en-US" sz="700"/>
              <a:t>運転中の場合、自動車での避難はしない。放置する場合はキーをつけたままロックはしないこと</a:t>
            </a:r>
          </a:p>
        </p:txBody>
      </p:sp>
      <p:sp>
        <p:nvSpPr>
          <p:cNvPr id="72718"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72719" name="Rectangle 15"/>
          <p:cNvSpPr>
            <a:spLocks noChangeArrowheads="1"/>
          </p:cNvSpPr>
          <p:nvPr/>
        </p:nvSpPr>
        <p:spPr bwMode="auto">
          <a:xfrm>
            <a:off x="2043113" y="1751013"/>
            <a:ext cx="381000" cy="157162"/>
          </a:xfrm>
          <a:prstGeom prst="rect">
            <a:avLst/>
          </a:prstGeom>
          <a:solidFill>
            <a:schemeClr val="bg1"/>
          </a:solidFill>
          <a:ln w="12700"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屋内</a:t>
            </a:r>
          </a:p>
        </p:txBody>
      </p:sp>
      <p:sp>
        <p:nvSpPr>
          <p:cNvPr id="72720" name="Rectangle 16"/>
          <p:cNvSpPr>
            <a:spLocks noChangeArrowheads="1"/>
          </p:cNvSpPr>
          <p:nvPr/>
        </p:nvSpPr>
        <p:spPr bwMode="auto">
          <a:xfrm>
            <a:off x="3340100" y="1751013"/>
            <a:ext cx="381000" cy="157162"/>
          </a:xfrm>
          <a:prstGeom prst="rect">
            <a:avLst/>
          </a:prstGeom>
          <a:solidFill>
            <a:schemeClr val="bg1"/>
          </a:solidFill>
          <a:ln w="12700"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屋外</a:t>
            </a:r>
          </a:p>
        </p:txBody>
      </p:sp>
      <p:cxnSp>
        <p:nvCxnSpPr>
          <p:cNvPr id="72721" name="AutoShape 17"/>
          <p:cNvCxnSpPr>
            <a:cxnSpLocks noChangeShapeType="1"/>
            <a:stCxn id="72716" idx="2"/>
            <a:endCxn id="72718"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2722" name="AutoShape 18"/>
          <p:cNvCxnSpPr>
            <a:cxnSpLocks noChangeShapeType="1"/>
            <a:stCxn id="72717" idx="2"/>
            <a:endCxn id="72718"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2723" name="AutoShape 1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72724" name="AutoShape 2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72725" name="AutoShape 21"/>
          <p:cNvSpPr>
            <a:spLocks noChangeArrowheads="1"/>
          </p:cNvSpPr>
          <p:nvPr/>
        </p:nvSpPr>
        <p:spPr bwMode="auto">
          <a:xfrm>
            <a:off x="4967288" y="2552700"/>
            <a:ext cx="1433512"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85000"/>
              </a:lnSpc>
              <a:spcAft>
                <a:spcPct val="10000"/>
              </a:spcAft>
              <a:buFontTx/>
              <a:buChar char="•"/>
            </a:pPr>
            <a:r>
              <a:rPr lang="ja-JP" altLang="en-US" sz="800"/>
              <a:t>あらかじめ定めた初動対応の実施</a:t>
            </a:r>
          </a:p>
          <a:p>
            <a:pPr>
              <a:lnSpc>
                <a:spcPct val="85000"/>
              </a:lnSpc>
              <a:spcAft>
                <a:spcPct val="10000"/>
              </a:spcAft>
              <a:buFontTx/>
              <a:buChar char="•"/>
            </a:pPr>
            <a:r>
              <a:rPr lang="ja-JP" altLang="en-US" sz="800"/>
              <a:t>自分の周辺の機器の</a:t>
            </a:r>
          </a:p>
          <a:p>
            <a:pPr>
              <a:lnSpc>
                <a:spcPct val="85000"/>
              </a:lnSpc>
              <a:spcAft>
                <a:spcPct val="10000"/>
              </a:spcAft>
            </a:pPr>
            <a:r>
              <a:rPr lang="ja-JP" altLang="en-US" sz="800"/>
              <a:t>   電源を</a:t>
            </a:r>
            <a:r>
              <a:rPr lang="en-US" altLang="ja-JP" sz="800"/>
              <a:t>OFF</a:t>
            </a:r>
          </a:p>
          <a:p>
            <a:pPr>
              <a:lnSpc>
                <a:spcPct val="85000"/>
              </a:lnSpc>
              <a:spcAft>
                <a:spcPct val="10000"/>
              </a:spcAft>
              <a:buFontTx/>
              <a:buChar char="•"/>
            </a:pPr>
            <a:r>
              <a:rPr lang="ja-JP" altLang="en-US" sz="800"/>
              <a:t>指示に従い避難</a:t>
            </a:r>
          </a:p>
        </p:txBody>
      </p:sp>
      <p:sp>
        <p:nvSpPr>
          <p:cNvPr id="72726" name="Rectangle 22"/>
          <p:cNvSpPr>
            <a:spLocks noChangeArrowheads="1"/>
          </p:cNvSpPr>
          <p:nvPr/>
        </p:nvSpPr>
        <p:spPr bwMode="auto">
          <a:xfrm>
            <a:off x="5046663" y="5664200"/>
            <a:ext cx="2781300" cy="1546225"/>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900" b="1"/>
              <a:t>　　店長に連絡する</a:t>
            </a:r>
            <a:r>
              <a:rPr lang="ja-JP" altLang="en-US" sz="800"/>
              <a:t>（店長は対策本部へ連絡）</a:t>
            </a:r>
            <a:endParaRPr lang="ja-JP" altLang="en-US" sz="500"/>
          </a:p>
        </p:txBody>
      </p:sp>
      <p:graphicFrame>
        <p:nvGraphicFramePr>
          <p:cNvPr id="73050" name="Group 346"/>
          <p:cNvGraphicFramePr>
            <a:graphicFrameLocks noGrp="1"/>
          </p:cNvGraphicFramePr>
          <p:nvPr/>
        </p:nvGraphicFramePr>
        <p:xfrm>
          <a:off x="5391150" y="5872163"/>
          <a:ext cx="2068513" cy="431800"/>
        </p:xfrm>
        <a:graphic>
          <a:graphicData uri="http://schemas.openxmlformats.org/drawingml/2006/table">
            <a:tbl>
              <a:tblPr/>
              <a:tblGrid>
                <a:gridCol w="657225">
                  <a:extLst>
                    <a:ext uri="{9D8B030D-6E8A-4147-A177-3AD203B41FA5}">
                      <a16:colId xmlns:a16="http://schemas.microsoft.com/office/drawing/2014/main" val="2014585866"/>
                    </a:ext>
                  </a:extLst>
                </a:gridCol>
                <a:gridCol w="1411288">
                  <a:extLst>
                    <a:ext uri="{9D8B030D-6E8A-4147-A177-3AD203B41FA5}">
                      <a16:colId xmlns:a16="http://schemas.microsoft.com/office/drawing/2014/main" val="1397318580"/>
                    </a:ext>
                  </a:extLst>
                </a:gridCol>
              </a:tblGrid>
              <a:tr h="1603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04850890"/>
                  </a:ext>
                </a:extLst>
              </a:tr>
              <a:tr h="1349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41941547"/>
                  </a:ext>
                </a:extLst>
              </a:tr>
              <a:tr h="1365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10652606"/>
                  </a:ext>
                </a:extLst>
              </a:tr>
            </a:tbl>
          </a:graphicData>
        </a:graphic>
      </p:graphicFrame>
      <p:sp>
        <p:nvSpPr>
          <p:cNvPr id="72741" name="Text Box 37"/>
          <p:cNvSpPr txBox="1">
            <a:spLocks noChangeArrowheads="1"/>
          </p:cNvSpPr>
          <p:nvPr/>
        </p:nvSpPr>
        <p:spPr bwMode="auto">
          <a:xfrm>
            <a:off x="5291138" y="6362700"/>
            <a:ext cx="22955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a:t>2.</a:t>
            </a:r>
            <a:r>
              <a:rPr lang="ja-JP" altLang="en-US" sz="800"/>
              <a:t>店長に連絡がつかない場合は対策本部へ直接連絡</a:t>
            </a:r>
          </a:p>
        </p:txBody>
      </p:sp>
      <p:graphicFrame>
        <p:nvGraphicFramePr>
          <p:cNvPr id="73054" name="Group 350"/>
          <p:cNvGraphicFramePr>
            <a:graphicFrameLocks noGrp="1"/>
          </p:cNvGraphicFramePr>
          <p:nvPr/>
        </p:nvGraphicFramePr>
        <p:xfrm>
          <a:off x="5392738" y="6507163"/>
          <a:ext cx="2073275" cy="442912"/>
        </p:xfrm>
        <a:graphic>
          <a:graphicData uri="http://schemas.openxmlformats.org/drawingml/2006/table">
            <a:tbl>
              <a:tblPr/>
              <a:tblGrid>
                <a:gridCol w="654050">
                  <a:extLst>
                    <a:ext uri="{9D8B030D-6E8A-4147-A177-3AD203B41FA5}">
                      <a16:colId xmlns:a16="http://schemas.microsoft.com/office/drawing/2014/main" val="172397259"/>
                    </a:ext>
                  </a:extLst>
                </a:gridCol>
                <a:gridCol w="1419225">
                  <a:extLst>
                    <a:ext uri="{9D8B030D-6E8A-4147-A177-3AD203B41FA5}">
                      <a16:colId xmlns:a16="http://schemas.microsoft.com/office/drawing/2014/main" val="2892458681"/>
                    </a:ext>
                  </a:extLst>
                </a:gridCol>
              </a:tblGrid>
              <a:tr h="1539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7770189"/>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74594602"/>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47627850"/>
                  </a:ext>
                </a:extLst>
              </a:tr>
            </a:tbl>
          </a:graphicData>
        </a:graphic>
      </p:graphicFrame>
      <p:graphicFrame>
        <p:nvGraphicFramePr>
          <p:cNvPr id="73030" name="Group 326"/>
          <p:cNvGraphicFramePr>
            <a:graphicFrameLocks noGrp="1"/>
          </p:cNvGraphicFramePr>
          <p:nvPr/>
        </p:nvGraphicFramePr>
        <p:xfrm>
          <a:off x="8029575" y="5662613"/>
          <a:ext cx="2819400" cy="1270000"/>
        </p:xfrm>
        <a:graphic>
          <a:graphicData uri="http://schemas.openxmlformats.org/drawingml/2006/table">
            <a:tbl>
              <a:tblPr/>
              <a:tblGrid>
                <a:gridCol w="831850">
                  <a:extLst>
                    <a:ext uri="{9D8B030D-6E8A-4147-A177-3AD203B41FA5}">
                      <a16:colId xmlns:a16="http://schemas.microsoft.com/office/drawing/2014/main" val="3445198321"/>
                    </a:ext>
                  </a:extLst>
                </a:gridCol>
                <a:gridCol w="1987550">
                  <a:extLst>
                    <a:ext uri="{9D8B030D-6E8A-4147-A177-3AD203B41FA5}">
                      <a16:colId xmlns:a16="http://schemas.microsoft.com/office/drawing/2014/main" val="3255418302"/>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671909245"/>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50804999"/>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　愛</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5232754"/>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5768559"/>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21552951"/>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52402798"/>
                  </a:ext>
                </a:extLst>
              </a:tr>
            </a:tbl>
          </a:graphicData>
        </a:graphic>
      </p:graphicFrame>
      <p:sp>
        <p:nvSpPr>
          <p:cNvPr id="72776" name="Text Box 72"/>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日頃から災害時の連絡方法について家族と確認しておきましょう。</a:t>
            </a:r>
          </a:p>
          <a:p>
            <a:pPr algn="ctr"/>
            <a:r>
              <a:rPr lang="en-US" altLang="ja-JP" sz="700"/>
              <a:t>NTT</a:t>
            </a:r>
            <a:r>
              <a:rPr lang="ja-JP" altLang="en-US" sz="700"/>
              <a:t>災害用伝言ダイヤル１７１や携帯電話の伝言板サービスを活用しましょう。</a:t>
            </a:r>
          </a:p>
        </p:txBody>
      </p:sp>
      <p:graphicFrame>
        <p:nvGraphicFramePr>
          <p:cNvPr id="73037" name="Group 333"/>
          <p:cNvGraphicFramePr>
            <a:graphicFrameLocks noGrp="1"/>
          </p:cNvGraphicFramePr>
          <p:nvPr/>
        </p:nvGraphicFramePr>
        <p:xfrm>
          <a:off x="8029575" y="6791325"/>
          <a:ext cx="2819400" cy="169863"/>
        </p:xfrm>
        <a:graphic>
          <a:graphicData uri="http://schemas.openxmlformats.org/drawingml/2006/table">
            <a:tbl>
              <a:tblPr/>
              <a:tblGrid>
                <a:gridCol w="820738">
                  <a:extLst>
                    <a:ext uri="{9D8B030D-6E8A-4147-A177-3AD203B41FA5}">
                      <a16:colId xmlns:a16="http://schemas.microsoft.com/office/drawing/2014/main" val="912512665"/>
                    </a:ext>
                  </a:extLst>
                </a:gridCol>
                <a:gridCol w="1998662">
                  <a:extLst>
                    <a:ext uri="{9D8B030D-6E8A-4147-A177-3AD203B41FA5}">
                      <a16:colId xmlns:a16="http://schemas.microsoft.com/office/drawing/2014/main" val="1097896052"/>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rPr>
                        <a:t>○×</a:t>
                      </a:r>
                      <a:r>
                        <a:rPr kumimoji="1" lang="ja-JP" altLang="en-US" sz="900" b="1" i="1"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rPr>
                        <a:t>小学校</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40474173"/>
                  </a:ext>
                </a:extLst>
              </a:tr>
            </a:tbl>
          </a:graphicData>
        </a:graphic>
      </p:graphicFrame>
      <p:sp>
        <p:nvSpPr>
          <p:cNvPr id="72785" name="Rectangle 81"/>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spcBef>
                <a:spcPct val="10000"/>
              </a:spcBef>
            </a:pPr>
            <a:endParaRPr lang="ja-JP" altLang="en-US" sz="600"/>
          </a:p>
          <a:p>
            <a:pPr>
              <a:spcBef>
                <a:spcPct val="10000"/>
              </a:spcBef>
            </a:pPr>
            <a:endParaRPr lang="en-US" altLang="ja-JP" sz="600"/>
          </a:p>
        </p:txBody>
      </p:sp>
      <p:sp>
        <p:nvSpPr>
          <p:cNvPr id="72786" name="Rectangle 82"/>
          <p:cNvSpPr>
            <a:spLocks noChangeArrowheads="1"/>
          </p:cNvSpPr>
          <p:nvPr/>
        </p:nvSpPr>
        <p:spPr bwMode="auto">
          <a:xfrm>
            <a:off x="4889500" y="337661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spcBef>
                <a:spcPct val="10000"/>
              </a:spcBef>
            </a:pPr>
            <a:endParaRPr lang="ja-JP" altLang="en-US" sz="600"/>
          </a:p>
          <a:p>
            <a:pPr>
              <a:spcBef>
                <a:spcPct val="10000"/>
              </a:spcBef>
            </a:pPr>
            <a:endParaRPr lang="en-US" altLang="ja-JP" sz="600"/>
          </a:p>
        </p:txBody>
      </p:sp>
      <p:sp>
        <p:nvSpPr>
          <p:cNvPr id="72787" name="Rectangle 83"/>
          <p:cNvSpPr>
            <a:spLocks noChangeArrowheads="1"/>
          </p:cNvSpPr>
          <p:nvPr/>
        </p:nvSpPr>
        <p:spPr bwMode="auto">
          <a:xfrm>
            <a:off x="7948613" y="337661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［４］東海地震に関する情報</a:t>
            </a:r>
          </a:p>
          <a:p>
            <a:pPr>
              <a:spcBef>
                <a:spcPct val="10000"/>
              </a:spcBef>
            </a:pPr>
            <a:endParaRPr lang="ja-JP" altLang="en-US" sz="600"/>
          </a:p>
          <a:p>
            <a:pPr>
              <a:spcBef>
                <a:spcPct val="10000"/>
              </a:spcBef>
            </a:pPr>
            <a:endParaRPr lang="en-US" altLang="ja-JP" sz="600"/>
          </a:p>
        </p:txBody>
      </p:sp>
      <p:graphicFrame>
        <p:nvGraphicFramePr>
          <p:cNvPr id="73007" name="Group 303"/>
          <p:cNvGraphicFramePr>
            <a:graphicFrameLocks noGrp="1"/>
          </p:cNvGraphicFramePr>
          <p:nvPr/>
        </p:nvGraphicFramePr>
        <p:xfrm>
          <a:off x="1901825" y="3667125"/>
          <a:ext cx="2873375" cy="1574800"/>
        </p:xfrm>
        <a:graphic>
          <a:graphicData uri="http://schemas.openxmlformats.org/drawingml/2006/table">
            <a:tbl>
              <a:tblPr/>
              <a:tblGrid>
                <a:gridCol w="690563">
                  <a:extLst>
                    <a:ext uri="{9D8B030D-6E8A-4147-A177-3AD203B41FA5}">
                      <a16:colId xmlns:a16="http://schemas.microsoft.com/office/drawing/2014/main" val="1438352272"/>
                    </a:ext>
                  </a:extLst>
                </a:gridCol>
                <a:gridCol w="2182812">
                  <a:extLst>
                    <a:ext uri="{9D8B030D-6E8A-4147-A177-3AD203B41FA5}">
                      <a16:colId xmlns:a16="http://schemas.microsoft.com/office/drawing/2014/main" val="641561152"/>
                    </a:ext>
                  </a:extLst>
                </a:gridCol>
              </a:tblGrid>
              <a:tr h="2333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一郎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19994346"/>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名古屋市○○９－９９９９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0017710"/>
                  </a:ext>
                </a:extLst>
              </a:tr>
              <a:tr h="2270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2704200"/>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１９</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年</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月</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07290456"/>
                  </a:ext>
                </a:extLst>
              </a:tr>
              <a:tr h="198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77957632"/>
                  </a:ext>
                </a:extLst>
              </a:tr>
              <a:tr h="2301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57977596"/>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本店駐車場</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45960993"/>
                  </a:ext>
                </a:extLst>
              </a:tr>
            </a:tbl>
          </a:graphicData>
        </a:graphic>
      </p:graphicFrame>
      <p:grpSp>
        <p:nvGrpSpPr>
          <p:cNvPr id="72814" name="Group 110"/>
          <p:cNvGrpSpPr>
            <a:grpSpLocks/>
          </p:cNvGrpSpPr>
          <p:nvPr/>
        </p:nvGrpSpPr>
        <p:grpSpPr bwMode="auto">
          <a:xfrm>
            <a:off x="8239125" y="3722688"/>
            <a:ext cx="2417763" cy="303212"/>
            <a:chOff x="475" y="2549"/>
            <a:chExt cx="1523" cy="191"/>
          </a:xfrm>
        </p:grpSpPr>
        <p:sp>
          <p:nvSpPr>
            <p:cNvPr id="72815" name="Rectangle 111"/>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72816" name="Rectangle 112"/>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観測情報</a:t>
              </a:r>
            </a:p>
          </p:txBody>
        </p:sp>
      </p:grpSp>
      <p:grpSp>
        <p:nvGrpSpPr>
          <p:cNvPr id="72817" name="Group 113"/>
          <p:cNvGrpSpPr>
            <a:grpSpLocks/>
          </p:cNvGrpSpPr>
          <p:nvPr/>
        </p:nvGrpSpPr>
        <p:grpSpPr bwMode="auto">
          <a:xfrm>
            <a:off x="8239125" y="4152900"/>
            <a:ext cx="2417763" cy="303213"/>
            <a:chOff x="475" y="2830"/>
            <a:chExt cx="1523" cy="191"/>
          </a:xfrm>
        </p:grpSpPr>
        <p:sp>
          <p:nvSpPr>
            <p:cNvPr id="72818" name="Rectangle 114"/>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東海地震の前兆現象の可能性が高まったと認められた場合に発表される</a:t>
              </a:r>
            </a:p>
          </p:txBody>
        </p:sp>
        <p:sp>
          <p:nvSpPr>
            <p:cNvPr id="72819" name="Rectangle 115"/>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t>東海地震</a:t>
              </a:r>
            </a:p>
            <a:p>
              <a:pPr algn="ctr">
                <a:lnSpc>
                  <a:spcPct val="85000"/>
                </a:lnSpc>
              </a:pPr>
              <a:r>
                <a:rPr lang="ja-JP" altLang="en-US" sz="800" b="1"/>
                <a:t>注意情報</a:t>
              </a:r>
            </a:p>
          </p:txBody>
        </p:sp>
      </p:grpSp>
      <p:cxnSp>
        <p:nvCxnSpPr>
          <p:cNvPr id="72820" name="AutoShape 116"/>
          <p:cNvCxnSpPr>
            <a:cxnSpLocks noChangeShapeType="1"/>
            <a:stCxn id="72816" idx="2"/>
            <a:endCxn id="72819"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2821" name="AutoShape 117"/>
          <p:cNvCxnSpPr>
            <a:cxnSpLocks noChangeShapeType="1"/>
            <a:stCxn id="72819" idx="2"/>
            <a:endCxn id="72934"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2822" name="Text Box 118"/>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学校の児童、要援護者等の帰宅</a:t>
            </a:r>
          </a:p>
          <a:p>
            <a:pPr>
              <a:lnSpc>
                <a:spcPct val="85000"/>
              </a:lnSpc>
              <a:buSzPct val="90000"/>
              <a:buFontTx/>
              <a:buChar char="•"/>
            </a:pPr>
            <a:r>
              <a:rPr lang="ja-JP" altLang="en-US" sz="600"/>
              <a:t>旅行等の自粛</a:t>
            </a:r>
          </a:p>
          <a:p>
            <a:pPr>
              <a:lnSpc>
                <a:spcPct val="85000"/>
              </a:lnSpc>
              <a:buSzPct val="90000"/>
              <a:buFontTx/>
              <a:buChar char="•"/>
            </a:pPr>
            <a:r>
              <a:rPr lang="ja-JP" altLang="en-US" sz="600"/>
              <a:t>物資等の手配準備　　　　等</a:t>
            </a:r>
          </a:p>
        </p:txBody>
      </p:sp>
      <p:graphicFrame>
        <p:nvGraphicFramePr>
          <p:cNvPr id="72957" name="Group 253"/>
          <p:cNvGraphicFramePr>
            <a:graphicFrameLocks noGrp="1"/>
          </p:cNvGraphicFramePr>
          <p:nvPr/>
        </p:nvGraphicFramePr>
        <p:xfrm>
          <a:off x="5000625" y="3663950"/>
          <a:ext cx="2876550" cy="1590675"/>
        </p:xfrm>
        <a:graphic>
          <a:graphicData uri="http://schemas.openxmlformats.org/drawingml/2006/table">
            <a:tbl>
              <a:tblPr/>
              <a:tblGrid>
                <a:gridCol w="769938">
                  <a:extLst>
                    <a:ext uri="{9D8B030D-6E8A-4147-A177-3AD203B41FA5}">
                      <a16:colId xmlns:a16="http://schemas.microsoft.com/office/drawing/2014/main" val="4000703394"/>
                    </a:ext>
                  </a:extLst>
                </a:gridCol>
                <a:gridCol w="2106612">
                  <a:extLst>
                    <a:ext uri="{9D8B030D-6E8A-4147-A177-3AD203B41FA5}">
                      <a16:colId xmlns:a16="http://schemas.microsoft.com/office/drawing/2014/main" val="2971620795"/>
                    </a:ext>
                  </a:extLst>
                </a:gridCol>
              </a:tblGrid>
              <a:tr h="325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冷蔵庫メーカー</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　</a:t>
                      </a:r>
                    </a:p>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89745315"/>
                  </a:ext>
                </a:extLst>
              </a:tr>
              <a:tr h="3190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仕入先</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B</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社　○○氏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43373940"/>
                  </a:ext>
                </a:extLst>
              </a:tr>
              <a:tr h="3127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5224130"/>
                  </a:ext>
                </a:extLst>
              </a:tr>
              <a:tr h="3175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商工会議所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30498936"/>
                  </a:ext>
                </a:extLst>
              </a:tr>
              <a:tr h="3159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運送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51432225"/>
                  </a:ext>
                </a:extLst>
              </a:tr>
            </a:tbl>
          </a:graphicData>
        </a:graphic>
      </p:graphicFrame>
      <p:sp>
        <p:nvSpPr>
          <p:cNvPr id="72844"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72845" name="Text Box 141"/>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メニューを選択</a:t>
            </a:r>
          </a:p>
        </p:txBody>
      </p:sp>
      <p:sp>
        <p:nvSpPr>
          <p:cNvPr id="72846"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１</a:t>
            </a:r>
          </a:p>
        </p:txBody>
      </p:sp>
      <p:sp>
        <p:nvSpPr>
          <p:cNvPr id="72847"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２</a:t>
            </a:r>
          </a:p>
        </p:txBody>
      </p:sp>
      <p:sp>
        <p:nvSpPr>
          <p:cNvPr id="72848"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72849"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録音</a:t>
            </a:r>
          </a:p>
          <a:p>
            <a:pPr algn="ctr">
              <a:lnSpc>
                <a:spcPct val="85000"/>
              </a:lnSpc>
            </a:pPr>
            <a:r>
              <a:rPr lang="ja-JP" altLang="en-US" sz="700" b="1">
                <a:solidFill>
                  <a:schemeClr val="bg1"/>
                </a:solidFill>
                <a:ea typeface="HG丸ｺﾞｼｯｸM-PRO" panose="020F0600000000000000" pitchFamily="50" charset="-128"/>
              </a:rPr>
              <a:t>（</a:t>
            </a:r>
            <a:r>
              <a:rPr lang="en-US" altLang="ja-JP" sz="700" b="1">
                <a:solidFill>
                  <a:schemeClr val="bg1"/>
                </a:solidFill>
                <a:ea typeface="HG丸ｺﾞｼｯｸM-PRO" panose="020F0600000000000000" pitchFamily="50" charset="-128"/>
              </a:rPr>
              <a:t>30</a:t>
            </a:r>
            <a:r>
              <a:rPr lang="ja-JP" altLang="en-US" sz="700" b="1">
                <a:solidFill>
                  <a:schemeClr val="bg1"/>
                </a:solidFill>
                <a:ea typeface="HG丸ｺﾞｼｯｸM-PRO" panose="020F0600000000000000" pitchFamily="50" charset="-128"/>
              </a:rPr>
              <a:t>秒以内）</a:t>
            </a:r>
          </a:p>
        </p:txBody>
      </p:sp>
      <p:sp>
        <p:nvSpPr>
          <p:cNvPr id="72850"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再生</a:t>
            </a:r>
          </a:p>
        </p:txBody>
      </p:sp>
      <p:sp>
        <p:nvSpPr>
          <p:cNvPr id="72851"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2"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3"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4"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5"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6"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7"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8"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9" name="Text Box 155"/>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原則として、</a:t>
            </a:r>
            <a:r>
              <a:rPr lang="en-US" altLang="ja-JP" sz="700"/>
              <a:t>Web</a:t>
            </a:r>
            <a:r>
              <a:rPr lang="ja-JP" altLang="en-US" sz="700"/>
              <a:t>１７１も災害用伝言ダイヤルと同時提供されます。</a:t>
            </a:r>
          </a:p>
        </p:txBody>
      </p:sp>
      <p:graphicFrame>
        <p:nvGraphicFramePr>
          <p:cNvPr id="72954" name="Group 250"/>
          <p:cNvGraphicFramePr>
            <a:graphicFrameLocks noGrp="1"/>
          </p:cNvGraphicFramePr>
          <p:nvPr/>
        </p:nvGraphicFramePr>
        <p:xfrm>
          <a:off x="5167313" y="7580313"/>
          <a:ext cx="5613400" cy="1593850"/>
        </p:xfrm>
        <a:graphic>
          <a:graphicData uri="http://schemas.openxmlformats.org/drawingml/2006/table">
            <a:tbl>
              <a:tblPr/>
              <a:tblGrid>
                <a:gridCol w="358775">
                  <a:extLst>
                    <a:ext uri="{9D8B030D-6E8A-4147-A177-3AD203B41FA5}">
                      <a16:colId xmlns:a16="http://schemas.microsoft.com/office/drawing/2014/main" val="2982276555"/>
                    </a:ext>
                  </a:extLst>
                </a:gridCol>
                <a:gridCol w="658812">
                  <a:extLst>
                    <a:ext uri="{9D8B030D-6E8A-4147-A177-3AD203B41FA5}">
                      <a16:colId xmlns:a16="http://schemas.microsoft.com/office/drawing/2014/main" val="1646955643"/>
                    </a:ext>
                  </a:extLst>
                </a:gridCol>
                <a:gridCol w="1058863">
                  <a:extLst>
                    <a:ext uri="{9D8B030D-6E8A-4147-A177-3AD203B41FA5}">
                      <a16:colId xmlns:a16="http://schemas.microsoft.com/office/drawing/2014/main" val="3361566708"/>
                    </a:ext>
                  </a:extLst>
                </a:gridCol>
                <a:gridCol w="706437">
                  <a:extLst>
                    <a:ext uri="{9D8B030D-6E8A-4147-A177-3AD203B41FA5}">
                      <a16:colId xmlns:a16="http://schemas.microsoft.com/office/drawing/2014/main" val="3721381164"/>
                    </a:ext>
                  </a:extLst>
                </a:gridCol>
                <a:gridCol w="800100">
                  <a:extLst>
                    <a:ext uri="{9D8B030D-6E8A-4147-A177-3AD203B41FA5}">
                      <a16:colId xmlns:a16="http://schemas.microsoft.com/office/drawing/2014/main" val="871475901"/>
                    </a:ext>
                  </a:extLst>
                </a:gridCol>
                <a:gridCol w="1009650">
                  <a:extLst>
                    <a:ext uri="{9D8B030D-6E8A-4147-A177-3AD203B41FA5}">
                      <a16:colId xmlns:a16="http://schemas.microsoft.com/office/drawing/2014/main" val="335012358"/>
                    </a:ext>
                  </a:extLst>
                </a:gridCol>
                <a:gridCol w="1020763">
                  <a:extLst>
                    <a:ext uri="{9D8B030D-6E8A-4147-A177-3AD203B41FA5}">
                      <a16:colId xmlns:a16="http://schemas.microsoft.com/office/drawing/2014/main" val="2031316477"/>
                    </a:ext>
                  </a:extLst>
                </a:gridCol>
              </a:tblGrid>
              <a:tr h="1809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298069518"/>
                  </a:ext>
                </a:extLst>
              </a:tr>
              <a:tr h="4254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60811351"/>
                  </a:ext>
                </a:extLst>
              </a:tr>
              <a:tr h="4270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95231167"/>
                  </a:ext>
                </a:extLst>
              </a:tr>
              <a:tr h="5603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77219862"/>
                  </a:ext>
                </a:extLst>
              </a:tr>
            </a:tbl>
          </a:graphicData>
        </a:graphic>
      </p:graphicFrame>
      <p:sp>
        <p:nvSpPr>
          <p:cNvPr id="72898" name="Text Box 194"/>
          <p:cNvSpPr txBox="1">
            <a:spLocks noChangeArrowheads="1"/>
          </p:cNvSpPr>
          <p:nvPr/>
        </p:nvSpPr>
        <p:spPr bwMode="auto">
          <a:xfrm>
            <a:off x="2771775" y="8678863"/>
            <a:ext cx="115093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ガイダンスに従ってください</a:t>
            </a:r>
          </a:p>
        </p:txBody>
      </p:sp>
      <p:sp>
        <p:nvSpPr>
          <p:cNvPr id="72899"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伝言を録音</a:t>
            </a:r>
          </a:p>
        </p:txBody>
      </p:sp>
      <p:sp>
        <p:nvSpPr>
          <p:cNvPr id="72900"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伝言を再生</a:t>
            </a:r>
          </a:p>
        </p:txBody>
      </p:sp>
      <p:sp>
        <p:nvSpPr>
          <p:cNvPr id="72901" name="Text Box 197"/>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a:t>①</a:t>
            </a:r>
            <a:r>
              <a:rPr lang="ja-JP" altLang="en-US" sz="1000"/>
              <a:t>基本ルール</a:t>
            </a:r>
          </a:p>
          <a:p>
            <a:pPr>
              <a:lnSpc>
                <a:spcPct val="85000"/>
              </a:lnSpc>
            </a:pPr>
            <a:r>
              <a:rPr lang="ja-JP" altLang="en-US" sz="600"/>
              <a:t>　・安否情報を所属長へ連絡する。所属長への連絡がつかない場合、</a:t>
            </a:r>
          </a:p>
          <a:p>
            <a:pPr>
              <a:lnSpc>
                <a:spcPct val="85000"/>
              </a:lnSpc>
            </a:pPr>
            <a:r>
              <a:rPr lang="ja-JP" altLang="en-US" sz="600"/>
              <a:t>　　対策本部のアドレスへメールまたは電話を通じて報告する。</a:t>
            </a:r>
          </a:p>
          <a:p>
            <a:pPr>
              <a:lnSpc>
                <a:spcPct val="85000"/>
              </a:lnSpc>
            </a:pPr>
            <a:endParaRPr lang="ja-JP" altLang="en-US" sz="700"/>
          </a:p>
          <a:p>
            <a:pPr>
              <a:lnSpc>
                <a:spcPct val="85000"/>
              </a:lnSpc>
            </a:pPr>
            <a:r>
              <a:rPr lang="ja-JP" altLang="en-US" sz="1000"/>
              <a:t>②報告内容</a:t>
            </a:r>
          </a:p>
          <a:p>
            <a:pPr lvl="1">
              <a:lnSpc>
                <a:spcPct val="85000"/>
              </a:lnSpc>
            </a:pPr>
            <a:r>
              <a:rPr lang="ja-JP" altLang="en-US" sz="600"/>
              <a:t>　・本人および同居家族の安否</a:t>
            </a:r>
          </a:p>
          <a:p>
            <a:pPr lvl="1">
              <a:lnSpc>
                <a:spcPct val="85000"/>
              </a:lnSpc>
            </a:pPr>
            <a:r>
              <a:rPr lang="ja-JP" altLang="en-US" sz="600"/>
              <a:t>　・自宅の損傷状況、出社の見込み</a:t>
            </a:r>
          </a:p>
          <a:p>
            <a:pPr lvl="1">
              <a:lnSpc>
                <a:spcPct val="85000"/>
              </a:lnSpc>
            </a:pPr>
            <a:r>
              <a:rPr lang="ja-JP" altLang="en-US" sz="600"/>
              <a:t>　・避難している場合、その場所・電話番号</a:t>
            </a:r>
          </a:p>
          <a:p>
            <a:pPr lvl="1">
              <a:lnSpc>
                <a:spcPct val="85000"/>
              </a:lnSpc>
            </a:pPr>
            <a:endParaRPr lang="ja-JP" altLang="en-US" sz="500"/>
          </a:p>
          <a:p>
            <a:pPr>
              <a:lnSpc>
                <a:spcPct val="85000"/>
              </a:lnSpc>
            </a:pPr>
            <a:r>
              <a:rPr lang="ja-JP" altLang="en-US" sz="1000"/>
              <a:t>③報告を行う場合は以下のいずれか</a:t>
            </a:r>
          </a:p>
        </p:txBody>
      </p:sp>
      <p:graphicFrame>
        <p:nvGraphicFramePr>
          <p:cNvPr id="73056" name="Group 352"/>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1897113709"/>
                    </a:ext>
                  </a:extLst>
                </a:gridCol>
                <a:gridCol w="2297113">
                  <a:extLst>
                    <a:ext uri="{9D8B030D-6E8A-4147-A177-3AD203B41FA5}">
                      <a16:colId xmlns:a16="http://schemas.microsoft.com/office/drawing/2014/main" val="1616941044"/>
                    </a:ext>
                  </a:extLst>
                </a:gridCol>
              </a:tblGrid>
              <a:tr h="6477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・愛知県内で「震度５強」以上の地震が発生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　した時</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・その他、社長（本店長）が必要と判断した場合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86800592"/>
                  </a:ext>
                </a:extLst>
              </a:tr>
            </a:tbl>
          </a:graphicData>
        </a:graphic>
      </p:graphicFrame>
      <p:graphicFrame>
        <p:nvGraphicFramePr>
          <p:cNvPr id="72961" name="Group 257"/>
          <p:cNvGraphicFramePr>
            <a:graphicFrameLocks noGrp="1"/>
          </p:cNvGraphicFramePr>
          <p:nvPr/>
        </p:nvGraphicFramePr>
        <p:xfrm>
          <a:off x="6497638" y="2584450"/>
          <a:ext cx="1343025" cy="681038"/>
        </p:xfrm>
        <a:graphic>
          <a:graphicData uri="http://schemas.openxmlformats.org/drawingml/2006/table">
            <a:tbl>
              <a:tblPr/>
              <a:tblGrid>
                <a:gridCol w="1143000">
                  <a:extLst>
                    <a:ext uri="{9D8B030D-6E8A-4147-A177-3AD203B41FA5}">
                      <a16:colId xmlns:a16="http://schemas.microsoft.com/office/drawing/2014/main" val="2447525654"/>
                    </a:ext>
                  </a:extLst>
                </a:gridCol>
                <a:gridCol w="200025">
                  <a:extLst>
                    <a:ext uri="{9D8B030D-6E8A-4147-A177-3AD203B41FA5}">
                      <a16:colId xmlns:a16="http://schemas.microsoft.com/office/drawing/2014/main" val="3981201714"/>
                    </a:ext>
                  </a:extLst>
                </a:gridCol>
              </a:tblGrid>
              <a:tr h="130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26201918"/>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96958930"/>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来店者に怪我人はいないか</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3578789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8702835"/>
                  </a:ext>
                </a:extLst>
              </a:tr>
            </a:tbl>
          </a:graphicData>
        </a:graphic>
      </p:graphicFrame>
      <p:sp>
        <p:nvSpPr>
          <p:cNvPr id="72927" name="Text Box 223"/>
          <p:cNvSpPr txBox="1">
            <a:spLocks noChangeArrowheads="1"/>
          </p:cNvSpPr>
          <p:nvPr/>
        </p:nvSpPr>
        <p:spPr bwMode="auto">
          <a:xfrm>
            <a:off x="1647825" y="133350"/>
            <a:ext cx="1897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従業員携帯カード</a:t>
            </a:r>
          </a:p>
        </p:txBody>
      </p:sp>
      <p:sp>
        <p:nvSpPr>
          <p:cNvPr id="72928" name="Text Box 224"/>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29</a:t>
            </a:r>
          </a:p>
        </p:txBody>
      </p:sp>
      <p:sp>
        <p:nvSpPr>
          <p:cNvPr id="72929" name="Text Box 225"/>
          <p:cNvSpPr txBox="1">
            <a:spLocks noChangeArrowheads="1"/>
          </p:cNvSpPr>
          <p:nvPr/>
        </p:nvSpPr>
        <p:spPr bwMode="auto">
          <a:xfrm>
            <a:off x="612775" y="96043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sp>
        <p:nvSpPr>
          <p:cNvPr id="72930" name="Text Box 226"/>
          <p:cNvSpPr txBox="1">
            <a:spLocks noChangeArrowheads="1"/>
          </p:cNvSpPr>
          <p:nvPr/>
        </p:nvSpPr>
        <p:spPr bwMode="auto">
          <a:xfrm>
            <a:off x="612775" y="673100"/>
            <a:ext cx="6524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solidFill>
                  <a:srgbClr val="808080"/>
                </a:solidFill>
                <a:ea typeface="HG丸ｺﾞｼｯｸM-PRO" panose="020F0600000000000000" pitchFamily="50" charset="-128"/>
              </a:rPr>
              <a:t>－ポイント－</a:t>
            </a:r>
          </a:p>
        </p:txBody>
      </p:sp>
      <p:grpSp>
        <p:nvGrpSpPr>
          <p:cNvPr id="72931" name="Group 227"/>
          <p:cNvGrpSpPr>
            <a:grpSpLocks/>
          </p:cNvGrpSpPr>
          <p:nvPr/>
        </p:nvGrpSpPr>
        <p:grpSpPr bwMode="auto">
          <a:xfrm>
            <a:off x="8151813" y="4510088"/>
            <a:ext cx="2505075" cy="473075"/>
            <a:chOff x="420" y="3060"/>
            <a:chExt cx="1578" cy="298"/>
          </a:xfrm>
        </p:grpSpPr>
        <p:grpSp>
          <p:nvGrpSpPr>
            <p:cNvPr id="72932" name="Group 228"/>
            <p:cNvGrpSpPr>
              <a:grpSpLocks/>
            </p:cNvGrpSpPr>
            <p:nvPr/>
          </p:nvGrpSpPr>
          <p:grpSpPr bwMode="auto">
            <a:xfrm>
              <a:off x="475" y="3167"/>
              <a:ext cx="1523" cy="191"/>
              <a:chOff x="475" y="3167"/>
              <a:chExt cx="1523" cy="191"/>
            </a:xfrm>
          </p:grpSpPr>
          <p:sp>
            <p:nvSpPr>
              <p:cNvPr id="72933" name="Rectangle 229"/>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東海地震が発生するおそれがあると認められた場合に発表される</a:t>
                </a:r>
              </a:p>
            </p:txBody>
          </p:sp>
          <p:sp>
            <p:nvSpPr>
              <p:cNvPr id="72934" name="Rectangle 230"/>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予知情報</a:t>
                </a:r>
              </a:p>
            </p:txBody>
          </p:sp>
        </p:grpSp>
        <p:sp>
          <p:nvSpPr>
            <p:cNvPr id="72935" name="Oval 231"/>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500">
                  <a:solidFill>
                    <a:srgbClr val="FF0000"/>
                  </a:solidFill>
                  <a:ea typeface="HG丸ｺﾞｼｯｸM-PRO" panose="020F0600000000000000" pitchFamily="50" charset="-128"/>
                </a:rPr>
                <a:t>警戒宣言</a:t>
              </a:r>
            </a:p>
          </p:txBody>
        </p:sp>
      </p:grpSp>
      <p:sp>
        <p:nvSpPr>
          <p:cNvPr id="72936" name="Rectangle 232"/>
          <p:cNvSpPr>
            <a:spLocks noChangeArrowheads="1"/>
          </p:cNvSpPr>
          <p:nvPr/>
        </p:nvSpPr>
        <p:spPr bwMode="auto">
          <a:xfrm>
            <a:off x="5046663" y="5664200"/>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A</a:t>
            </a:r>
          </a:p>
        </p:txBody>
      </p:sp>
      <p:sp>
        <p:nvSpPr>
          <p:cNvPr id="72937" name="Rectangle 233"/>
          <p:cNvSpPr>
            <a:spLocks noChangeArrowheads="1"/>
          </p:cNvSpPr>
          <p:nvPr/>
        </p:nvSpPr>
        <p:spPr bwMode="auto">
          <a:xfrm>
            <a:off x="5046663" y="6981825"/>
            <a:ext cx="2781300" cy="22860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lstStyle>
            <a:lvl1pPr marL="2667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endParaRPr lang="en-US" altLang="ja-JP" sz="600"/>
          </a:p>
          <a:p>
            <a:pPr>
              <a:lnSpc>
                <a:spcPct val="85000"/>
              </a:lnSpc>
            </a:pPr>
            <a:r>
              <a:rPr lang="ja-JP" altLang="en-US" sz="800"/>
              <a:t>安否確認システムに状況を入力</a:t>
            </a:r>
          </a:p>
        </p:txBody>
      </p:sp>
      <p:sp>
        <p:nvSpPr>
          <p:cNvPr id="72938" name="Rectangle 234"/>
          <p:cNvSpPr>
            <a:spLocks noChangeArrowheads="1"/>
          </p:cNvSpPr>
          <p:nvPr/>
        </p:nvSpPr>
        <p:spPr bwMode="auto">
          <a:xfrm>
            <a:off x="5046663" y="6981825"/>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B</a:t>
            </a:r>
          </a:p>
        </p:txBody>
      </p:sp>
      <p:sp>
        <p:nvSpPr>
          <p:cNvPr id="72939" name="Line 235"/>
          <p:cNvSpPr>
            <a:spLocks noChangeShapeType="1"/>
          </p:cNvSpPr>
          <p:nvPr/>
        </p:nvSpPr>
        <p:spPr bwMode="auto">
          <a:xfrm>
            <a:off x="8777288" y="2855913"/>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940" name="Text Box 236"/>
          <p:cNvSpPr txBox="1">
            <a:spLocks noChangeArrowheads="1"/>
          </p:cNvSpPr>
          <p:nvPr/>
        </p:nvSpPr>
        <p:spPr bwMode="auto">
          <a:xfrm>
            <a:off x="241300" y="133350"/>
            <a:ext cx="1403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r>
              <a:rPr lang="ja-JP" altLang="en-US"/>
              <a:t>様式　⑫</a:t>
            </a:r>
            <a:r>
              <a:rPr lang="en-US" altLang="ja-JP"/>
              <a:t>】</a:t>
            </a:r>
            <a:r>
              <a:rPr lang="ja-JP" altLang="en-US"/>
              <a:t>　</a:t>
            </a:r>
          </a:p>
        </p:txBody>
      </p:sp>
      <p:sp>
        <p:nvSpPr>
          <p:cNvPr id="72823" name="Text Box 119"/>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危険な地域（津波、崖）からの避難</a:t>
            </a:r>
          </a:p>
          <a:p>
            <a:pPr>
              <a:lnSpc>
                <a:spcPct val="85000"/>
              </a:lnSpc>
              <a:buSzPct val="90000"/>
              <a:buFontTx/>
              <a:buChar char="•"/>
            </a:pPr>
            <a:r>
              <a:rPr lang="ja-JP" altLang="en-US" sz="600"/>
              <a:t>交通規制、百貨店・劇場の営業停止　　</a:t>
            </a:r>
          </a:p>
          <a:p>
            <a:pPr algn="r">
              <a:lnSpc>
                <a:spcPct val="85000"/>
              </a:lnSpc>
              <a:buSzPct val="90000"/>
            </a:pPr>
            <a:r>
              <a:rPr lang="ja-JP" altLang="en-US" sz="600"/>
              <a:t>等</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3894</TotalTime>
  <Words>1936</Words>
  <Application>Microsoft Office PowerPoint</Application>
  <PresentationFormat>A3 297x420 mm</PresentationFormat>
  <Paragraphs>354</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Arial</vt:lpstr>
      <vt:lpstr>ＭＳ Ｐゴシック</vt:lpstr>
      <vt:lpstr>ＭＳ Ｐ明朝</vt:lpstr>
      <vt:lpstr>HG丸ｺﾞｼｯｸM-PRO</vt:lpstr>
      <vt:lpstr>Times New Roman</vt:lpstr>
      <vt:lpstr>Century</vt:lpstr>
      <vt:lpstr>HGS創英角ｺﾞｼｯｸUB</vt:lpstr>
      <vt:lpstr>標準デザイン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shuichiro terasaka</dc:creator>
  <cp:lastModifiedBy>oa</cp:lastModifiedBy>
  <cp:revision>250</cp:revision>
  <dcterms:created xsi:type="dcterms:W3CDTF">2007-09-05T01:05:48Z</dcterms:created>
  <dcterms:modified xsi:type="dcterms:W3CDTF">2020-11-17T02:45:02Z</dcterms:modified>
</cp:coreProperties>
</file>